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76" r:id="rId2"/>
    <p:sldId id="361" r:id="rId3"/>
    <p:sldId id="325" r:id="rId4"/>
    <p:sldId id="333" r:id="rId5"/>
    <p:sldId id="260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6" r:id="rId15"/>
    <p:sldId id="287" r:id="rId16"/>
    <p:sldId id="289" r:id="rId17"/>
    <p:sldId id="290" r:id="rId18"/>
    <p:sldId id="291" r:id="rId19"/>
    <p:sldId id="292" r:id="rId20"/>
    <p:sldId id="262" r:id="rId21"/>
    <p:sldId id="356" r:id="rId22"/>
    <p:sldId id="359" r:id="rId23"/>
    <p:sldId id="362" r:id="rId24"/>
    <p:sldId id="263" r:id="rId25"/>
    <p:sldId id="346" r:id="rId26"/>
    <p:sldId id="373" r:id="rId27"/>
    <p:sldId id="331" r:id="rId28"/>
    <p:sldId id="265" r:id="rId29"/>
    <p:sldId id="328" r:id="rId30"/>
    <p:sldId id="358" r:id="rId31"/>
    <p:sldId id="357" r:id="rId32"/>
    <p:sldId id="347" r:id="rId33"/>
    <p:sldId id="348" r:id="rId34"/>
    <p:sldId id="366" r:id="rId35"/>
    <p:sldId id="364" r:id="rId36"/>
    <p:sldId id="266" r:id="rId37"/>
    <p:sldId id="267" r:id="rId38"/>
    <p:sldId id="370" r:id="rId39"/>
    <p:sldId id="371" r:id="rId40"/>
    <p:sldId id="367" r:id="rId41"/>
    <p:sldId id="365" r:id="rId42"/>
    <p:sldId id="343" r:id="rId43"/>
    <p:sldId id="344" r:id="rId44"/>
    <p:sldId id="345" r:id="rId45"/>
    <p:sldId id="368" r:id="rId46"/>
    <p:sldId id="270" r:id="rId47"/>
    <p:sldId id="271" r:id="rId48"/>
    <p:sldId id="273" r:id="rId49"/>
    <p:sldId id="360" r:id="rId50"/>
    <p:sldId id="310" r:id="rId51"/>
    <p:sldId id="372" r:id="rId52"/>
    <p:sldId id="351" r:id="rId53"/>
    <p:sldId id="352" r:id="rId54"/>
    <p:sldId id="355" r:id="rId55"/>
    <p:sldId id="353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54" r:id="rId64"/>
    <p:sldId id="318" r:id="rId65"/>
    <p:sldId id="319" r:id="rId66"/>
    <p:sldId id="320" r:id="rId67"/>
    <p:sldId id="350" r:id="rId68"/>
    <p:sldId id="321" r:id="rId69"/>
    <p:sldId id="322" r:id="rId70"/>
    <p:sldId id="323" r:id="rId71"/>
    <p:sldId id="324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3F3F3"/>
    <a:srgbClr val="FDE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59" autoAdjust="0"/>
  </p:normalViewPr>
  <p:slideViewPr>
    <p:cSldViewPr>
      <p:cViewPr varScale="1">
        <p:scale>
          <a:sx n="85" d="100"/>
          <a:sy n="85" d="100"/>
        </p:scale>
        <p:origin x="3236" y="52"/>
      </p:cViewPr>
      <p:guideLst>
        <p:guide orient="horz" pos="206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66EC8-098D-4C16-B2A7-9BCC538F1D36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63460-7278-46ED-B74C-2A86BDCFA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94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0365-6B88-461B-A373-E420033D572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DF91-6E0C-4D39-A8D1-7475E739D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0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0365-6B88-461B-A373-E420033D572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DF91-6E0C-4D39-A8D1-7475E739D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84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0365-6B88-461B-A373-E420033D572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DF91-6E0C-4D39-A8D1-7475E739D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0365-6B88-461B-A373-E420033D572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DF91-6E0C-4D39-A8D1-7475E739D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29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0365-6B88-461B-A373-E420033D572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DF91-6E0C-4D39-A8D1-7475E739D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44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0365-6B88-461B-A373-E420033D572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DF91-6E0C-4D39-A8D1-7475E739D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5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0365-6B88-461B-A373-E420033D572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DF91-6E0C-4D39-A8D1-7475E739D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81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0365-6B88-461B-A373-E420033D572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DF91-6E0C-4D39-A8D1-7475E739D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13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0365-6B88-461B-A373-E420033D572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DF91-6E0C-4D39-A8D1-7475E739D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39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0365-6B88-461B-A373-E420033D572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DF91-6E0C-4D39-A8D1-7475E739D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4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0365-6B88-461B-A373-E420033D572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DF91-6E0C-4D39-A8D1-7475E739D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4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00365-6B88-461B-A373-E420033D572B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5DF91-6E0C-4D39-A8D1-7475E739D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1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image" Target="../media/image50.png"/><Relationship Id="rId7" Type="http://schemas.openxmlformats.org/officeDocument/2006/relationships/image" Target="../media/image47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0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0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hyperlink" Target="https://www.nobelprize.org/prizes/physics/2005/hall/facts/" TargetMode="External"/><Relationship Id="rId7" Type="http://schemas.openxmlformats.org/officeDocument/2006/relationships/hyperlink" Target="https://www.nobelprize.org/prizes/chemistry/1999/zewail/facts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obelprize.org/prizes/physics/2018/strickland/facts/" TargetMode="External"/><Relationship Id="rId5" Type="http://schemas.openxmlformats.org/officeDocument/2006/relationships/hyperlink" Target="https://www.nobelprize.org/prizes/physics/2018/mourou/facts/" TargetMode="External"/><Relationship Id="rId4" Type="http://schemas.openxmlformats.org/officeDocument/2006/relationships/hyperlink" Target="https://www.nobelprize.org/prizes/physics/2005/hansch/facts/" TargetMode="External"/><Relationship Id="rId9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2.png"/><Relationship Id="rId4" Type="http://schemas.openxmlformats.org/officeDocument/2006/relationships/image" Target="../media/image91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0.png"/><Relationship Id="rId5" Type="http://schemas.openxmlformats.org/officeDocument/2006/relationships/image" Target="../media/image690.png"/><Relationship Id="rId4" Type="http://schemas.openxmlformats.org/officeDocument/2006/relationships/image" Target="../media/image6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://britneyspears.ac/lasers.htm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7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9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10.emf"/><Relationship Id="rId4" Type="http://schemas.openxmlformats.org/officeDocument/2006/relationships/image" Target="../media/image109.w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w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76200"/>
            <a:ext cx="8458200" cy="685800"/>
          </a:xfrm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8000"/>
                </a:solidFill>
              </a:rPr>
              <a:t>Examples of Specific Laser Systems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620843" y="762000"/>
            <a:ext cx="8382000" cy="56323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55000"/>
              <a:buFont typeface="Wingdings" pitchFamily="2" charset="2"/>
              <a:buChar char="Ø"/>
            </a:pPr>
            <a:r>
              <a:rPr lang="en-US" sz="2000" dirty="0"/>
              <a:t>Gas Lasers </a:t>
            </a:r>
          </a:p>
          <a:p>
            <a:pPr lvl="1">
              <a:buClr>
                <a:schemeClr val="accent1"/>
              </a:buClr>
              <a:buSzPct val="155000"/>
            </a:pPr>
            <a:r>
              <a:rPr lang="en-US" sz="2000" dirty="0"/>
              <a:t>         CO</a:t>
            </a:r>
            <a:r>
              <a:rPr lang="en-US" sz="2000" baseline="-25000" dirty="0"/>
              <a:t>2</a:t>
            </a:r>
            <a:r>
              <a:rPr lang="en-US" sz="2000" dirty="0"/>
              <a:t>  (9-10 </a:t>
            </a:r>
            <a:r>
              <a:rPr lang="en-US" sz="2000" dirty="0">
                <a:sym typeface="Symbol" panose="05050102010706020507" pitchFamily="18" charset="2"/>
              </a:rPr>
              <a:t>m),</a:t>
            </a:r>
            <a:r>
              <a:rPr lang="en-US" sz="2000" dirty="0"/>
              <a:t>  High Power</a:t>
            </a:r>
          </a:p>
          <a:p>
            <a:pPr lvl="1">
              <a:buClr>
                <a:schemeClr val="accent1"/>
              </a:buClr>
              <a:buSzPct val="155000"/>
            </a:pPr>
            <a:r>
              <a:rPr lang="en-US" sz="2000" dirty="0"/>
              <a:t>	</a:t>
            </a:r>
            <a:r>
              <a:rPr lang="en-US" sz="2000" dirty="0" err="1"/>
              <a:t>He:Ne</a:t>
            </a:r>
            <a:r>
              <a:rPr lang="en-US" sz="2000" dirty="0"/>
              <a:t> (632 nm) ,  </a:t>
            </a:r>
            <a:r>
              <a:rPr lang="en-US" sz="2000" dirty="0" err="1"/>
              <a:t>Ar</a:t>
            </a:r>
            <a:r>
              <a:rPr lang="en-US" sz="2000" dirty="0"/>
              <a:t> (ion) Laser  (520 nm)</a:t>
            </a:r>
          </a:p>
          <a:p>
            <a:pPr lvl="1">
              <a:buClr>
                <a:schemeClr val="accent1"/>
              </a:buClr>
              <a:buSzPct val="155000"/>
            </a:pPr>
            <a:r>
              <a:rPr lang="en-US" sz="2000" dirty="0"/>
              <a:t>	Excimer (UV) Lithography    </a:t>
            </a:r>
          </a:p>
          <a:p>
            <a:pPr lvl="1">
              <a:buClr>
                <a:schemeClr val="accent1"/>
              </a:buClr>
              <a:buSzPct val="155000"/>
            </a:pPr>
            <a:endParaRPr lang="en-US" sz="2000" dirty="0"/>
          </a:p>
          <a:p>
            <a:pPr>
              <a:buClr>
                <a:schemeClr val="accent1"/>
              </a:buClr>
              <a:buSzPct val="155000"/>
              <a:buFont typeface="Wingdings" pitchFamily="2" charset="2"/>
              <a:buChar char="Ø"/>
            </a:pPr>
            <a:r>
              <a:rPr lang="en-US" sz="2000" dirty="0"/>
              <a:t>Solid-State Lasers</a:t>
            </a:r>
          </a:p>
          <a:p>
            <a:pPr>
              <a:buClr>
                <a:schemeClr val="accent1"/>
              </a:buClr>
              <a:buSzPct val="155000"/>
            </a:pPr>
            <a:r>
              <a:rPr lang="en-US" sz="2000" dirty="0"/>
              <a:t>	</a:t>
            </a:r>
            <a:r>
              <a:rPr lang="en-US" sz="2000" dirty="0" err="1"/>
              <a:t>Nd:YAG</a:t>
            </a:r>
            <a:r>
              <a:rPr lang="en-US" sz="2000" dirty="0"/>
              <a:t>  ,   </a:t>
            </a:r>
            <a:r>
              <a:rPr lang="en-US" sz="2000" dirty="0" err="1"/>
              <a:t>Ti:Sapphire</a:t>
            </a:r>
            <a:r>
              <a:rPr lang="en-US" sz="2000" dirty="0"/>
              <a:t> (Ultrafast Revolution)</a:t>
            </a:r>
          </a:p>
          <a:p>
            <a:pPr>
              <a:buClr>
                <a:schemeClr val="accent1"/>
              </a:buClr>
              <a:buSzPct val="155000"/>
              <a:buFont typeface="Wingdings" pitchFamily="2" charset="2"/>
              <a:buChar char="Ø"/>
            </a:pPr>
            <a:endParaRPr lang="en-US" sz="2000" dirty="0"/>
          </a:p>
          <a:p>
            <a:pPr>
              <a:buClr>
                <a:schemeClr val="accent1"/>
              </a:buClr>
              <a:buSzPct val="155000"/>
              <a:buFont typeface="Wingdings" pitchFamily="2" charset="2"/>
              <a:buChar char="Ø"/>
            </a:pPr>
            <a:r>
              <a:rPr lang="en-US" sz="2000" dirty="0"/>
              <a:t>Fiber Lasers  (Rare-Earth Doped Fiber Lasers)</a:t>
            </a:r>
          </a:p>
          <a:p>
            <a:pPr>
              <a:buClr>
                <a:schemeClr val="accent1"/>
              </a:buClr>
              <a:buSzPct val="155000"/>
            </a:pPr>
            <a:r>
              <a:rPr lang="en-US" sz="2000" dirty="0"/>
              <a:t>	Yb</a:t>
            </a:r>
            <a:r>
              <a:rPr lang="en-US" sz="2000" baseline="30000" dirty="0"/>
              <a:t>3+</a:t>
            </a:r>
            <a:r>
              <a:rPr lang="en-US" sz="2000" dirty="0"/>
              <a:t> </a:t>
            </a:r>
            <a:r>
              <a:rPr lang="en-US" sz="2000" dirty="0" smtClean="0"/>
              <a:t>(10+ </a:t>
            </a:r>
            <a:r>
              <a:rPr lang="en-US" sz="2000" dirty="0"/>
              <a:t>kW),  Tm</a:t>
            </a:r>
            <a:r>
              <a:rPr lang="en-US" sz="2000" baseline="30000" dirty="0"/>
              <a:t>3+</a:t>
            </a:r>
            <a:r>
              <a:rPr lang="en-US" sz="2000" dirty="0"/>
              <a:t> , Ho</a:t>
            </a:r>
            <a:r>
              <a:rPr lang="en-US" sz="2000" baseline="30000" dirty="0"/>
              <a:t>3+</a:t>
            </a:r>
            <a:r>
              <a:rPr lang="en-US" sz="2000" dirty="0"/>
              <a:t> (2 </a:t>
            </a:r>
            <a:r>
              <a:rPr lang="en-US" sz="2000" dirty="0">
                <a:sym typeface="Symbol" panose="05050102010706020507" pitchFamily="18" charset="2"/>
              </a:rPr>
              <a:t>m),  Er</a:t>
            </a:r>
            <a:r>
              <a:rPr lang="en-US" sz="2000" baseline="30000" dirty="0">
                <a:sym typeface="Symbol" panose="05050102010706020507" pitchFamily="18" charset="2"/>
              </a:rPr>
              <a:t>3+</a:t>
            </a:r>
            <a:r>
              <a:rPr lang="en-US" sz="2000" dirty="0">
                <a:sym typeface="Symbol" panose="05050102010706020507" pitchFamily="18" charset="2"/>
              </a:rPr>
              <a:t> (1.5 m)</a:t>
            </a:r>
            <a:endParaRPr lang="en-US" sz="2000" dirty="0"/>
          </a:p>
          <a:p>
            <a:pPr>
              <a:buClr>
                <a:schemeClr val="accent1"/>
              </a:buClr>
              <a:buSzPct val="155000"/>
            </a:pPr>
            <a:endParaRPr lang="en-US" sz="2000" dirty="0"/>
          </a:p>
          <a:p>
            <a:pPr marL="285750" indent="-285750">
              <a:buClr>
                <a:schemeClr val="accent1"/>
              </a:buClr>
              <a:buSzPct val="155000"/>
              <a:buFont typeface="Wingdings" pitchFamily="2" charset="2"/>
              <a:buChar char="Ø"/>
            </a:pPr>
            <a:r>
              <a:rPr lang="en-US" sz="2000" dirty="0"/>
              <a:t>Dye Lasers</a:t>
            </a:r>
          </a:p>
          <a:p>
            <a:pPr>
              <a:buClr>
                <a:schemeClr val="accent1"/>
              </a:buClr>
              <a:buSzPct val="155000"/>
            </a:pPr>
            <a:endParaRPr lang="en-US" sz="2000" dirty="0"/>
          </a:p>
          <a:p>
            <a:pPr>
              <a:buClr>
                <a:schemeClr val="accent1"/>
              </a:buClr>
              <a:buSzPct val="155000"/>
              <a:buFont typeface="Wingdings" pitchFamily="2" charset="2"/>
              <a:buChar char="Ø"/>
            </a:pPr>
            <a:endParaRPr lang="en-US" sz="2000" dirty="0"/>
          </a:p>
          <a:p>
            <a:pPr>
              <a:buClr>
                <a:schemeClr val="accent1"/>
              </a:buClr>
              <a:buSzPct val="155000"/>
              <a:buFont typeface="Wingdings" pitchFamily="2" charset="2"/>
              <a:buChar char="Ø"/>
            </a:pPr>
            <a:r>
              <a:rPr lang="en-US" sz="2000" dirty="0"/>
              <a:t>Chemical Lasers</a:t>
            </a:r>
          </a:p>
          <a:p>
            <a:pPr>
              <a:buClr>
                <a:schemeClr val="accent1"/>
              </a:buClr>
              <a:buSzPct val="155000"/>
            </a:pPr>
            <a:r>
              <a:rPr lang="en-US" sz="2000" dirty="0"/>
              <a:t>	COIL  (7+kW),  MIRACL (&gt;1 MW !!)</a:t>
            </a:r>
          </a:p>
          <a:p>
            <a:pPr>
              <a:buClr>
                <a:schemeClr val="accent1"/>
              </a:buClr>
              <a:buSzPct val="155000"/>
              <a:buFont typeface="Wingdings" pitchFamily="2" charset="2"/>
              <a:buChar char="Ø"/>
            </a:pPr>
            <a:endParaRPr lang="en-US" sz="2000" dirty="0"/>
          </a:p>
          <a:p>
            <a:pPr>
              <a:buClr>
                <a:schemeClr val="accent1"/>
              </a:buClr>
              <a:buSzPct val="155000"/>
              <a:buFont typeface="Wingdings" pitchFamily="2" charset="2"/>
              <a:buChar char="Ø"/>
            </a:pPr>
            <a:r>
              <a:rPr lang="en-US" sz="2000" dirty="0"/>
              <a:t>Semiconductor Lasers  </a:t>
            </a:r>
          </a:p>
        </p:txBody>
      </p:sp>
    </p:spTree>
    <p:extLst>
      <p:ext uri="{BB962C8B-B14F-4D97-AF65-F5344CB8AC3E}">
        <p14:creationId xmlns:p14="http://schemas.microsoft.com/office/powerpoint/2010/main" val="212386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143000" y="1752600"/>
            <a:ext cx="6181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800"/>
              <a:t>Transitions are between molecular vibrational-rotational  levels. </a:t>
            </a: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2743200" y="2514600"/>
            <a:ext cx="3124200" cy="533400"/>
            <a:chOff x="1296" y="1728"/>
            <a:chExt cx="2544" cy="480"/>
          </a:xfrm>
        </p:grpSpPr>
        <p:sp>
          <p:nvSpPr>
            <p:cNvPr id="25605" name="Line 5"/>
            <p:cNvSpPr>
              <a:spLocks noChangeShapeType="1"/>
            </p:cNvSpPr>
            <p:nvPr/>
          </p:nvSpPr>
          <p:spPr bwMode="auto">
            <a:xfrm>
              <a:off x="2784" y="1968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5606" name="Oval 6"/>
            <p:cNvSpPr>
              <a:spLocks noChangeArrowheads="1"/>
            </p:cNvSpPr>
            <p:nvPr/>
          </p:nvSpPr>
          <p:spPr bwMode="auto">
            <a:xfrm>
              <a:off x="2352" y="1728"/>
              <a:ext cx="480" cy="48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5607" name="Oval 7"/>
            <p:cNvSpPr>
              <a:spLocks noChangeArrowheads="1"/>
            </p:cNvSpPr>
            <p:nvPr/>
          </p:nvSpPr>
          <p:spPr bwMode="auto">
            <a:xfrm>
              <a:off x="3360" y="1728"/>
              <a:ext cx="480" cy="48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O</a:t>
              </a:r>
            </a:p>
          </p:txBody>
        </p:sp>
        <p:sp>
          <p:nvSpPr>
            <p:cNvPr id="25608" name="Oval 8"/>
            <p:cNvSpPr>
              <a:spLocks noChangeArrowheads="1"/>
            </p:cNvSpPr>
            <p:nvPr/>
          </p:nvSpPr>
          <p:spPr bwMode="auto">
            <a:xfrm>
              <a:off x="1296" y="1728"/>
              <a:ext cx="480" cy="48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/>
                <a:t>O</a:t>
              </a:r>
            </a:p>
          </p:txBody>
        </p:sp>
        <p:sp>
          <p:nvSpPr>
            <p:cNvPr id="25609" name="Line 9"/>
            <p:cNvSpPr>
              <a:spLocks noChangeShapeType="1"/>
            </p:cNvSpPr>
            <p:nvPr/>
          </p:nvSpPr>
          <p:spPr bwMode="auto">
            <a:xfrm>
              <a:off x="1776" y="1968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1219200" y="3886200"/>
            <a:ext cx="6781800" cy="1497013"/>
          </a:xfrm>
          <a:prstGeom prst="rect">
            <a:avLst/>
          </a:prstGeom>
          <a:solidFill>
            <a:srgbClr val="FBFFE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7493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77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92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1"/>
                </a:solidFill>
              </a:rPr>
              <a:t>Modes of vibrations</a:t>
            </a:r>
            <a:r>
              <a:rPr lang="en-US" sz="2000"/>
              <a:t>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Symmetric stretch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Asymmetric stretch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Bending mode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1524000" y="381000"/>
            <a:ext cx="6172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0000CC"/>
                </a:solidFill>
              </a:rPr>
              <a:t>Molecular Vibrations and Rotations</a:t>
            </a:r>
          </a:p>
        </p:txBody>
      </p:sp>
    </p:spTree>
    <p:extLst>
      <p:ext uri="{BB962C8B-B14F-4D97-AF65-F5344CB8AC3E}">
        <p14:creationId xmlns:p14="http://schemas.microsoft.com/office/powerpoint/2010/main" val="234497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88063" y="252504"/>
            <a:ext cx="69962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Simple Harmonic Oscillator (Quantum Mechanics):</a:t>
            </a:r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064555"/>
              </p:ext>
            </p:extLst>
          </p:nvPr>
        </p:nvGraphicFramePr>
        <p:xfrm>
          <a:off x="1493213" y="937458"/>
          <a:ext cx="53340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4" name="Equation" r:id="rId3" imgW="3543120" imgH="228600" progId="Equation.DSMT4">
                  <p:embed/>
                </p:oleObj>
              </mc:Choice>
              <mc:Fallback>
                <p:oleObj name="Equation" r:id="rId3" imgW="35431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3213" y="937458"/>
                        <a:ext cx="5334000" cy="34290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762000" y="2362200"/>
            <a:ext cx="5486400" cy="3962400"/>
          </a:xfrm>
          <a:prstGeom prst="rect">
            <a:avLst/>
          </a:prstGeom>
          <a:solidFill>
            <a:srgbClr val="FBFFE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29" name="Group 5"/>
          <p:cNvGrpSpPr>
            <a:grpSpLocks/>
          </p:cNvGrpSpPr>
          <p:nvPr/>
        </p:nvGrpSpPr>
        <p:grpSpPr bwMode="auto">
          <a:xfrm>
            <a:off x="2819400" y="2514600"/>
            <a:ext cx="914400" cy="304800"/>
            <a:chOff x="2245" y="1440"/>
            <a:chExt cx="712" cy="192"/>
          </a:xfrm>
        </p:grpSpPr>
        <p:sp>
          <p:nvSpPr>
            <p:cNvPr id="26630" name="Line 6"/>
            <p:cNvSpPr>
              <a:spLocks noChangeShapeType="1"/>
            </p:cNvSpPr>
            <p:nvPr/>
          </p:nvSpPr>
          <p:spPr bwMode="auto">
            <a:xfrm>
              <a:off x="2341" y="1488"/>
              <a:ext cx="21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631" name="Line 7"/>
            <p:cNvSpPr>
              <a:spLocks noChangeShapeType="1"/>
            </p:cNvSpPr>
            <p:nvPr/>
          </p:nvSpPr>
          <p:spPr bwMode="auto">
            <a:xfrm flipV="1">
              <a:off x="2666" y="1488"/>
              <a:ext cx="203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632" name="Oval 8"/>
            <p:cNvSpPr>
              <a:spLocks noChangeArrowheads="1"/>
            </p:cNvSpPr>
            <p:nvPr/>
          </p:nvSpPr>
          <p:spPr bwMode="auto">
            <a:xfrm>
              <a:off x="2544" y="1536"/>
              <a:ext cx="13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6633" name="Oval 9"/>
            <p:cNvSpPr>
              <a:spLocks noChangeArrowheads="1"/>
            </p:cNvSpPr>
            <p:nvPr/>
          </p:nvSpPr>
          <p:spPr bwMode="auto">
            <a:xfrm>
              <a:off x="2821" y="1440"/>
              <a:ext cx="13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600"/>
                <a:t>O</a:t>
              </a:r>
            </a:p>
          </p:txBody>
        </p:sp>
        <p:sp>
          <p:nvSpPr>
            <p:cNvPr id="26634" name="Oval 10"/>
            <p:cNvSpPr>
              <a:spLocks noChangeArrowheads="1"/>
            </p:cNvSpPr>
            <p:nvPr/>
          </p:nvSpPr>
          <p:spPr bwMode="auto">
            <a:xfrm>
              <a:off x="2245" y="1440"/>
              <a:ext cx="13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600"/>
                <a:t>O</a:t>
              </a:r>
            </a:p>
          </p:txBody>
        </p:sp>
      </p:grpSp>
      <p:grpSp>
        <p:nvGrpSpPr>
          <p:cNvPr id="26635" name="Group 11"/>
          <p:cNvGrpSpPr>
            <a:grpSpLocks/>
          </p:cNvGrpSpPr>
          <p:nvPr/>
        </p:nvGrpSpPr>
        <p:grpSpPr bwMode="auto">
          <a:xfrm>
            <a:off x="1143000" y="2438400"/>
            <a:ext cx="1295400" cy="228600"/>
            <a:chOff x="1056" y="1200"/>
            <a:chExt cx="1056" cy="144"/>
          </a:xfrm>
        </p:grpSpPr>
        <p:grpSp>
          <p:nvGrpSpPr>
            <p:cNvPr id="26636" name="Group 12"/>
            <p:cNvGrpSpPr>
              <a:grpSpLocks/>
            </p:cNvGrpSpPr>
            <p:nvPr/>
          </p:nvGrpSpPr>
          <p:grpSpPr bwMode="auto">
            <a:xfrm>
              <a:off x="1248" y="1248"/>
              <a:ext cx="720" cy="96"/>
              <a:chOff x="1296" y="1728"/>
              <a:chExt cx="2544" cy="480"/>
            </a:xfrm>
          </p:grpSpPr>
          <p:sp>
            <p:nvSpPr>
              <p:cNvPr id="26637" name="Line 13"/>
              <p:cNvSpPr>
                <a:spLocks noChangeShapeType="1"/>
              </p:cNvSpPr>
              <p:nvPr/>
            </p:nvSpPr>
            <p:spPr bwMode="auto">
              <a:xfrm>
                <a:off x="2784" y="19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638" name="Oval 14"/>
              <p:cNvSpPr>
                <a:spLocks noChangeArrowheads="1"/>
              </p:cNvSpPr>
              <p:nvPr/>
            </p:nvSpPr>
            <p:spPr bwMode="auto">
              <a:xfrm>
                <a:off x="2352" y="1728"/>
                <a:ext cx="480" cy="480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600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26639" name="Oval 15"/>
              <p:cNvSpPr>
                <a:spLocks noChangeArrowheads="1"/>
              </p:cNvSpPr>
              <p:nvPr/>
            </p:nvSpPr>
            <p:spPr bwMode="auto">
              <a:xfrm>
                <a:off x="3360" y="1728"/>
                <a:ext cx="480" cy="480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600"/>
                  <a:t>O</a:t>
                </a:r>
              </a:p>
            </p:txBody>
          </p:sp>
          <p:sp>
            <p:nvSpPr>
              <p:cNvPr id="26640" name="Oval 16"/>
              <p:cNvSpPr>
                <a:spLocks noChangeArrowheads="1"/>
              </p:cNvSpPr>
              <p:nvPr/>
            </p:nvSpPr>
            <p:spPr bwMode="auto">
              <a:xfrm>
                <a:off x="1296" y="1728"/>
                <a:ext cx="480" cy="480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600"/>
                  <a:t>O</a:t>
                </a:r>
              </a:p>
            </p:txBody>
          </p:sp>
          <p:sp>
            <p:nvSpPr>
              <p:cNvPr id="26641" name="Line 17"/>
              <p:cNvSpPr>
                <a:spLocks noChangeShapeType="1"/>
              </p:cNvSpPr>
              <p:nvPr/>
            </p:nvSpPr>
            <p:spPr bwMode="auto">
              <a:xfrm>
                <a:off x="1776" y="19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6642" name="Line 18"/>
            <p:cNvSpPr>
              <a:spLocks noChangeShapeType="1"/>
            </p:cNvSpPr>
            <p:nvPr/>
          </p:nvSpPr>
          <p:spPr bwMode="auto">
            <a:xfrm>
              <a:off x="1872" y="120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643" name="Line 19"/>
            <p:cNvSpPr>
              <a:spLocks noChangeShapeType="1"/>
            </p:cNvSpPr>
            <p:nvPr/>
          </p:nvSpPr>
          <p:spPr bwMode="auto">
            <a:xfrm flipH="1">
              <a:off x="1056" y="120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6644" name="Group 20"/>
          <p:cNvGrpSpPr>
            <a:grpSpLocks/>
          </p:cNvGrpSpPr>
          <p:nvPr/>
        </p:nvGrpSpPr>
        <p:grpSpPr bwMode="auto">
          <a:xfrm>
            <a:off x="4114800" y="2514600"/>
            <a:ext cx="990600" cy="228600"/>
            <a:chOff x="3120" y="1056"/>
            <a:chExt cx="864" cy="144"/>
          </a:xfrm>
        </p:grpSpPr>
        <p:sp>
          <p:nvSpPr>
            <p:cNvPr id="26645" name="Line 21"/>
            <p:cNvSpPr>
              <a:spLocks noChangeShapeType="1"/>
            </p:cNvSpPr>
            <p:nvPr/>
          </p:nvSpPr>
          <p:spPr bwMode="auto">
            <a:xfrm>
              <a:off x="3685" y="1152"/>
              <a:ext cx="1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646" name="Oval 22"/>
            <p:cNvSpPr>
              <a:spLocks noChangeArrowheads="1"/>
            </p:cNvSpPr>
            <p:nvPr/>
          </p:nvSpPr>
          <p:spPr bwMode="auto">
            <a:xfrm>
              <a:off x="3648" y="1104"/>
              <a:ext cx="13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60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6647" name="Oval 23"/>
            <p:cNvSpPr>
              <a:spLocks noChangeArrowheads="1"/>
            </p:cNvSpPr>
            <p:nvPr/>
          </p:nvSpPr>
          <p:spPr bwMode="auto">
            <a:xfrm>
              <a:off x="3848" y="1104"/>
              <a:ext cx="13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600"/>
                <a:t>O</a:t>
              </a:r>
            </a:p>
          </p:txBody>
        </p:sp>
        <p:sp>
          <p:nvSpPr>
            <p:cNvPr id="26648" name="Oval 24"/>
            <p:cNvSpPr>
              <a:spLocks noChangeArrowheads="1"/>
            </p:cNvSpPr>
            <p:nvPr/>
          </p:nvSpPr>
          <p:spPr bwMode="auto">
            <a:xfrm>
              <a:off x="3264" y="1104"/>
              <a:ext cx="136" cy="9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600"/>
                <a:t>O</a:t>
              </a:r>
            </a:p>
          </p:txBody>
        </p:sp>
        <p:sp>
          <p:nvSpPr>
            <p:cNvPr id="26649" name="Line 25"/>
            <p:cNvSpPr>
              <a:spLocks noChangeShapeType="1"/>
            </p:cNvSpPr>
            <p:nvPr/>
          </p:nvSpPr>
          <p:spPr bwMode="auto">
            <a:xfrm>
              <a:off x="3400" y="1152"/>
              <a:ext cx="2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650" name="Line 26"/>
            <p:cNvSpPr>
              <a:spLocks noChangeShapeType="1"/>
            </p:cNvSpPr>
            <p:nvPr/>
          </p:nvSpPr>
          <p:spPr bwMode="auto">
            <a:xfrm flipH="1">
              <a:off x="3120" y="105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651" name="Line 27"/>
            <p:cNvSpPr>
              <a:spLocks noChangeShapeType="1"/>
            </p:cNvSpPr>
            <p:nvPr/>
          </p:nvSpPr>
          <p:spPr bwMode="auto">
            <a:xfrm flipH="1">
              <a:off x="3792" y="105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6652" name="Line 28"/>
          <p:cNvSpPr>
            <a:spLocks noChangeShapeType="1"/>
          </p:cNvSpPr>
          <p:nvPr/>
        </p:nvSpPr>
        <p:spPr bwMode="auto">
          <a:xfrm>
            <a:off x="1600200" y="4730750"/>
            <a:ext cx="1109663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53" name="Line 29"/>
          <p:cNvSpPr>
            <a:spLocks noChangeShapeType="1"/>
          </p:cNvSpPr>
          <p:nvPr/>
        </p:nvSpPr>
        <p:spPr bwMode="auto">
          <a:xfrm>
            <a:off x="1524000" y="6172200"/>
            <a:ext cx="388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54" name="Line 30"/>
          <p:cNvSpPr>
            <a:spLocks noChangeShapeType="1"/>
          </p:cNvSpPr>
          <p:nvPr/>
        </p:nvSpPr>
        <p:spPr bwMode="auto">
          <a:xfrm>
            <a:off x="2936875" y="4929188"/>
            <a:ext cx="110966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55" name="Line 31"/>
          <p:cNvSpPr>
            <a:spLocks noChangeShapeType="1"/>
          </p:cNvSpPr>
          <p:nvPr/>
        </p:nvSpPr>
        <p:spPr bwMode="auto">
          <a:xfrm>
            <a:off x="2936875" y="5526088"/>
            <a:ext cx="1109663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56" name="Line 32"/>
          <p:cNvSpPr>
            <a:spLocks noChangeShapeType="1"/>
          </p:cNvSpPr>
          <p:nvPr/>
        </p:nvSpPr>
        <p:spPr bwMode="auto">
          <a:xfrm>
            <a:off x="3657600" y="3886200"/>
            <a:ext cx="1752600" cy="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57" name="Line 33"/>
          <p:cNvSpPr>
            <a:spLocks noChangeShapeType="1"/>
          </p:cNvSpPr>
          <p:nvPr/>
        </p:nvSpPr>
        <p:spPr bwMode="auto">
          <a:xfrm>
            <a:off x="1600200" y="3276600"/>
            <a:ext cx="1109663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58" name="Text Box 34"/>
          <p:cNvSpPr txBox="1">
            <a:spLocks noChangeArrowheads="1"/>
          </p:cNvSpPr>
          <p:nvPr/>
        </p:nvSpPr>
        <p:spPr bwMode="auto">
          <a:xfrm>
            <a:off x="5410200" y="59436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(000)</a:t>
            </a:r>
          </a:p>
        </p:txBody>
      </p:sp>
      <p:sp>
        <p:nvSpPr>
          <p:cNvPr id="26659" name="Text Box 35"/>
          <p:cNvSpPr txBox="1">
            <a:spLocks noChangeArrowheads="1"/>
          </p:cNvSpPr>
          <p:nvPr/>
        </p:nvSpPr>
        <p:spPr bwMode="auto">
          <a:xfrm>
            <a:off x="5334000" y="36576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(001)</a:t>
            </a:r>
          </a:p>
        </p:txBody>
      </p:sp>
      <p:sp>
        <p:nvSpPr>
          <p:cNvPr id="26660" name="Text Box 36"/>
          <p:cNvSpPr txBox="1">
            <a:spLocks noChangeArrowheads="1"/>
          </p:cNvSpPr>
          <p:nvPr/>
        </p:nvSpPr>
        <p:spPr bwMode="auto">
          <a:xfrm>
            <a:off x="3962400" y="464820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(020)</a:t>
            </a:r>
          </a:p>
        </p:txBody>
      </p:sp>
      <p:sp>
        <p:nvSpPr>
          <p:cNvPr id="26661" name="Text Box 37"/>
          <p:cNvSpPr txBox="1">
            <a:spLocks noChangeArrowheads="1"/>
          </p:cNvSpPr>
          <p:nvPr/>
        </p:nvSpPr>
        <p:spPr bwMode="auto">
          <a:xfrm>
            <a:off x="3962400" y="525780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(010)</a:t>
            </a:r>
          </a:p>
        </p:txBody>
      </p:sp>
      <p:sp>
        <p:nvSpPr>
          <p:cNvPr id="26662" name="Text Box 38"/>
          <p:cNvSpPr txBox="1">
            <a:spLocks noChangeArrowheads="1"/>
          </p:cNvSpPr>
          <p:nvPr/>
        </p:nvSpPr>
        <p:spPr bwMode="auto">
          <a:xfrm>
            <a:off x="1066800" y="304800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(200)</a:t>
            </a:r>
          </a:p>
        </p:txBody>
      </p:sp>
      <p:sp>
        <p:nvSpPr>
          <p:cNvPr id="26663" name="Text Box 39"/>
          <p:cNvSpPr txBox="1">
            <a:spLocks noChangeArrowheads="1"/>
          </p:cNvSpPr>
          <p:nvPr/>
        </p:nvSpPr>
        <p:spPr bwMode="auto">
          <a:xfrm>
            <a:off x="1066800" y="449580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(100)</a:t>
            </a:r>
          </a:p>
        </p:txBody>
      </p:sp>
      <p:sp>
        <p:nvSpPr>
          <p:cNvPr id="26664" name="Freeform 40"/>
          <p:cNvSpPr>
            <a:spLocks/>
          </p:cNvSpPr>
          <p:nvPr/>
        </p:nvSpPr>
        <p:spPr bwMode="auto">
          <a:xfrm rot="8995443" flipV="1">
            <a:off x="2316756" y="4288637"/>
            <a:ext cx="1482068" cy="87287"/>
          </a:xfrm>
          <a:custGeom>
            <a:avLst/>
            <a:gdLst>
              <a:gd name="T0" fmla="*/ 0 w 1536"/>
              <a:gd name="T1" fmla="*/ 56 h 112"/>
              <a:gd name="T2" fmla="*/ 96 w 1536"/>
              <a:gd name="T3" fmla="*/ 8 h 112"/>
              <a:gd name="T4" fmla="*/ 192 w 1536"/>
              <a:gd name="T5" fmla="*/ 104 h 112"/>
              <a:gd name="T6" fmla="*/ 288 w 1536"/>
              <a:gd name="T7" fmla="*/ 8 h 112"/>
              <a:gd name="T8" fmla="*/ 384 w 1536"/>
              <a:gd name="T9" fmla="*/ 104 h 112"/>
              <a:gd name="T10" fmla="*/ 480 w 1536"/>
              <a:gd name="T11" fmla="*/ 8 h 112"/>
              <a:gd name="T12" fmla="*/ 576 w 1536"/>
              <a:gd name="T13" fmla="*/ 104 h 112"/>
              <a:gd name="T14" fmla="*/ 672 w 1536"/>
              <a:gd name="T15" fmla="*/ 8 h 112"/>
              <a:gd name="T16" fmla="*/ 768 w 1536"/>
              <a:gd name="T17" fmla="*/ 104 h 112"/>
              <a:gd name="T18" fmla="*/ 864 w 1536"/>
              <a:gd name="T19" fmla="*/ 8 h 112"/>
              <a:gd name="T20" fmla="*/ 960 w 1536"/>
              <a:gd name="T21" fmla="*/ 104 h 112"/>
              <a:gd name="T22" fmla="*/ 1056 w 1536"/>
              <a:gd name="T23" fmla="*/ 8 h 112"/>
              <a:gd name="T24" fmla="*/ 1152 w 1536"/>
              <a:gd name="T25" fmla="*/ 104 h 112"/>
              <a:gd name="T26" fmla="*/ 1248 w 1536"/>
              <a:gd name="T27" fmla="*/ 8 h 112"/>
              <a:gd name="T28" fmla="*/ 1344 w 1536"/>
              <a:gd name="T29" fmla="*/ 104 h 112"/>
              <a:gd name="T30" fmla="*/ 1440 w 1536"/>
              <a:gd name="T31" fmla="*/ 56 h 112"/>
              <a:gd name="T32" fmla="*/ 1536 w 1536"/>
              <a:gd name="T33" fmla="*/ 5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36" h="112">
                <a:moveTo>
                  <a:pt x="0" y="56"/>
                </a:moveTo>
                <a:cubicBezTo>
                  <a:pt x="32" y="28"/>
                  <a:pt x="64" y="0"/>
                  <a:pt x="96" y="8"/>
                </a:cubicBezTo>
                <a:cubicBezTo>
                  <a:pt x="128" y="16"/>
                  <a:pt x="160" y="104"/>
                  <a:pt x="192" y="104"/>
                </a:cubicBezTo>
                <a:cubicBezTo>
                  <a:pt x="224" y="104"/>
                  <a:pt x="256" y="8"/>
                  <a:pt x="288" y="8"/>
                </a:cubicBezTo>
                <a:cubicBezTo>
                  <a:pt x="320" y="8"/>
                  <a:pt x="352" y="104"/>
                  <a:pt x="384" y="104"/>
                </a:cubicBezTo>
                <a:cubicBezTo>
                  <a:pt x="416" y="104"/>
                  <a:pt x="448" y="8"/>
                  <a:pt x="480" y="8"/>
                </a:cubicBezTo>
                <a:cubicBezTo>
                  <a:pt x="512" y="8"/>
                  <a:pt x="544" y="104"/>
                  <a:pt x="576" y="104"/>
                </a:cubicBezTo>
                <a:cubicBezTo>
                  <a:pt x="608" y="104"/>
                  <a:pt x="640" y="8"/>
                  <a:pt x="672" y="8"/>
                </a:cubicBezTo>
                <a:cubicBezTo>
                  <a:pt x="704" y="8"/>
                  <a:pt x="736" y="104"/>
                  <a:pt x="768" y="104"/>
                </a:cubicBezTo>
                <a:cubicBezTo>
                  <a:pt x="800" y="104"/>
                  <a:pt x="832" y="8"/>
                  <a:pt x="864" y="8"/>
                </a:cubicBezTo>
                <a:cubicBezTo>
                  <a:pt x="896" y="8"/>
                  <a:pt x="928" y="104"/>
                  <a:pt x="960" y="104"/>
                </a:cubicBezTo>
                <a:cubicBezTo>
                  <a:pt x="992" y="104"/>
                  <a:pt x="1024" y="8"/>
                  <a:pt x="1056" y="8"/>
                </a:cubicBezTo>
                <a:cubicBezTo>
                  <a:pt x="1088" y="8"/>
                  <a:pt x="1120" y="104"/>
                  <a:pt x="1152" y="104"/>
                </a:cubicBezTo>
                <a:cubicBezTo>
                  <a:pt x="1184" y="104"/>
                  <a:pt x="1216" y="8"/>
                  <a:pt x="1248" y="8"/>
                </a:cubicBezTo>
                <a:cubicBezTo>
                  <a:pt x="1280" y="8"/>
                  <a:pt x="1312" y="96"/>
                  <a:pt x="1344" y="104"/>
                </a:cubicBezTo>
                <a:cubicBezTo>
                  <a:pt x="1376" y="112"/>
                  <a:pt x="1408" y="64"/>
                  <a:pt x="1440" y="56"/>
                </a:cubicBezTo>
                <a:cubicBezTo>
                  <a:pt x="1472" y="48"/>
                  <a:pt x="1504" y="52"/>
                  <a:pt x="1536" y="56"/>
                </a:cubicBezTo>
              </a:path>
            </a:pathLst>
          </a:custGeom>
          <a:noFill/>
          <a:ln w="19050">
            <a:solidFill>
              <a:srgbClr val="C0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5" name="Freeform 41"/>
          <p:cNvSpPr>
            <a:spLocks/>
          </p:cNvSpPr>
          <p:nvPr/>
        </p:nvSpPr>
        <p:spPr bwMode="auto">
          <a:xfrm rot="6964841" flipV="1">
            <a:off x="3289728" y="4341957"/>
            <a:ext cx="1143000" cy="112139"/>
          </a:xfrm>
          <a:custGeom>
            <a:avLst/>
            <a:gdLst>
              <a:gd name="T0" fmla="*/ 0 w 1536"/>
              <a:gd name="T1" fmla="*/ 56 h 112"/>
              <a:gd name="T2" fmla="*/ 96 w 1536"/>
              <a:gd name="T3" fmla="*/ 8 h 112"/>
              <a:gd name="T4" fmla="*/ 192 w 1536"/>
              <a:gd name="T5" fmla="*/ 104 h 112"/>
              <a:gd name="T6" fmla="*/ 288 w 1536"/>
              <a:gd name="T7" fmla="*/ 8 h 112"/>
              <a:gd name="T8" fmla="*/ 384 w 1536"/>
              <a:gd name="T9" fmla="*/ 104 h 112"/>
              <a:gd name="T10" fmla="*/ 480 w 1536"/>
              <a:gd name="T11" fmla="*/ 8 h 112"/>
              <a:gd name="T12" fmla="*/ 576 w 1536"/>
              <a:gd name="T13" fmla="*/ 104 h 112"/>
              <a:gd name="T14" fmla="*/ 672 w 1536"/>
              <a:gd name="T15" fmla="*/ 8 h 112"/>
              <a:gd name="T16" fmla="*/ 768 w 1536"/>
              <a:gd name="T17" fmla="*/ 104 h 112"/>
              <a:gd name="T18" fmla="*/ 864 w 1536"/>
              <a:gd name="T19" fmla="*/ 8 h 112"/>
              <a:gd name="T20" fmla="*/ 960 w 1536"/>
              <a:gd name="T21" fmla="*/ 104 h 112"/>
              <a:gd name="T22" fmla="*/ 1056 w 1536"/>
              <a:gd name="T23" fmla="*/ 8 h 112"/>
              <a:gd name="T24" fmla="*/ 1152 w 1536"/>
              <a:gd name="T25" fmla="*/ 104 h 112"/>
              <a:gd name="T26" fmla="*/ 1248 w 1536"/>
              <a:gd name="T27" fmla="*/ 8 h 112"/>
              <a:gd name="T28" fmla="*/ 1344 w 1536"/>
              <a:gd name="T29" fmla="*/ 104 h 112"/>
              <a:gd name="T30" fmla="*/ 1440 w 1536"/>
              <a:gd name="T31" fmla="*/ 56 h 112"/>
              <a:gd name="T32" fmla="*/ 1536 w 1536"/>
              <a:gd name="T33" fmla="*/ 5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36" h="112">
                <a:moveTo>
                  <a:pt x="0" y="56"/>
                </a:moveTo>
                <a:cubicBezTo>
                  <a:pt x="32" y="28"/>
                  <a:pt x="64" y="0"/>
                  <a:pt x="96" y="8"/>
                </a:cubicBezTo>
                <a:cubicBezTo>
                  <a:pt x="128" y="16"/>
                  <a:pt x="160" y="104"/>
                  <a:pt x="192" y="104"/>
                </a:cubicBezTo>
                <a:cubicBezTo>
                  <a:pt x="224" y="104"/>
                  <a:pt x="256" y="8"/>
                  <a:pt x="288" y="8"/>
                </a:cubicBezTo>
                <a:cubicBezTo>
                  <a:pt x="320" y="8"/>
                  <a:pt x="352" y="104"/>
                  <a:pt x="384" y="104"/>
                </a:cubicBezTo>
                <a:cubicBezTo>
                  <a:pt x="416" y="104"/>
                  <a:pt x="448" y="8"/>
                  <a:pt x="480" y="8"/>
                </a:cubicBezTo>
                <a:cubicBezTo>
                  <a:pt x="512" y="8"/>
                  <a:pt x="544" y="104"/>
                  <a:pt x="576" y="104"/>
                </a:cubicBezTo>
                <a:cubicBezTo>
                  <a:pt x="608" y="104"/>
                  <a:pt x="640" y="8"/>
                  <a:pt x="672" y="8"/>
                </a:cubicBezTo>
                <a:cubicBezTo>
                  <a:pt x="704" y="8"/>
                  <a:pt x="736" y="104"/>
                  <a:pt x="768" y="104"/>
                </a:cubicBezTo>
                <a:cubicBezTo>
                  <a:pt x="800" y="104"/>
                  <a:pt x="832" y="8"/>
                  <a:pt x="864" y="8"/>
                </a:cubicBezTo>
                <a:cubicBezTo>
                  <a:pt x="896" y="8"/>
                  <a:pt x="928" y="104"/>
                  <a:pt x="960" y="104"/>
                </a:cubicBezTo>
                <a:cubicBezTo>
                  <a:pt x="992" y="104"/>
                  <a:pt x="1024" y="8"/>
                  <a:pt x="1056" y="8"/>
                </a:cubicBezTo>
                <a:cubicBezTo>
                  <a:pt x="1088" y="8"/>
                  <a:pt x="1120" y="104"/>
                  <a:pt x="1152" y="104"/>
                </a:cubicBezTo>
                <a:cubicBezTo>
                  <a:pt x="1184" y="104"/>
                  <a:pt x="1216" y="8"/>
                  <a:pt x="1248" y="8"/>
                </a:cubicBezTo>
                <a:cubicBezTo>
                  <a:pt x="1280" y="8"/>
                  <a:pt x="1312" y="96"/>
                  <a:pt x="1344" y="104"/>
                </a:cubicBezTo>
                <a:cubicBezTo>
                  <a:pt x="1376" y="112"/>
                  <a:pt x="1408" y="64"/>
                  <a:pt x="1440" y="56"/>
                </a:cubicBezTo>
                <a:cubicBezTo>
                  <a:pt x="1472" y="48"/>
                  <a:pt x="1504" y="52"/>
                  <a:pt x="1536" y="56"/>
                </a:cubicBezTo>
              </a:path>
            </a:pathLst>
          </a:custGeom>
          <a:noFill/>
          <a:ln w="19050">
            <a:solidFill>
              <a:schemeClr val="accent1">
                <a:lumMod val="75000"/>
              </a:schemeClr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66" name="Text Box 42"/>
          <p:cNvSpPr txBox="1">
            <a:spLocks noChangeArrowheads="1"/>
          </p:cNvSpPr>
          <p:nvPr/>
        </p:nvSpPr>
        <p:spPr bwMode="auto">
          <a:xfrm>
            <a:off x="2340415" y="4053643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/>
              <a:t>10.6 </a:t>
            </a:r>
            <a:r>
              <a:rPr lang="en-US" sz="1400" i="1" dirty="0">
                <a:sym typeface="Symbol" pitchFamily="18" charset="2"/>
              </a:rPr>
              <a:t>m</a:t>
            </a:r>
            <a:endParaRPr lang="en-US" sz="1400" i="1" dirty="0"/>
          </a:p>
        </p:txBody>
      </p:sp>
      <p:sp>
        <p:nvSpPr>
          <p:cNvPr id="26667" name="Text Box 43"/>
          <p:cNvSpPr txBox="1">
            <a:spLocks noChangeArrowheads="1"/>
          </p:cNvSpPr>
          <p:nvPr/>
        </p:nvSpPr>
        <p:spPr bwMode="auto">
          <a:xfrm>
            <a:off x="3886200" y="4267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/>
              <a:t>9.6 </a:t>
            </a:r>
            <a:r>
              <a:rPr lang="en-US" sz="1400" i="1">
                <a:sym typeface="Symbol" pitchFamily="18" charset="2"/>
              </a:rPr>
              <a:t>m</a:t>
            </a:r>
            <a:endParaRPr lang="en-US" sz="1400" i="1"/>
          </a:p>
        </p:txBody>
      </p:sp>
      <p:sp>
        <p:nvSpPr>
          <p:cNvPr id="26668" name="AutoShape 44"/>
          <p:cNvSpPr>
            <a:spLocks noChangeArrowheads="1"/>
          </p:cNvSpPr>
          <p:nvPr/>
        </p:nvSpPr>
        <p:spPr bwMode="auto">
          <a:xfrm>
            <a:off x="7772400" y="3810000"/>
            <a:ext cx="152400" cy="3048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69" name="Group 45"/>
          <p:cNvGrpSpPr>
            <a:grpSpLocks/>
          </p:cNvGrpSpPr>
          <p:nvPr/>
        </p:nvGrpSpPr>
        <p:grpSpPr bwMode="auto">
          <a:xfrm>
            <a:off x="6248400" y="3581400"/>
            <a:ext cx="1219200" cy="685800"/>
            <a:chOff x="4416" y="2064"/>
            <a:chExt cx="1200" cy="336"/>
          </a:xfrm>
        </p:grpSpPr>
        <p:sp>
          <p:nvSpPr>
            <p:cNvPr id="26670" name="Line 46"/>
            <p:cNvSpPr>
              <a:spLocks noChangeShapeType="1"/>
            </p:cNvSpPr>
            <p:nvPr/>
          </p:nvSpPr>
          <p:spPr bwMode="auto">
            <a:xfrm>
              <a:off x="4416" y="2064"/>
              <a:ext cx="120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671" name="Line 47"/>
            <p:cNvSpPr>
              <a:spLocks noChangeShapeType="1"/>
            </p:cNvSpPr>
            <p:nvPr/>
          </p:nvSpPr>
          <p:spPr bwMode="auto">
            <a:xfrm>
              <a:off x="4416" y="2112"/>
              <a:ext cx="120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672" name="Line 48"/>
            <p:cNvSpPr>
              <a:spLocks noChangeShapeType="1"/>
            </p:cNvSpPr>
            <p:nvPr/>
          </p:nvSpPr>
          <p:spPr bwMode="auto">
            <a:xfrm>
              <a:off x="4416" y="2160"/>
              <a:ext cx="120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673" name="Line 49"/>
            <p:cNvSpPr>
              <a:spLocks noChangeShapeType="1"/>
            </p:cNvSpPr>
            <p:nvPr/>
          </p:nvSpPr>
          <p:spPr bwMode="auto">
            <a:xfrm>
              <a:off x="4416" y="2400"/>
              <a:ext cx="120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674" name="Line 50"/>
            <p:cNvSpPr>
              <a:spLocks noChangeShapeType="1"/>
            </p:cNvSpPr>
            <p:nvPr/>
          </p:nvSpPr>
          <p:spPr bwMode="auto">
            <a:xfrm>
              <a:off x="4416" y="2352"/>
              <a:ext cx="120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675" name="Line 51"/>
            <p:cNvSpPr>
              <a:spLocks noChangeShapeType="1"/>
            </p:cNvSpPr>
            <p:nvPr/>
          </p:nvSpPr>
          <p:spPr bwMode="auto">
            <a:xfrm>
              <a:off x="4416" y="2304"/>
              <a:ext cx="120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676" name="Line 52"/>
            <p:cNvSpPr>
              <a:spLocks noChangeShapeType="1"/>
            </p:cNvSpPr>
            <p:nvPr/>
          </p:nvSpPr>
          <p:spPr bwMode="auto">
            <a:xfrm>
              <a:off x="4416" y="2256"/>
              <a:ext cx="120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677" name="Line 53"/>
            <p:cNvSpPr>
              <a:spLocks noChangeShapeType="1"/>
            </p:cNvSpPr>
            <p:nvPr/>
          </p:nvSpPr>
          <p:spPr bwMode="auto">
            <a:xfrm>
              <a:off x="4416" y="2208"/>
              <a:ext cx="120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aphicFrame>
        <p:nvGraphicFramePr>
          <p:cNvPr id="26678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459077"/>
              </p:ext>
            </p:extLst>
          </p:nvPr>
        </p:nvGraphicFramePr>
        <p:xfrm>
          <a:off x="5943600" y="3429000"/>
          <a:ext cx="63976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" name="Equation" r:id="rId5" imgW="177480" imgH="253800" progId="Equation.DSMT4">
                  <p:embed/>
                </p:oleObj>
              </mc:Choice>
              <mc:Fallback>
                <p:oleObj name="Equation" r:id="rId5" imgW="1774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429000"/>
                        <a:ext cx="639763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79" name="Text Box 55"/>
          <p:cNvSpPr txBox="1">
            <a:spLocks noChangeArrowheads="1"/>
          </p:cNvSpPr>
          <p:nvPr/>
        </p:nvSpPr>
        <p:spPr bwMode="auto">
          <a:xfrm>
            <a:off x="7467600" y="3581400"/>
            <a:ext cx="990600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00"/>
              <a:t>J=50</a:t>
            </a:r>
          </a:p>
          <a:p>
            <a:pPr>
              <a:spcBef>
                <a:spcPct val="50000"/>
              </a:spcBef>
            </a:pPr>
            <a:r>
              <a:rPr lang="en-US" sz="700"/>
              <a:t>…..</a:t>
            </a:r>
          </a:p>
          <a:p>
            <a:pPr>
              <a:spcBef>
                <a:spcPct val="50000"/>
              </a:spcBef>
            </a:pPr>
            <a:r>
              <a:rPr lang="en-US" sz="700"/>
              <a:t>J=18</a:t>
            </a:r>
          </a:p>
          <a:p>
            <a:pPr>
              <a:spcBef>
                <a:spcPct val="50000"/>
              </a:spcBef>
            </a:pPr>
            <a:r>
              <a:rPr lang="en-US" sz="700"/>
              <a:t>….</a:t>
            </a:r>
          </a:p>
          <a:p>
            <a:pPr>
              <a:spcBef>
                <a:spcPct val="50000"/>
              </a:spcBef>
            </a:pPr>
            <a:r>
              <a:rPr lang="en-US" sz="700"/>
              <a:t>J=1</a:t>
            </a:r>
          </a:p>
        </p:txBody>
      </p:sp>
      <p:grpSp>
        <p:nvGrpSpPr>
          <p:cNvPr id="26680" name="Group 56"/>
          <p:cNvGrpSpPr>
            <a:grpSpLocks/>
          </p:cNvGrpSpPr>
          <p:nvPr/>
        </p:nvGrpSpPr>
        <p:grpSpPr bwMode="auto">
          <a:xfrm>
            <a:off x="6248400" y="3629025"/>
            <a:ext cx="1219200" cy="685800"/>
            <a:chOff x="4416" y="2064"/>
            <a:chExt cx="1200" cy="336"/>
          </a:xfrm>
        </p:grpSpPr>
        <p:sp>
          <p:nvSpPr>
            <p:cNvPr id="26681" name="Line 57"/>
            <p:cNvSpPr>
              <a:spLocks noChangeShapeType="1"/>
            </p:cNvSpPr>
            <p:nvPr/>
          </p:nvSpPr>
          <p:spPr bwMode="auto">
            <a:xfrm>
              <a:off x="4416" y="2064"/>
              <a:ext cx="120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682" name="Line 58"/>
            <p:cNvSpPr>
              <a:spLocks noChangeShapeType="1"/>
            </p:cNvSpPr>
            <p:nvPr/>
          </p:nvSpPr>
          <p:spPr bwMode="auto">
            <a:xfrm>
              <a:off x="4416" y="2112"/>
              <a:ext cx="120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683" name="Line 59"/>
            <p:cNvSpPr>
              <a:spLocks noChangeShapeType="1"/>
            </p:cNvSpPr>
            <p:nvPr/>
          </p:nvSpPr>
          <p:spPr bwMode="auto">
            <a:xfrm>
              <a:off x="4416" y="2160"/>
              <a:ext cx="120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684" name="Line 60"/>
            <p:cNvSpPr>
              <a:spLocks noChangeShapeType="1"/>
            </p:cNvSpPr>
            <p:nvPr/>
          </p:nvSpPr>
          <p:spPr bwMode="auto">
            <a:xfrm>
              <a:off x="4416" y="2400"/>
              <a:ext cx="120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685" name="Line 61"/>
            <p:cNvSpPr>
              <a:spLocks noChangeShapeType="1"/>
            </p:cNvSpPr>
            <p:nvPr/>
          </p:nvSpPr>
          <p:spPr bwMode="auto">
            <a:xfrm>
              <a:off x="4416" y="2352"/>
              <a:ext cx="120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686" name="Line 62"/>
            <p:cNvSpPr>
              <a:spLocks noChangeShapeType="1"/>
            </p:cNvSpPr>
            <p:nvPr/>
          </p:nvSpPr>
          <p:spPr bwMode="auto">
            <a:xfrm>
              <a:off x="4416" y="2304"/>
              <a:ext cx="120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687" name="Line 63"/>
            <p:cNvSpPr>
              <a:spLocks noChangeShapeType="1"/>
            </p:cNvSpPr>
            <p:nvPr/>
          </p:nvSpPr>
          <p:spPr bwMode="auto">
            <a:xfrm>
              <a:off x="4416" y="2256"/>
              <a:ext cx="120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688" name="Line 64"/>
            <p:cNvSpPr>
              <a:spLocks noChangeShapeType="1"/>
            </p:cNvSpPr>
            <p:nvPr/>
          </p:nvSpPr>
          <p:spPr bwMode="auto">
            <a:xfrm>
              <a:off x="4416" y="2208"/>
              <a:ext cx="120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6689" name="Text Box 65"/>
          <p:cNvSpPr txBox="1">
            <a:spLocks noChangeArrowheads="1"/>
          </p:cNvSpPr>
          <p:nvPr/>
        </p:nvSpPr>
        <p:spPr bwMode="auto">
          <a:xfrm>
            <a:off x="7924800" y="38100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Rotational states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1838" y="2675994"/>
            <a:ext cx="1057252" cy="8223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4685" y="2032596"/>
            <a:ext cx="1520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Symmetric Stretch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752977" y="2029735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Bending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034881" y="2032596"/>
            <a:ext cx="1612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Asymmetric Stretch</a:t>
            </a:r>
          </a:p>
        </p:txBody>
      </p:sp>
    </p:spTree>
    <p:extLst>
      <p:ext uri="{BB962C8B-B14F-4D97-AF65-F5344CB8AC3E}">
        <p14:creationId xmlns:p14="http://schemas.microsoft.com/office/powerpoint/2010/main" val="59856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533400" y="2732039"/>
            <a:ext cx="7848600" cy="2667000"/>
            <a:chOff x="432" y="768"/>
            <a:chExt cx="4944" cy="1680"/>
          </a:xfrm>
        </p:grpSpPr>
        <p:sp>
          <p:nvSpPr>
            <p:cNvPr id="27651" name="Line 3"/>
            <p:cNvSpPr>
              <a:spLocks noChangeShapeType="1"/>
            </p:cNvSpPr>
            <p:nvPr/>
          </p:nvSpPr>
          <p:spPr bwMode="auto">
            <a:xfrm>
              <a:off x="816" y="2208"/>
              <a:ext cx="42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7652" name="Group 4"/>
            <p:cNvGrpSpPr>
              <a:grpSpLocks/>
            </p:cNvGrpSpPr>
            <p:nvPr/>
          </p:nvGrpSpPr>
          <p:grpSpPr bwMode="auto">
            <a:xfrm>
              <a:off x="816" y="1152"/>
              <a:ext cx="1080" cy="1064"/>
              <a:chOff x="816" y="528"/>
              <a:chExt cx="2198" cy="1544"/>
            </a:xfrm>
          </p:grpSpPr>
          <p:sp>
            <p:nvSpPr>
              <p:cNvPr id="27653" name="Line 5"/>
              <p:cNvSpPr>
                <a:spLocks noChangeShapeType="1"/>
              </p:cNvSpPr>
              <p:nvPr/>
            </p:nvSpPr>
            <p:spPr bwMode="auto">
              <a:xfrm>
                <a:off x="816" y="183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54" name="Line 6"/>
              <p:cNvSpPr>
                <a:spLocks noChangeShapeType="1"/>
              </p:cNvSpPr>
              <p:nvPr/>
            </p:nvSpPr>
            <p:spPr bwMode="auto">
              <a:xfrm>
                <a:off x="897" y="17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55" name="Line 7"/>
              <p:cNvSpPr>
                <a:spLocks noChangeShapeType="1"/>
              </p:cNvSpPr>
              <p:nvPr/>
            </p:nvSpPr>
            <p:spPr bwMode="auto">
              <a:xfrm>
                <a:off x="978" y="1723"/>
                <a:ext cx="0" cy="349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56" name="Line 8"/>
              <p:cNvSpPr>
                <a:spLocks noChangeShapeType="1"/>
              </p:cNvSpPr>
              <p:nvPr/>
            </p:nvSpPr>
            <p:spPr bwMode="auto">
              <a:xfrm>
                <a:off x="1059" y="1679"/>
                <a:ext cx="0" cy="393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57" name="Line 9"/>
              <p:cNvSpPr>
                <a:spLocks noChangeShapeType="1"/>
              </p:cNvSpPr>
              <p:nvPr/>
            </p:nvSpPr>
            <p:spPr bwMode="auto">
              <a:xfrm>
                <a:off x="1140" y="1636"/>
                <a:ext cx="0" cy="436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58" name="Line 10"/>
              <p:cNvSpPr>
                <a:spLocks noChangeShapeType="1"/>
              </p:cNvSpPr>
              <p:nvPr/>
            </p:nvSpPr>
            <p:spPr bwMode="auto">
              <a:xfrm>
                <a:off x="1222" y="1592"/>
                <a:ext cx="0" cy="48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59" name="Line 11"/>
              <p:cNvSpPr>
                <a:spLocks noChangeShapeType="1"/>
              </p:cNvSpPr>
              <p:nvPr/>
            </p:nvSpPr>
            <p:spPr bwMode="auto">
              <a:xfrm>
                <a:off x="1303" y="1528"/>
                <a:ext cx="0" cy="544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60" name="Line 12"/>
              <p:cNvSpPr>
                <a:spLocks noChangeShapeType="1"/>
              </p:cNvSpPr>
              <p:nvPr/>
            </p:nvSpPr>
            <p:spPr bwMode="auto">
              <a:xfrm>
                <a:off x="1384" y="1456"/>
                <a:ext cx="0" cy="616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61" name="Line 13"/>
              <p:cNvSpPr>
                <a:spLocks noChangeShapeType="1"/>
              </p:cNvSpPr>
              <p:nvPr/>
            </p:nvSpPr>
            <p:spPr bwMode="auto">
              <a:xfrm>
                <a:off x="1547" y="1304"/>
                <a:ext cx="0" cy="76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62" name="Line 14"/>
              <p:cNvSpPr>
                <a:spLocks noChangeShapeType="1"/>
              </p:cNvSpPr>
              <p:nvPr/>
            </p:nvSpPr>
            <p:spPr bwMode="auto">
              <a:xfrm>
                <a:off x="1628" y="1216"/>
                <a:ext cx="0" cy="856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63" name="Line 15"/>
              <p:cNvSpPr>
                <a:spLocks noChangeShapeType="1"/>
              </p:cNvSpPr>
              <p:nvPr/>
            </p:nvSpPr>
            <p:spPr bwMode="auto">
              <a:xfrm>
                <a:off x="1709" y="1160"/>
                <a:ext cx="0" cy="912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64" name="Line 16"/>
              <p:cNvSpPr>
                <a:spLocks noChangeShapeType="1"/>
              </p:cNvSpPr>
              <p:nvPr/>
            </p:nvSpPr>
            <p:spPr bwMode="auto">
              <a:xfrm flipH="1">
                <a:off x="1790" y="1016"/>
                <a:ext cx="2" cy="1056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65" name="Line 17"/>
              <p:cNvSpPr>
                <a:spLocks noChangeShapeType="1"/>
              </p:cNvSpPr>
              <p:nvPr/>
            </p:nvSpPr>
            <p:spPr bwMode="auto">
              <a:xfrm>
                <a:off x="1873" y="904"/>
                <a:ext cx="0" cy="116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66" name="Line 18"/>
              <p:cNvSpPr>
                <a:spLocks noChangeShapeType="1"/>
              </p:cNvSpPr>
              <p:nvPr/>
            </p:nvSpPr>
            <p:spPr bwMode="auto">
              <a:xfrm>
                <a:off x="1954" y="776"/>
                <a:ext cx="0" cy="1296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67" name="Line 19"/>
              <p:cNvSpPr>
                <a:spLocks noChangeShapeType="1"/>
              </p:cNvSpPr>
              <p:nvPr/>
            </p:nvSpPr>
            <p:spPr bwMode="auto">
              <a:xfrm>
                <a:off x="2036" y="664"/>
                <a:ext cx="0" cy="140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68" name="Line 20"/>
              <p:cNvSpPr>
                <a:spLocks noChangeShapeType="1"/>
              </p:cNvSpPr>
              <p:nvPr/>
            </p:nvSpPr>
            <p:spPr bwMode="auto">
              <a:xfrm>
                <a:off x="2117" y="576"/>
                <a:ext cx="0" cy="1496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69" name="Line 21"/>
              <p:cNvSpPr>
                <a:spLocks noChangeShapeType="1"/>
              </p:cNvSpPr>
              <p:nvPr/>
            </p:nvSpPr>
            <p:spPr bwMode="auto">
              <a:xfrm flipH="1">
                <a:off x="2199" y="528"/>
                <a:ext cx="0" cy="1544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70" name="Line 22"/>
              <p:cNvSpPr>
                <a:spLocks noChangeShapeType="1"/>
              </p:cNvSpPr>
              <p:nvPr/>
            </p:nvSpPr>
            <p:spPr bwMode="auto">
              <a:xfrm>
                <a:off x="2280" y="528"/>
                <a:ext cx="0" cy="1544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71" name="Line 23"/>
              <p:cNvSpPr>
                <a:spLocks noChangeShapeType="1"/>
              </p:cNvSpPr>
              <p:nvPr/>
            </p:nvSpPr>
            <p:spPr bwMode="auto">
              <a:xfrm>
                <a:off x="2361" y="560"/>
                <a:ext cx="0" cy="1512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72" name="Line 24"/>
              <p:cNvSpPr>
                <a:spLocks noChangeShapeType="1"/>
              </p:cNvSpPr>
              <p:nvPr/>
            </p:nvSpPr>
            <p:spPr bwMode="auto">
              <a:xfrm>
                <a:off x="2443" y="672"/>
                <a:ext cx="0" cy="140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73" name="Line 25"/>
              <p:cNvSpPr>
                <a:spLocks noChangeShapeType="1"/>
              </p:cNvSpPr>
              <p:nvPr/>
            </p:nvSpPr>
            <p:spPr bwMode="auto">
              <a:xfrm>
                <a:off x="2524" y="840"/>
                <a:ext cx="0" cy="1232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74" name="Line 26"/>
              <p:cNvSpPr>
                <a:spLocks noChangeShapeType="1"/>
              </p:cNvSpPr>
              <p:nvPr/>
            </p:nvSpPr>
            <p:spPr bwMode="auto">
              <a:xfrm>
                <a:off x="2606" y="1056"/>
                <a:ext cx="0" cy="1016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75" name="Line 27"/>
              <p:cNvSpPr>
                <a:spLocks noChangeShapeType="1"/>
              </p:cNvSpPr>
              <p:nvPr/>
            </p:nvSpPr>
            <p:spPr bwMode="auto">
              <a:xfrm>
                <a:off x="2687" y="1280"/>
                <a:ext cx="0" cy="792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76" name="Line 28"/>
              <p:cNvSpPr>
                <a:spLocks noChangeShapeType="1"/>
              </p:cNvSpPr>
              <p:nvPr/>
            </p:nvSpPr>
            <p:spPr bwMode="auto">
              <a:xfrm flipH="1">
                <a:off x="2768" y="1544"/>
                <a:ext cx="0" cy="52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77" name="Line 29"/>
              <p:cNvSpPr>
                <a:spLocks noChangeShapeType="1"/>
              </p:cNvSpPr>
              <p:nvPr/>
            </p:nvSpPr>
            <p:spPr bwMode="auto">
              <a:xfrm>
                <a:off x="2849" y="1792"/>
                <a:ext cx="0" cy="28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78" name="Line 30"/>
              <p:cNvSpPr>
                <a:spLocks noChangeShapeType="1"/>
              </p:cNvSpPr>
              <p:nvPr/>
            </p:nvSpPr>
            <p:spPr bwMode="auto">
              <a:xfrm>
                <a:off x="1466" y="1352"/>
                <a:ext cx="0" cy="72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79" name="Line 31"/>
              <p:cNvSpPr>
                <a:spLocks noChangeShapeType="1"/>
              </p:cNvSpPr>
              <p:nvPr/>
            </p:nvSpPr>
            <p:spPr bwMode="auto">
              <a:xfrm>
                <a:off x="2930" y="1888"/>
                <a:ext cx="0" cy="18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80" name="Line 32"/>
              <p:cNvSpPr>
                <a:spLocks noChangeShapeType="1"/>
              </p:cNvSpPr>
              <p:nvPr/>
            </p:nvSpPr>
            <p:spPr bwMode="auto">
              <a:xfrm flipH="1">
                <a:off x="3011" y="1968"/>
                <a:ext cx="3" cy="92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7681" name="Group 33"/>
            <p:cNvGrpSpPr>
              <a:grpSpLocks/>
            </p:cNvGrpSpPr>
            <p:nvPr/>
          </p:nvGrpSpPr>
          <p:grpSpPr bwMode="auto">
            <a:xfrm>
              <a:off x="1936" y="1200"/>
              <a:ext cx="608" cy="1016"/>
              <a:chOff x="3095" y="536"/>
              <a:chExt cx="1238" cy="1536"/>
            </a:xfrm>
          </p:grpSpPr>
          <p:sp>
            <p:nvSpPr>
              <p:cNvPr id="27682" name="Line 34"/>
              <p:cNvSpPr>
                <a:spLocks noChangeShapeType="1"/>
              </p:cNvSpPr>
              <p:nvPr/>
            </p:nvSpPr>
            <p:spPr bwMode="auto">
              <a:xfrm>
                <a:off x="3180" y="1876"/>
                <a:ext cx="1" cy="19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83" name="Line 35"/>
              <p:cNvSpPr>
                <a:spLocks noChangeShapeType="1"/>
              </p:cNvSpPr>
              <p:nvPr/>
            </p:nvSpPr>
            <p:spPr bwMode="auto">
              <a:xfrm>
                <a:off x="3262" y="1696"/>
                <a:ext cx="0" cy="37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84" name="Line 36"/>
              <p:cNvSpPr>
                <a:spLocks noChangeShapeType="1"/>
              </p:cNvSpPr>
              <p:nvPr/>
            </p:nvSpPr>
            <p:spPr bwMode="auto">
              <a:xfrm>
                <a:off x="3343" y="1464"/>
                <a:ext cx="0" cy="60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85" name="Line 37"/>
              <p:cNvSpPr>
                <a:spLocks noChangeShapeType="1"/>
              </p:cNvSpPr>
              <p:nvPr/>
            </p:nvSpPr>
            <p:spPr bwMode="auto">
              <a:xfrm>
                <a:off x="3424" y="1192"/>
                <a:ext cx="3" cy="8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86" name="Line 38"/>
              <p:cNvSpPr>
                <a:spLocks noChangeShapeType="1"/>
              </p:cNvSpPr>
              <p:nvPr/>
            </p:nvSpPr>
            <p:spPr bwMode="auto">
              <a:xfrm>
                <a:off x="3508" y="984"/>
                <a:ext cx="0" cy="108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87" name="Line 39"/>
              <p:cNvSpPr>
                <a:spLocks noChangeShapeType="1"/>
              </p:cNvSpPr>
              <p:nvPr/>
            </p:nvSpPr>
            <p:spPr bwMode="auto">
              <a:xfrm>
                <a:off x="3589" y="760"/>
                <a:ext cx="0" cy="1312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88" name="Line 40"/>
              <p:cNvSpPr>
                <a:spLocks noChangeShapeType="1"/>
              </p:cNvSpPr>
              <p:nvPr/>
            </p:nvSpPr>
            <p:spPr bwMode="auto">
              <a:xfrm>
                <a:off x="3670" y="588"/>
                <a:ext cx="0" cy="1484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89" name="Line 41"/>
              <p:cNvSpPr>
                <a:spLocks noChangeShapeType="1"/>
              </p:cNvSpPr>
              <p:nvPr/>
            </p:nvSpPr>
            <p:spPr bwMode="auto">
              <a:xfrm>
                <a:off x="3752" y="536"/>
                <a:ext cx="3" cy="153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90" name="Line 42"/>
              <p:cNvSpPr>
                <a:spLocks noChangeShapeType="1"/>
              </p:cNvSpPr>
              <p:nvPr/>
            </p:nvSpPr>
            <p:spPr bwMode="auto">
              <a:xfrm>
                <a:off x="3836" y="548"/>
                <a:ext cx="6" cy="1524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91" name="Line 43"/>
              <p:cNvSpPr>
                <a:spLocks noChangeShapeType="1"/>
              </p:cNvSpPr>
              <p:nvPr/>
            </p:nvSpPr>
            <p:spPr bwMode="auto">
              <a:xfrm>
                <a:off x="3923" y="652"/>
                <a:ext cx="0" cy="142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92" name="Line 44"/>
              <p:cNvSpPr>
                <a:spLocks noChangeShapeType="1"/>
              </p:cNvSpPr>
              <p:nvPr/>
            </p:nvSpPr>
            <p:spPr bwMode="auto">
              <a:xfrm>
                <a:off x="4004" y="860"/>
                <a:ext cx="3" cy="1212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93" name="Line 45"/>
              <p:cNvSpPr>
                <a:spLocks noChangeShapeType="1"/>
              </p:cNvSpPr>
              <p:nvPr/>
            </p:nvSpPr>
            <p:spPr bwMode="auto">
              <a:xfrm>
                <a:off x="4088" y="1160"/>
                <a:ext cx="0" cy="912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94" name="Line 46"/>
              <p:cNvSpPr>
                <a:spLocks noChangeShapeType="1"/>
              </p:cNvSpPr>
              <p:nvPr/>
            </p:nvSpPr>
            <p:spPr bwMode="auto">
              <a:xfrm>
                <a:off x="4169" y="1368"/>
                <a:ext cx="0" cy="704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95" name="Line 47"/>
              <p:cNvSpPr>
                <a:spLocks noChangeShapeType="1"/>
              </p:cNvSpPr>
              <p:nvPr/>
            </p:nvSpPr>
            <p:spPr bwMode="auto">
              <a:xfrm flipH="1">
                <a:off x="3095" y="1976"/>
                <a:ext cx="3" cy="92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96" name="Line 48"/>
              <p:cNvSpPr>
                <a:spLocks noChangeShapeType="1"/>
              </p:cNvSpPr>
              <p:nvPr/>
            </p:nvSpPr>
            <p:spPr bwMode="auto">
              <a:xfrm>
                <a:off x="4250" y="1592"/>
                <a:ext cx="0" cy="464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697" name="Line 49"/>
              <p:cNvSpPr>
                <a:spLocks noChangeShapeType="1"/>
              </p:cNvSpPr>
              <p:nvPr/>
            </p:nvSpPr>
            <p:spPr bwMode="auto">
              <a:xfrm flipH="1">
                <a:off x="4332" y="1744"/>
                <a:ext cx="1" cy="32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7698" name="Group 50"/>
            <p:cNvGrpSpPr>
              <a:grpSpLocks/>
            </p:cNvGrpSpPr>
            <p:nvPr/>
          </p:nvGrpSpPr>
          <p:grpSpPr bwMode="auto">
            <a:xfrm>
              <a:off x="3120" y="1344"/>
              <a:ext cx="1080" cy="872"/>
              <a:chOff x="816" y="528"/>
              <a:chExt cx="2198" cy="1544"/>
            </a:xfrm>
          </p:grpSpPr>
          <p:sp>
            <p:nvSpPr>
              <p:cNvPr id="27699" name="Line 51"/>
              <p:cNvSpPr>
                <a:spLocks noChangeShapeType="1"/>
              </p:cNvSpPr>
              <p:nvPr/>
            </p:nvSpPr>
            <p:spPr bwMode="auto">
              <a:xfrm>
                <a:off x="816" y="183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00" name="Line 52"/>
              <p:cNvSpPr>
                <a:spLocks noChangeShapeType="1"/>
              </p:cNvSpPr>
              <p:nvPr/>
            </p:nvSpPr>
            <p:spPr bwMode="auto">
              <a:xfrm>
                <a:off x="897" y="17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01" name="Line 53"/>
              <p:cNvSpPr>
                <a:spLocks noChangeShapeType="1"/>
              </p:cNvSpPr>
              <p:nvPr/>
            </p:nvSpPr>
            <p:spPr bwMode="auto">
              <a:xfrm>
                <a:off x="978" y="1723"/>
                <a:ext cx="0" cy="349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02" name="Line 54"/>
              <p:cNvSpPr>
                <a:spLocks noChangeShapeType="1"/>
              </p:cNvSpPr>
              <p:nvPr/>
            </p:nvSpPr>
            <p:spPr bwMode="auto">
              <a:xfrm>
                <a:off x="1059" y="1679"/>
                <a:ext cx="0" cy="393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03" name="Line 55"/>
              <p:cNvSpPr>
                <a:spLocks noChangeShapeType="1"/>
              </p:cNvSpPr>
              <p:nvPr/>
            </p:nvSpPr>
            <p:spPr bwMode="auto">
              <a:xfrm>
                <a:off x="1140" y="1636"/>
                <a:ext cx="0" cy="436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04" name="Line 56"/>
              <p:cNvSpPr>
                <a:spLocks noChangeShapeType="1"/>
              </p:cNvSpPr>
              <p:nvPr/>
            </p:nvSpPr>
            <p:spPr bwMode="auto">
              <a:xfrm>
                <a:off x="1222" y="1592"/>
                <a:ext cx="0" cy="48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05" name="Line 57"/>
              <p:cNvSpPr>
                <a:spLocks noChangeShapeType="1"/>
              </p:cNvSpPr>
              <p:nvPr/>
            </p:nvSpPr>
            <p:spPr bwMode="auto">
              <a:xfrm>
                <a:off x="1303" y="1528"/>
                <a:ext cx="0" cy="544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06" name="Line 58"/>
              <p:cNvSpPr>
                <a:spLocks noChangeShapeType="1"/>
              </p:cNvSpPr>
              <p:nvPr/>
            </p:nvSpPr>
            <p:spPr bwMode="auto">
              <a:xfrm>
                <a:off x="1384" y="1456"/>
                <a:ext cx="0" cy="616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07" name="Line 59"/>
              <p:cNvSpPr>
                <a:spLocks noChangeShapeType="1"/>
              </p:cNvSpPr>
              <p:nvPr/>
            </p:nvSpPr>
            <p:spPr bwMode="auto">
              <a:xfrm>
                <a:off x="1547" y="1304"/>
                <a:ext cx="0" cy="76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08" name="Line 60"/>
              <p:cNvSpPr>
                <a:spLocks noChangeShapeType="1"/>
              </p:cNvSpPr>
              <p:nvPr/>
            </p:nvSpPr>
            <p:spPr bwMode="auto">
              <a:xfrm>
                <a:off x="1628" y="1216"/>
                <a:ext cx="0" cy="856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09" name="Line 61"/>
              <p:cNvSpPr>
                <a:spLocks noChangeShapeType="1"/>
              </p:cNvSpPr>
              <p:nvPr/>
            </p:nvSpPr>
            <p:spPr bwMode="auto">
              <a:xfrm>
                <a:off x="1709" y="1160"/>
                <a:ext cx="0" cy="912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10" name="Line 62"/>
              <p:cNvSpPr>
                <a:spLocks noChangeShapeType="1"/>
              </p:cNvSpPr>
              <p:nvPr/>
            </p:nvSpPr>
            <p:spPr bwMode="auto">
              <a:xfrm flipH="1">
                <a:off x="1790" y="1016"/>
                <a:ext cx="2" cy="1056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11" name="Line 63"/>
              <p:cNvSpPr>
                <a:spLocks noChangeShapeType="1"/>
              </p:cNvSpPr>
              <p:nvPr/>
            </p:nvSpPr>
            <p:spPr bwMode="auto">
              <a:xfrm>
                <a:off x="1873" y="904"/>
                <a:ext cx="0" cy="116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12" name="Line 64"/>
              <p:cNvSpPr>
                <a:spLocks noChangeShapeType="1"/>
              </p:cNvSpPr>
              <p:nvPr/>
            </p:nvSpPr>
            <p:spPr bwMode="auto">
              <a:xfrm>
                <a:off x="1954" y="776"/>
                <a:ext cx="0" cy="1296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13" name="Line 65"/>
              <p:cNvSpPr>
                <a:spLocks noChangeShapeType="1"/>
              </p:cNvSpPr>
              <p:nvPr/>
            </p:nvSpPr>
            <p:spPr bwMode="auto">
              <a:xfrm>
                <a:off x="2036" y="664"/>
                <a:ext cx="0" cy="140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14" name="Line 66"/>
              <p:cNvSpPr>
                <a:spLocks noChangeShapeType="1"/>
              </p:cNvSpPr>
              <p:nvPr/>
            </p:nvSpPr>
            <p:spPr bwMode="auto">
              <a:xfrm>
                <a:off x="2117" y="576"/>
                <a:ext cx="0" cy="1496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15" name="Line 67"/>
              <p:cNvSpPr>
                <a:spLocks noChangeShapeType="1"/>
              </p:cNvSpPr>
              <p:nvPr/>
            </p:nvSpPr>
            <p:spPr bwMode="auto">
              <a:xfrm flipH="1">
                <a:off x="2199" y="528"/>
                <a:ext cx="0" cy="1544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16" name="Line 68"/>
              <p:cNvSpPr>
                <a:spLocks noChangeShapeType="1"/>
              </p:cNvSpPr>
              <p:nvPr/>
            </p:nvSpPr>
            <p:spPr bwMode="auto">
              <a:xfrm>
                <a:off x="2280" y="528"/>
                <a:ext cx="0" cy="1544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17" name="Line 69"/>
              <p:cNvSpPr>
                <a:spLocks noChangeShapeType="1"/>
              </p:cNvSpPr>
              <p:nvPr/>
            </p:nvSpPr>
            <p:spPr bwMode="auto">
              <a:xfrm>
                <a:off x="2361" y="560"/>
                <a:ext cx="0" cy="1512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18" name="Line 70"/>
              <p:cNvSpPr>
                <a:spLocks noChangeShapeType="1"/>
              </p:cNvSpPr>
              <p:nvPr/>
            </p:nvSpPr>
            <p:spPr bwMode="auto">
              <a:xfrm>
                <a:off x="2443" y="672"/>
                <a:ext cx="0" cy="140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19" name="Line 71"/>
              <p:cNvSpPr>
                <a:spLocks noChangeShapeType="1"/>
              </p:cNvSpPr>
              <p:nvPr/>
            </p:nvSpPr>
            <p:spPr bwMode="auto">
              <a:xfrm>
                <a:off x="2524" y="840"/>
                <a:ext cx="0" cy="1232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20" name="Line 72"/>
              <p:cNvSpPr>
                <a:spLocks noChangeShapeType="1"/>
              </p:cNvSpPr>
              <p:nvPr/>
            </p:nvSpPr>
            <p:spPr bwMode="auto">
              <a:xfrm>
                <a:off x="2606" y="1056"/>
                <a:ext cx="0" cy="1016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21" name="Line 73"/>
              <p:cNvSpPr>
                <a:spLocks noChangeShapeType="1"/>
              </p:cNvSpPr>
              <p:nvPr/>
            </p:nvSpPr>
            <p:spPr bwMode="auto">
              <a:xfrm>
                <a:off x="2687" y="1280"/>
                <a:ext cx="0" cy="792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22" name="Line 74"/>
              <p:cNvSpPr>
                <a:spLocks noChangeShapeType="1"/>
              </p:cNvSpPr>
              <p:nvPr/>
            </p:nvSpPr>
            <p:spPr bwMode="auto">
              <a:xfrm flipH="1">
                <a:off x="2768" y="1544"/>
                <a:ext cx="0" cy="528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23" name="Line 75"/>
              <p:cNvSpPr>
                <a:spLocks noChangeShapeType="1"/>
              </p:cNvSpPr>
              <p:nvPr/>
            </p:nvSpPr>
            <p:spPr bwMode="auto">
              <a:xfrm>
                <a:off x="2849" y="1792"/>
                <a:ext cx="0" cy="28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24" name="Line 76"/>
              <p:cNvSpPr>
                <a:spLocks noChangeShapeType="1"/>
              </p:cNvSpPr>
              <p:nvPr/>
            </p:nvSpPr>
            <p:spPr bwMode="auto">
              <a:xfrm>
                <a:off x="1466" y="1352"/>
                <a:ext cx="0" cy="72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25" name="Line 77"/>
              <p:cNvSpPr>
                <a:spLocks noChangeShapeType="1"/>
              </p:cNvSpPr>
              <p:nvPr/>
            </p:nvSpPr>
            <p:spPr bwMode="auto">
              <a:xfrm>
                <a:off x="2930" y="1888"/>
                <a:ext cx="0" cy="18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26" name="Line 78"/>
              <p:cNvSpPr>
                <a:spLocks noChangeShapeType="1"/>
              </p:cNvSpPr>
              <p:nvPr/>
            </p:nvSpPr>
            <p:spPr bwMode="auto">
              <a:xfrm flipH="1">
                <a:off x="3011" y="1968"/>
                <a:ext cx="3" cy="92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7727" name="Group 79"/>
            <p:cNvGrpSpPr>
              <a:grpSpLocks/>
            </p:cNvGrpSpPr>
            <p:nvPr/>
          </p:nvGrpSpPr>
          <p:grpSpPr bwMode="auto">
            <a:xfrm>
              <a:off x="4224" y="1392"/>
              <a:ext cx="624" cy="824"/>
              <a:chOff x="3095" y="536"/>
              <a:chExt cx="1238" cy="1536"/>
            </a:xfrm>
          </p:grpSpPr>
          <p:sp>
            <p:nvSpPr>
              <p:cNvPr id="27728" name="Line 80"/>
              <p:cNvSpPr>
                <a:spLocks noChangeShapeType="1"/>
              </p:cNvSpPr>
              <p:nvPr/>
            </p:nvSpPr>
            <p:spPr bwMode="auto">
              <a:xfrm>
                <a:off x="3180" y="1876"/>
                <a:ext cx="1" cy="19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29" name="Line 81"/>
              <p:cNvSpPr>
                <a:spLocks noChangeShapeType="1"/>
              </p:cNvSpPr>
              <p:nvPr/>
            </p:nvSpPr>
            <p:spPr bwMode="auto">
              <a:xfrm>
                <a:off x="3262" y="1696"/>
                <a:ext cx="0" cy="37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30" name="Line 82"/>
              <p:cNvSpPr>
                <a:spLocks noChangeShapeType="1"/>
              </p:cNvSpPr>
              <p:nvPr/>
            </p:nvSpPr>
            <p:spPr bwMode="auto">
              <a:xfrm>
                <a:off x="3343" y="1464"/>
                <a:ext cx="0" cy="60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31" name="Line 83"/>
              <p:cNvSpPr>
                <a:spLocks noChangeShapeType="1"/>
              </p:cNvSpPr>
              <p:nvPr/>
            </p:nvSpPr>
            <p:spPr bwMode="auto">
              <a:xfrm>
                <a:off x="3424" y="1192"/>
                <a:ext cx="3" cy="8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32" name="Line 84"/>
              <p:cNvSpPr>
                <a:spLocks noChangeShapeType="1"/>
              </p:cNvSpPr>
              <p:nvPr/>
            </p:nvSpPr>
            <p:spPr bwMode="auto">
              <a:xfrm>
                <a:off x="3508" y="984"/>
                <a:ext cx="0" cy="108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33" name="Line 85"/>
              <p:cNvSpPr>
                <a:spLocks noChangeShapeType="1"/>
              </p:cNvSpPr>
              <p:nvPr/>
            </p:nvSpPr>
            <p:spPr bwMode="auto">
              <a:xfrm>
                <a:off x="3589" y="760"/>
                <a:ext cx="0" cy="1312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34" name="Line 86"/>
              <p:cNvSpPr>
                <a:spLocks noChangeShapeType="1"/>
              </p:cNvSpPr>
              <p:nvPr/>
            </p:nvSpPr>
            <p:spPr bwMode="auto">
              <a:xfrm>
                <a:off x="3670" y="588"/>
                <a:ext cx="0" cy="1484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35" name="Line 87"/>
              <p:cNvSpPr>
                <a:spLocks noChangeShapeType="1"/>
              </p:cNvSpPr>
              <p:nvPr/>
            </p:nvSpPr>
            <p:spPr bwMode="auto">
              <a:xfrm>
                <a:off x="3752" y="536"/>
                <a:ext cx="3" cy="1536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36" name="Line 88"/>
              <p:cNvSpPr>
                <a:spLocks noChangeShapeType="1"/>
              </p:cNvSpPr>
              <p:nvPr/>
            </p:nvSpPr>
            <p:spPr bwMode="auto">
              <a:xfrm>
                <a:off x="3836" y="548"/>
                <a:ext cx="6" cy="1524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37" name="Line 89"/>
              <p:cNvSpPr>
                <a:spLocks noChangeShapeType="1"/>
              </p:cNvSpPr>
              <p:nvPr/>
            </p:nvSpPr>
            <p:spPr bwMode="auto">
              <a:xfrm>
                <a:off x="3923" y="652"/>
                <a:ext cx="0" cy="142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38" name="Line 90"/>
              <p:cNvSpPr>
                <a:spLocks noChangeShapeType="1"/>
              </p:cNvSpPr>
              <p:nvPr/>
            </p:nvSpPr>
            <p:spPr bwMode="auto">
              <a:xfrm>
                <a:off x="4004" y="860"/>
                <a:ext cx="3" cy="1212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39" name="Line 91"/>
              <p:cNvSpPr>
                <a:spLocks noChangeShapeType="1"/>
              </p:cNvSpPr>
              <p:nvPr/>
            </p:nvSpPr>
            <p:spPr bwMode="auto">
              <a:xfrm>
                <a:off x="4088" y="1160"/>
                <a:ext cx="0" cy="912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40" name="Line 92"/>
              <p:cNvSpPr>
                <a:spLocks noChangeShapeType="1"/>
              </p:cNvSpPr>
              <p:nvPr/>
            </p:nvSpPr>
            <p:spPr bwMode="auto">
              <a:xfrm>
                <a:off x="4169" y="1368"/>
                <a:ext cx="0" cy="704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41" name="Line 93"/>
              <p:cNvSpPr>
                <a:spLocks noChangeShapeType="1"/>
              </p:cNvSpPr>
              <p:nvPr/>
            </p:nvSpPr>
            <p:spPr bwMode="auto">
              <a:xfrm flipH="1">
                <a:off x="3095" y="1976"/>
                <a:ext cx="3" cy="92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42" name="Line 94"/>
              <p:cNvSpPr>
                <a:spLocks noChangeShapeType="1"/>
              </p:cNvSpPr>
              <p:nvPr/>
            </p:nvSpPr>
            <p:spPr bwMode="auto">
              <a:xfrm>
                <a:off x="4250" y="1592"/>
                <a:ext cx="0" cy="464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43" name="Line 95"/>
              <p:cNvSpPr>
                <a:spLocks noChangeShapeType="1"/>
              </p:cNvSpPr>
              <p:nvPr/>
            </p:nvSpPr>
            <p:spPr bwMode="auto">
              <a:xfrm flipH="1">
                <a:off x="4332" y="1744"/>
                <a:ext cx="1" cy="32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7744" name="Line 96"/>
            <p:cNvSpPr>
              <a:spLocks noChangeShapeType="1"/>
            </p:cNvSpPr>
            <p:nvPr/>
          </p:nvSpPr>
          <p:spPr bwMode="auto">
            <a:xfrm>
              <a:off x="2832" y="912"/>
              <a:ext cx="0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745" name="Line 97"/>
            <p:cNvSpPr>
              <a:spLocks noChangeShapeType="1"/>
            </p:cNvSpPr>
            <p:nvPr/>
          </p:nvSpPr>
          <p:spPr bwMode="auto">
            <a:xfrm flipH="1">
              <a:off x="864" y="912"/>
              <a:ext cx="42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746" name="Text Box 98"/>
            <p:cNvSpPr txBox="1">
              <a:spLocks noChangeArrowheads="1"/>
            </p:cNvSpPr>
            <p:nvPr/>
          </p:nvSpPr>
          <p:spPr bwMode="auto">
            <a:xfrm>
              <a:off x="5040" y="2064"/>
              <a:ext cx="3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ym typeface="Symbol" pitchFamily="18" charset="2"/>
                </a:rPr>
                <a:t></a:t>
              </a:r>
              <a:endParaRPr lang="en-US" sz="2000"/>
            </a:p>
          </p:txBody>
        </p:sp>
        <p:sp>
          <p:nvSpPr>
            <p:cNvPr id="27747" name="Rectangle 99"/>
            <p:cNvSpPr>
              <a:spLocks noChangeArrowheads="1"/>
            </p:cNvSpPr>
            <p:nvPr/>
          </p:nvSpPr>
          <p:spPr bwMode="auto">
            <a:xfrm>
              <a:off x="432" y="768"/>
              <a:ext cx="6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>
                  <a:sym typeface="Symbol" pitchFamily="18" charset="2"/>
                </a:rPr>
                <a:t>(m)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748" name="Text Box 100"/>
                <p:cNvSpPr txBox="1">
                  <a:spLocks noChangeArrowheads="1"/>
                </p:cNvSpPr>
                <p:nvPr/>
              </p:nvSpPr>
              <p:spPr bwMode="auto">
                <a:xfrm>
                  <a:off x="912" y="1296"/>
                  <a:ext cx="528" cy="2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050" b="1" dirty="0"/>
                    <a:t>P- branch</a:t>
                  </a:r>
                </a:p>
                <a:p>
                  <a:pPr algn="ctr"/>
                  <a:r>
                    <a:rPr lang="en-US" sz="1100" dirty="0" smtClean="0"/>
                    <a:t>J</a:t>
                  </a:r>
                  <a14:m>
                    <m:oMath xmlns:m="http://schemas.openxmlformats.org/officeDocument/2006/math">
                      <m:r>
                        <a:rPr lang="en-US" sz="11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1100" dirty="0" smtClean="0">
                      <a:sym typeface="APLPLUS" pitchFamily="49" charset="2"/>
                    </a:rPr>
                    <a:t>J-1  </a:t>
                  </a:r>
                  <a:endParaRPr lang="en-US" sz="1050" b="1" dirty="0"/>
                </a:p>
              </p:txBody>
            </p:sp>
          </mc:Choice>
          <mc:Fallback>
            <p:sp>
              <p:nvSpPr>
                <p:cNvPr id="27748" name="Text Box 1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2" y="1296"/>
                  <a:ext cx="528" cy="267"/>
                </a:xfrm>
                <a:prstGeom prst="rect">
                  <a:avLst/>
                </a:prstGeom>
                <a:blipFill>
                  <a:blip r:embed="rId2"/>
                  <a:stretch>
                    <a:fillRect b="-10145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7749" name="Group 101"/>
            <p:cNvGrpSpPr>
              <a:grpSpLocks/>
            </p:cNvGrpSpPr>
            <p:nvPr/>
          </p:nvGrpSpPr>
          <p:grpSpPr bwMode="auto">
            <a:xfrm>
              <a:off x="768" y="2208"/>
              <a:ext cx="288" cy="240"/>
              <a:chOff x="768" y="2064"/>
              <a:chExt cx="288" cy="240"/>
            </a:xfrm>
          </p:grpSpPr>
          <p:sp>
            <p:nvSpPr>
              <p:cNvPr id="27750" name="Text Box 102"/>
              <p:cNvSpPr txBox="1">
                <a:spLocks noChangeArrowheads="1"/>
              </p:cNvSpPr>
              <p:nvPr/>
            </p:nvSpPr>
            <p:spPr bwMode="auto">
              <a:xfrm>
                <a:off x="768" y="2160"/>
                <a:ext cx="288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900" i="1"/>
                  <a:t>P(50)</a:t>
                </a:r>
              </a:p>
            </p:txBody>
          </p:sp>
          <p:sp>
            <p:nvSpPr>
              <p:cNvPr id="27751" name="Line 103"/>
              <p:cNvSpPr>
                <a:spLocks noChangeShapeType="1"/>
              </p:cNvSpPr>
              <p:nvPr/>
            </p:nvSpPr>
            <p:spPr bwMode="auto">
              <a:xfrm flipV="1">
                <a:off x="864" y="206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7752" name="Group 104"/>
            <p:cNvGrpSpPr>
              <a:grpSpLocks/>
            </p:cNvGrpSpPr>
            <p:nvPr/>
          </p:nvGrpSpPr>
          <p:grpSpPr bwMode="auto">
            <a:xfrm>
              <a:off x="1344" y="2208"/>
              <a:ext cx="288" cy="240"/>
              <a:chOff x="768" y="2064"/>
              <a:chExt cx="288" cy="240"/>
            </a:xfrm>
          </p:grpSpPr>
          <p:sp>
            <p:nvSpPr>
              <p:cNvPr id="27753" name="Text Box 105"/>
              <p:cNvSpPr txBox="1">
                <a:spLocks noChangeArrowheads="1"/>
              </p:cNvSpPr>
              <p:nvPr/>
            </p:nvSpPr>
            <p:spPr bwMode="auto">
              <a:xfrm>
                <a:off x="768" y="2160"/>
                <a:ext cx="288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900" b="1" i="1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P(20)</a:t>
                </a:r>
              </a:p>
            </p:txBody>
          </p:sp>
          <p:sp>
            <p:nvSpPr>
              <p:cNvPr id="27754" name="Line 106"/>
              <p:cNvSpPr>
                <a:spLocks noChangeShapeType="1"/>
              </p:cNvSpPr>
              <p:nvPr/>
            </p:nvSpPr>
            <p:spPr bwMode="auto">
              <a:xfrm flipV="1">
                <a:off x="864" y="206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7755" name="Text Box 107"/>
            <p:cNvSpPr txBox="1">
              <a:spLocks noChangeArrowheads="1"/>
            </p:cNvSpPr>
            <p:nvPr/>
          </p:nvSpPr>
          <p:spPr bwMode="auto">
            <a:xfrm>
              <a:off x="912" y="960"/>
              <a:ext cx="11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756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816" y="1056"/>
                  <a:ext cx="559" cy="165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ffectLst/>
                <a:extLs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en-US" sz="1100" b="1" dirty="0"/>
                    <a:t>001</a:t>
                  </a:r>
                  <a:r>
                    <a:rPr lang="en-US" sz="1100" b="1" dirty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1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</m:oMath>
                  </a14:m>
                  <a:r>
                    <a:rPr lang="en-US" sz="1100" b="1" dirty="0"/>
                    <a:t>100</a:t>
                  </a:r>
                </a:p>
              </p:txBody>
            </p:sp>
          </mc:Choice>
          <mc:Fallback>
            <p:sp>
              <p:nvSpPr>
                <p:cNvPr id="27756" name="Text Box 10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16" y="1056"/>
                  <a:ext cx="559" cy="165"/>
                </a:xfrm>
                <a:prstGeom prst="rect">
                  <a:avLst/>
                </a:prstGeom>
                <a:blipFill>
                  <a:blip r:embed="rId3"/>
                  <a:stretch>
                    <a:fillRect b="-16279"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757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3024" y="1056"/>
                  <a:ext cx="568" cy="165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ffectLst/>
                <a:extLs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en-US" sz="1100" b="1" dirty="0"/>
                    <a:t>001</a:t>
                  </a:r>
                  <a:r>
                    <a:rPr lang="en-US" sz="1100" b="1" dirty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1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</m:oMath>
                  </a14:m>
                  <a:r>
                    <a:rPr lang="en-US" sz="1100" b="1" dirty="0"/>
                    <a:t>020</a:t>
                  </a:r>
                </a:p>
              </p:txBody>
            </p:sp>
          </mc:Choice>
          <mc:Fallback>
            <p:sp>
              <p:nvSpPr>
                <p:cNvPr id="27757" name="Text Box 10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024" y="1056"/>
                  <a:ext cx="568" cy="165"/>
                </a:xfrm>
                <a:prstGeom prst="rect">
                  <a:avLst/>
                </a:prstGeom>
                <a:blipFill>
                  <a:blip r:embed="rId4"/>
                  <a:stretch>
                    <a:fillRect b="-16279"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758" name="Text Box 110"/>
            <p:cNvSpPr txBox="1">
              <a:spLocks noChangeArrowheads="1"/>
            </p:cNvSpPr>
            <p:nvPr/>
          </p:nvSpPr>
          <p:spPr bwMode="auto">
            <a:xfrm>
              <a:off x="1776" y="768"/>
              <a:ext cx="24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900"/>
                <a:t>10.4</a:t>
              </a:r>
            </a:p>
          </p:txBody>
        </p:sp>
        <p:sp>
          <p:nvSpPr>
            <p:cNvPr id="27759" name="Line 111"/>
            <p:cNvSpPr>
              <a:spLocks noChangeShapeType="1"/>
            </p:cNvSpPr>
            <p:nvPr/>
          </p:nvSpPr>
          <p:spPr bwMode="auto">
            <a:xfrm>
              <a:off x="2832" y="912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7760" name="Group 112"/>
            <p:cNvGrpSpPr>
              <a:grpSpLocks/>
            </p:cNvGrpSpPr>
            <p:nvPr/>
          </p:nvGrpSpPr>
          <p:grpSpPr bwMode="auto">
            <a:xfrm>
              <a:off x="1200" y="912"/>
              <a:ext cx="1296" cy="48"/>
              <a:chOff x="1488" y="768"/>
              <a:chExt cx="1171" cy="48"/>
            </a:xfrm>
          </p:grpSpPr>
          <p:sp>
            <p:nvSpPr>
              <p:cNvPr id="27761" name="Line 113"/>
              <p:cNvSpPr>
                <a:spLocks noChangeShapeType="1"/>
              </p:cNvSpPr>
              <p:nvPr/>
            </p:nvSpPr>
            <p:spPr bwMode="auto">
              <a:xfrm>
                <a:off x="1488" y="7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62" name="Line 114"/>
              <p:cNvSpPr>
                <a:spLocks noChangeShapeType="1"/>
              </p:cNvSpPr>
              <p:nvPr/>
            </p:nvSpPr>
            <p:spPr bwMode="auto">
              <a:xfrm>
                <a:off x="1748" y="7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63" name="Line 115"/>
              <p:cNvSpPr>
                <a:spLocks noChangeShapeType="1"/>
              </p:cNvSpPr>
              <p:nvPr/>
            </p:nvSpPr>
            <p:spPr bwMode="auto">
              <a:xfrm>
                <a:off x="2008" y="7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64" name="Line 116"/>
              <p:cNvSpPr>
                <a:spLocks noChangeShapeType="1"/>
              </p:cNvSpPr>
              <p:nvPr/>
            </p:nvSpPr>
            <p:spPr bwMode="auto">
              <a:xfrm>
                <a:off x="2268" y="7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65" name="Line 117"/>
              <p:cNvSpPr>
                <a:spLocks noChangeShapeType="1"/>
              </p:cNvSpPr>
              <p:nvPr/>
            </p:nvSpPr>
            <p:spPr bwMode="auto">
              <a:xfrm>
                <a:off x="2528" y="7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66" name="Line 118"/>
              <p:cNvSpPr>
                <a:spLocks noChangeShapeType="1"/>
              </p:cNvSpPr>
              <p:nvPr/>
            </p:nvSpPr>
            <p:spPr bwMode="auto">
              <a:xfrm>
                <a:off x="1618" y="7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67" name="Line 119"/>
              <p:cNvSpPr>
                <a:spLocks noChangeShapeType="1"/>
              </p:cNvSpPr>
              <p:nvPr/>
            </p:nvSpPr>
            <p:spPr bwMode="auto">
              <a:xfrm>
                <a:off x="1878" y="7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68" name="Line 120"/>
              <p:cNvSpPr>
                <a:spLocks noChangeShapeType="1"/>
              </p:cNvSpPr>
              <p:nvPr/>
            </p:nvSpPr>
            <p:spPr bwMode="auto">
              <a:xfrm>
                <a:off x="2138" y="7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69" name="Line 121"/>
              <p:cNvSpPr>
                <a:spLocks noChangeShapeType="1"/>
              </p:cNvSpPr>
              <p:nvPr/>
            </p:nvSpPr>
            <p:spPr bwMode="auto">
              <a:xfrm>
                <a:off x="2398" y="7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70" name="Line 122"/>
              <p:cNvSpPr>
                <a:spLocks noChangeShapeType="1"/>
              </p:cNvSpPr>
              <p:nvPr/>
            </p:nvSpPr>
            <p:spPr bwMode="auto">
              <a:xfrm>
                <a:off x="2659" y="7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7771" name="Text Box 123"/>
            <p:cNvSpPr txBox="1">
              <a:spLocks noChangeArrowheads="1"/>
            </p:cNvSpPr>
            <p:nvPr/>
          </p:nvSpPr>
          <p:spPr bwMode="auto">
            <a:xfrm>
              <a:off x="1392" y="768"/>
              <a:ext cx="24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900"/>
                <a:t>10.6</a:t>
              </a:r>
            </a:p>
          </p:txBody>
        </p:sp>
        <p:sp>
          <p:nvSpPr>
            <p:cNvPr id="27772" name="Text Box 124"/>
            <p:cNvSpPr txBox="1">
              <a:spLocks noChangeArrowheads="1"/>
            </p:cNvSpPr>
            <p:nvPr/>
          </p:nvSpPr>
          <p:spPr bwMode="auto">
            <a:xfrm>
              <a:off x="4032" y="768"/>
              <a:ext cx="206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900"/>
                <a:t>9.4</a:t>
              </a:r>
            </a:p>
          </p:txBody>
        </p:sp>
        <p:grpSp>
          <p:nvGrpSpPr>
            <p:cNvPr id="27773" name="Group 125"/>
            <p:cNvGrpSpPr>
              <a:grpSpLocks/>
            </p:cNvGrpSpPr>
            <p:nvPr/>
          </p:nvGrpSpPr>
          <p:grpSpPr bwMode="auto">
            <a:xfrm>
              <a:off x="3312" y="912"/>
              <a:ext cx="1296" cy="48"/>
              <a:chOff x="1488" y="768"/>
              <a:chExt cx="1171" cy="48"/>
            </a:xfrm>
          </p:grpSpPr>
          <p:sp>
            <p:nvSpPr>
              <p:cNvPr id="27774" name="Line 126"/>
              <p:cNvSpPr>
                <a:spLocks noChangeShapeType="1"/>
              </p:cNvSpPr>
              <p:nvPr/>
            </p:nvSpPr>
            <p:spPr bwMode="auto">
              <a:xfrm>
                <a:off x="1488" y="7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75" name="Line 127"/>
              <p:cNvSpPr>
                <a:spLocks noChangeShapeType="1"/>
              </p:cNvSpPr>
              <p:nvPr/>
            </p:nvSpPr>
            <p:spPr bwMode="auto">
              <a:xfrm>
                <a:off x="1748" y="7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76" name="Line 128"/>
              <p:cNvSpPr>
                <a:spLocks noChangeShapeType="1"/>
              </p:cNvSpPr>
              <p:nvPr/>
            </p:nvSpPr>
            <p:spPr bwMode="auto">
              <a:xfrm>
                <a:off x="2008" y="7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77" name="Line 129"/>
              <p:cNvSpPr>
                <a:spLocks noChangeShapeType="1"/>
              </p:cNvSpPr>
              <p:nvPr/>
            </p:nvSpPr>
            <p:spPr bwMode="auto">
              <a:xfrm>
                <a:off x="2268" y="7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78" name="Line 130"/>
              <p:cNvSpPr>
                <a:spLocks noChangeShapeType="1"/>
              </p:cNvSpPr>
              <p:nvPr/>
            </p:nvSpPr>
            <p:spPr bwMode="auto">
              <a:xfrm>
                <a:off x="2528" y="7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79" name="Line 131"/>
              <p:cNvSpPr>
                <a:spLocks noChangeShapeType="1"/>
              </p:cNvSpPr>
              <p:nvPr/>
            </p:nvSpPr>
            <p:spPr bwMode="auto">
              <a:xfrm>
                <a:off x="1618" y="7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80" name="Line 132"/>
              <p:cNvSpPr>
                <a:spLocks noChangeShapeType="1"/>
              </p:cNvSpPr>
              <p:nvPr/>
            </p:nvSpPr>
            <p:spPr bwMode="auto">
              <a:xfrm>
                <a:off x="1878" y="7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81" name="Line 133"/>
              <p:cNvSpPr>
                <a:spLocks noChangeShapeType="1"/>
              </p:cNvSpPr>
              <p:nvPr/>
            </p:nvSpPr>
            <p:spPr bwMode="auto">
              <a:xfrm>
                <a:off x="2138" y="7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82" name="Line 134"/>
              <p:cNvSpPr>
                <a:spLocks noChangeShapeType="1"/>
              </p:cNvSpPr>
              <p:nvPr/>
            </p:nvSpPr>
            <p:spPr bwMode="auto">
              <a:xfrm>
                <a:off x="2398" y="7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783" name="Line 135"/>
              <p:cNvSpPr>
                <a:spLocks noChangeShapeType="1"/>
              </p:cNvSpPr>
              <p:nvPr/>
            </p:nvSpPr>
            <p:spPr bwMode="auto">
              <a:xfrm>
                <a:off x="2659" y="768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784" name="Text Box 136"/>
                <p:cNvSpPr txBox="1">
                  <a:spLocks noChangeArrowheads="1"/>
                </p:cNvSpPr>
                <p:nvPr/>
              </p:nvSpPr>
              <p:spPr bwMode="auto">
                <a:xfrm>
                  <a:off x="2304" y="1296"/>
                  <a:ext cx="528" cy="2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050" b="1" dirty="0"/>
                    <a:t>R- branch</a:t>
                  </a:r>
                </a:p>
                <a:p>
                  <a:pPr algn="ctr"/>
                  <a:r>
                    <a:rPr lang="en-US" sz="1100" dirty="0"/>
                    <a:t>J</a:t>
                  </a:r>
                  <a:r>
                    <a:rPr lang="en-US" sz="1100" dirty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</m:oMath>
                  </a14:m>
                  <a:r>
                    <a:rPr lang="en-US" sz="1100" dirty="0">
                      <a:sym typeface="APLPLUS" pitchFamily="49" charset="2"/>
                    </a:rPr>
                    <a:t>J+1  </a:t>
                  </a:r>
                  <a:endParaRPr lang="en-US" sz="1050" b="1" dirty="0"/>
                </a:p>
              </p:txBody>
            </p:sp>
          </mc:Choice>
          <mc:Fallback>
            <p:sp>
              <p:nvSpPr>
                <p:cNvPr id="27784" name="Text Box 1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304" y="1296"/>
                  <a:ext cx="528" cy="267"/>
                </a:xfrm>
                <a:prstGeom prst="rect">
                  <a:avLst/>
                </a:prstGeom>
                <a:blipFill>
                  <a:blip r:embed="rId5"/>
                  <a:stretch>
                    <a:fillRect b="-10145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785" name="Text Box 137"/>
                <p:cNvSpPr txBox="1">
                  <a:spLocks noChangeArrowheads="1"/>
                </p:cNvSpPr>
                <p:nvPr/>
              </p:nvSpPr>
              <p:spPr bwMode="auto">
                <a:xfrm>
                  <a:off x="3264" y="1296"/>
                  <a:ext cx="528" cy="2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050" b="1" dirty="0"/>
                    <a:t>P- branch</a:t>
                  </a:r>
                </a:p>
                <a:p>
                  <a:pPr algn="ctr"/>
                  <a:r>
                    <a:rPr lang="en-US" sz="1100" dirty="0"/>
                    <a:t>J</a:t>
                  </a:r>
                  <a:r>
                    <a:rPr lang="en-US" sz="1100" dirty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</m:oMath>
                  </a14:m>
                  <a:r>
                    <a:rPr lang="en-US" sz="1100" dirty="0">
                      <a:sym typeface="APLPLUS" pitchFamily="49" charset="2"/>
                    </a:rPr>
                    <a:t>J-1  </a:t>
                  </a:r>
                  <a:endParaRPr lang="en-US" sz="1050" b="1" dirty="0"/>
                </a:p>
              </p:txBody>
            </p:sp>
          </mc:Choice>
          <mc:Fallback>
            <p:sp>
              <p:nvSpPr>
                <p:cNvPr id="27785" name="Text Box 1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264" y="1296"/>
                  <a:ext cx="528" cy="267"/>
                </a:xfrm>
                <a:prstGeom prst="rect">
                  <a:avLst/>
                </a:prstGeom>
                <a:blipFill>
                  <a:blip r:embed="rId6"/>
                  <a:stretch>
                    <a:fillRect b="-10145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786" name="Text Box 138"/>
                <p:cNvSpPr txBox="1">
                  <a:spLocks noChangeArrowheads="1"/>
                </p:cNvSpPr>
                <p:nvPr/>
              </p:nvSpPr>
              <p:spPr bwMode="auto">
                <a:xfrm>
                  <a:off x="4560" y="1296"/>
                  <a:ext cx="528" cy="2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050" b="1" dirty="0"/>
                    <a:t>R- branch</a:t>
                  </a:r>
                </a:p>
                <a:p>
                  <a:pPr algn="ctr"/>
                  <a:r>
                    <a:rPr lang="en-US" sz="1100" dirty="0"/>
                    <a:t>J</a:t>
                  </a:r>
                  <a:r>
                    <a:rPr lang="en-US" sz="1100" dirty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</m:oMath>
                  </a14:m>
                  <a:r>
                    <a:rPr lang="en-US" sz="1100" dirty="0">
                      <a:sym typeface="APLPLUS" pitchFamily="49" charset="2"/>
                    </a:rPr>
                    <a:t>J+1  </a:t>
                  </a:r>
                  <a:endParaRPr lang="en-US" sz="1050" b="1" dirty="0"/>
                </a:p>
              </p:txBody>
            </p:sp>
          </mc:Choice>
          <mc:Fallback>
            <p:sp>
              <p:nvSpPr>
                <p:cNvPr id="27786" name="Text Box 1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560" y="1296"/>
                  <a:ext cx="528" cy="267"/>
                </a:xfrm>
                <a:prstGeom prst="rect">
                  <a:avLst/>
                </a:prstGeom>
                <a:blipFill>
                  <a:blip r:embed="rId7"/>
                  <a:stretch>
                    <a:fillRect b="-10145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7787" name="Group 139"/>
            <p:cNvGrpSpPr>
              <a:grpSpLocks/>
            </p:cNvGrpSpPr>
            <p:nvPr/>
          </p:nvGrpSpPr>
          <p:grpSpPr bwMode="auto">
            <a:xfrm>
              <a:off x="2160" y="2208"/>
              <a:ext cx="288" cy="240"/>
              <a:chOff x="768" y="2064"/>
              <a:chExt cx="288" cy="240"/>
            </a:xfrm>
          </p:grpSpPr>
          <p:sp>
            <p:nvSpPr>
              <p:cNvPr id="27788" name="Text Box 140"/>
              <p:cNvSpPr txBox="1">
                <a:spLocks noChangeArrowheads="1"/>
              </p:cNvSpPr>
              <p:nvPr/>
            </p:nvSpPr>
            <p:spPr bwMode="auto">
              <a:xfrm>
                <a:off x="768" y="2160"/>
                <a:ext cx="288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900" i="1"/>
                  <a:t>R(17)</a:t>
                </a:r>
              </a:p>
            </p:txBody>
          </p:sp>
          <p:sp>
            <p:nvSpPr>
              <p:cNvPr id="27789" name="Line 141"/>
              <p:cNvSpPr>
                <a:spLocks noChangeShapeType="1"/>
              </p:cNvSpPr>
              <p:nvPr/>
            </p:nvSpPr>
            <p:spPr bwMode="auto">
              <a:xfrm flipV="1">
                <a:off x="864" y="206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7790" name="Group 142"/>
            <p:cNvGrpSpPr>
              <a:grpSpLocks/>
            </p:cNvGrpSpPr>
            <p:nvPr/>
          </p:nvGrpSpPr>
          <p:grpSpPr bwMode="auto">
            <a:xfrm>
              <a:off x="3696" y="2208"/>
              <a:ext cx="288" cy="240"/>
              <a:chOff x="768" y="2064"/>
              <a:chExt cx="288" cy="240"/>
            </a:xfrm>
          </p:grpSpPr>
          <p:sp>
            <p:nvSpPr>
              <p:cNvPr id="27791" name="Text Box 143"/>
              <p:cNvSpPr txBox="1">
                <a:spLocks noChangeArrowheads="1"/>
              </p:cNvSpPr>
              <p:nvPr/>
            </p:nvSpPr>
            <p:spPr bwMode="auto">
              <a:xfrm>
                <a:off x="768" y="2160"/>
                <a:ext cx="288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900" i="1"/>
                  <a:t>P(19)</a:t>
                </a:r>
              </a:p>
            </p:txBody>
          </p:sp>
          <p:sp>
            <p:nvSpPr>
              <p:cNvPr id="27792" name="Line 144"/>
              <p:cNvSpPr>
                <a:spLocks noChangeShapeType="1"/>
              </p:cNvSpPr>
              <p:nvPr/>
            </p:nvSpPr>
            <p:spPr bwMode="auto">
              <a:xfrm flipV="1">
                <a:off x="864" y="206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27793" name="Text Box 145"/>
          <p:cNvSpPr txBox="1">
            <a:spLocks noChangeArrowheads="1"/>
          </p:cNvSpPr>
          <p:nvPr/>
        </p:nvSpPr>
        <p:spPr bwMode="auto">
          <a:xfrm>
            <a:off x="1874739" y="66712"/>
            <a:ext cx="5029200" cy="3968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CO</a:t>
            </a:r>
            <a:r>
              <a:rPr lang="en-US" sz="2000" baseline="-25000"/>
              <a:t>2</a:t>
            </a:r>
            <a:r>
              <a:rPr lang="en-US" sz="2000"/>
              <a:t> Laser Transitions</a:t>
            </a:r>
          </a:p>
        </p:txBody>
      </p:sp>
      <p:sp>
        <p:nvSpPr>
          <p:cNvPr id="27794" name="Text Box 146"/>
          <p:cNvSpPr txBox="1">
            <a:spLocks noChangeArrowheads="1"/>
          </p:cNvSpPr>
          <p:nvPr/>
        </p:nvSpPr>
        <p:spPr bwMode="auto">
          <a:xfrm>
            <a:off x="936343" y="5668415"/>
            <a:ext cx="1143000" cy="366713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Tuning:</a:t>
            </a:r>
          </a:p>
        </p:txBody>
      </p:sp>
      <p:sp>
        <p:nvSpPr>
          <p:cNvPr id="27795" name="Rectangle 147"/>
          <p:cNvSpPr>
            <a:spLocks noChangeArrowheads="1"/>
          </p:cNvSpPr>
          <p:nvPr/>
        </p:nvSpPr>
        <p:spPr bwMode="auto">
          <a:xfrm>
            <a:off x="3090581" y="6182765"/>
            <a:ext cx="2065337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96" name="Rectangle 148"/>
          <p:cNvSpPr>
            <a:spLocks noChangeArrowheads="1"/>
          </p:cNvSpPr>
          <p:nvPr/>
        </p:nvSpPr>
        <p:spPr bwMode="auto">
          <a:xfrm>
            <a:off x="6975193" y="5865265"/>
            <a:ext cx="42863" cy="212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97" name="Rectangle 149"/>
          <p:cNvSpPr>
            <a:spLocks noChangeArrowheads="1"/>
          </p:cNvSpPr>
          <p:nvPr/>
        </p:nvSpPr>
        <p:spPr bwMode="auto">
          <a:xfrm>
            <a:off x="2965168" y="6182765"/>
            <a:ext cx="2190750" cy="1222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798" name="Group 150"/>
          <p:cNvGrpSpPr>
            <a:grpSpLocks/>
          </p:cNvGrpSpPr>
          <p:nvPr/>
        </p:nvGrpSpPr>
        <p:grpSpPr bwMode="auto">
          <a:xfrm rot="20898575" flipH="1">
            <a:off x="2669893" y="5801765"/>
            <a:ext cx="304800" cy="304800"/>
            <a:chOff x="432" y="2592"/>
            <a:chExt cx="1056" cy="1056"/>
          </a:xfrm>
        </p:grpSpPr>
        <p:sp>
          <p:nvSpPr>
            <p:cNvPr id="27799" name="AutoShape 151"/>
            <p:cNvSpPr>
              <a:spLocks noChangeArrowheads="1"/>
            </p:cNvSpPr>
            <p:nvPr/>
          </p:nvSpPr>
          <p:spPr bwMode="auto">
            <a:xfrm>
              <a:off x="432" y="2592"/>
              <a:ext cx="192" cy="192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00" name="AutoShape 152"/>
            <p:cNvSpPr>
              <a:spLocks noChangeArrowheads="1"/>
            </p:cNvSpPr>
            <p:nvPr/>
          </p:nvSpPr>
          <p:spPr bwMode="auto">
            <a:xfrm>
              <a:off x="528" y="2688"/>
              <a:ext cx="192" cy="192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01" name="AutoShape 153"/>
            <p:cNvSpPr>
              <a:spLocks noChangeArrowheads="1"/>
            </p:cNvSpPr>
            <p:nvPr/>
          </p:nvSpPr>
          <p:spPr bwMode="auto">
            <a:xfrm>
              <a:off x="624" y="2784"/>
              <a:ext cx="192" cy="192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02" name="AutoShape 154"/>
            <p:cNvSpPr>
              <a:spLocks noChangeArrowheads="1"/>
            </p:cNvSpPr>
            <p:nvPr/>
          </p:nvSpPr>
          <p:spPr bwMode="auto">
            <a:xfrm>
              <a:off x="720" y="2880"/>
              <a:ext cx="192" cy="192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03" name="AutoShape 155"/>
            <p:cNvSpPr>
              <a:spLocks noChangeArrowheads="1"/>
            </p:cNvSpPr>
            <p:nvPr/>
          </p:nvSpPr>
          <p:spPr bwMode="auto">
            <a:xfrm>
              <a:off x="816" y="2976"/>
              <a:ext cx="192" cy="192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04" name="AutoShape 156"/>
            <p:cNvSpPr>
              <a:spLocks noChangeArrowheads="1"/>
            </p:cNvSpPr>
            <p:nvPr/>
          </p:nvSpPr>
          <p:spPr bwMode="auto">
            <a:xfrm>
              <a:off x="912" y="3072"/>
              <a:ext cx="192" cy="192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05" name="AutoShape 157"/>
            <p:cNvSpPr>
              <a:spLocks noChangeArrowheads="1"/>
            </p:cNvSpPr>
            <p:nvPr/>
          </p:nvSpPr>
          <p:spPr bwMode="auto">
            <a:xfrm>
              <a:off x="1008" y="3168"/>
              <a:ext cx="192" cy="192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06" name="AutoShape 158"/>
            <p:cNvSpPr>
              <a:spLocks noChangeArrowheads="1"/>
            </p:cNvSpPr>
            <p:nvPr/>
          </p:nvSpPr>
          <p:spPr bwMode="auto">
            <a:xfrm>
              <a:off x="1104" y="3264"/>
              <a:ext cx="192" cy="192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07" name="AutoShape 159"/>
            <p:cNvSpPr>
              <a:spLocks noChangeArrowheads="1"/>
            </p:cNvSpPr>
            <p:nvPr/>
          </p:nvSpPr>
          <p:spPr bwMode="auto">
            <a:xfrm>
              <a:off x="1200" y="3360"/>
              <a:ext cx="192" cy="192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08" name="AutoShape 160"/>
            <p:cNvSpPr>
              <a:spLocks noChangeArrowheads="1"/>
            </p:cNvSpPr>
            <p:nvPr/>
          </p:nvSpPr>
          <p:spPr bwMode="auto">
            <a:xfrm>
              <a:off x="1296" y="3456"/>
              <a:ext cx="192" cy="192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809" name="Text Box 161"/>
          <p:cNvSpPr txBox="1">
            <a:spLocks noChangeArrowheads="1"/>
          </p:cNvSpPr>
          <p:nvPr/>
        </p:nvSpPr>
        <p:spPr bwMode="auto">
          <a:xfrm>
            <a:off x="2136493" y="6182765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diffraction grating</a:t>
            </a:r>
          </a:p>
        </p:txBody>
      </p:sp>
      <p:sp>
        <p:nvSpPr>
          <p:cNvPr id="27810" name="Rectangle 162"/>
          <p:cNvSpPr>
            <a:spLocks noChangeArrowheads="1"/>
          </p:cNvSpPr>
          <p:nvPr/>
        </p:nvSpPr>
        <p:spPr bwMode="auto">
          <a:xfrm>
            <a:off x="7089493" y="6106565"/>
            <a:ext cx="152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>
                <a:sym typeface="Symbol" pitchFamily="18" charset="2"/>
              </a:rPr>
              <a:t>=9-11(m)                                     </a:t>
            </a:r>
          </a:p>
        </p:txBody>
      </p:sp>
      <p:sp>
        <p:nvSpPr>
          <p:cNvPr id="27811" name="AutoShape 163"/>
          <p:cNvSpPr>
            <a:spLocks noChangeArrowheads="1"/>
          </p:cNvSpPr>
          <p:nvPr/>
        </p:nvSpPr>
        <p:spPr bwMode="auto">
          <a:xfrm>
            <a:off x="2600043" y="5801765"/>
            <a:ext cx="152400" cy="152400"/>
          </a:xfrm>
          <a:prstGeom prst="curvedDownArrow">
            <a:avLst>
              <a:gd name="adj1" fmla="val 20000"/>
              <a:gd name="adj2" fmla="val 40000"/>
              <a:gd name="adj3" fmla="val 33333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7813" name="Picture 16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993" y="5738265"/>
            <a:ext cx="35814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814" name="Line 166"/>
          <p:cNvSpPr>
            <a:spLocks noChangeShapeType="1"/>
          </p:cNvSpPr>
          <p:nvPr/>
        </p:nvSpPr>
        <p:spPr bwMode="auto">
          <a:xfrm>
            <a:off x="2841343" y="5973215"/>
            <a:ext cx="4641850" cy="12700"/>
          </a:xfrm>
          <a:prstGeom prst="line">
            <a:avLst/>
          </a:prstGeom>
          <a:noFill/>
          <a:ln w="9525">
            <a:solidFill>
              <a:srgbClr val="FF9999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7014" y="551693"/>
            <a:ext cx="2509971" cy="2068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2122" y="1379288"/>
            <a:ext cx="641530" cy="13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3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981200" y="533400"/>
            <a:ext cx="556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Effect of Gas Mixtures:     </a:t>
            </a: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CO</a:t>
            </a:r>
            <a:r>
              <a:rPr lang="en-US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2</a:t>
            </a: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+</a:t>
            </a: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N</a:t>
            </a:r>
            <a:r>
              <a:rPr lang="en-US" baseline="-250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2</a:t>
            </a: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+</a:t>
            </a:r>
            <a:r>
              <a:rPr lang="en-US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He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76400"/>
            <a:ext cx="3822700" cy="276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AutoShape 4"/>
          <p:cNvSpPr>
            <a:spLocks noChangeArrowheads="1"/>
          </p:cNvSpPr>
          <p:nvPr/>
        </p:nvSpPr>
        <p:spPr bwMode="auto">
          <a:xfrm flipH="1">
            <a:off x="6248400" y="2667000"/>
            <a:ext cx="228600" cy="152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677" name="Group 5"/>
          <p:cNvGrpSpPr>
            <a:grpSpLocks/>
          </p:cNvGrpSpPr>
          <p:nvPr/>
        </p:nvGrpSpPr>
        <p:grpSpPr bwMode="auto">
          <a:xfrm>
            <a:off x="6477000" y="1676400"/>
            <a:ext cx="1981200" cy="2751138"/>
            <a:chOff x="4080" y="1056"/>
            <a:chExt cx="1248" cy="1733"/>
          </a:xfrm>
        </p:grpSpPr>
        <p:sp>
          <p:nvSpPr>
            <p:cNvPr id="28678" name="Line 6"/>
            <p:cNvSpPr>
              <a:spLocks noChangeShapeType="1"/>
            </p:cNvSpPr>
            <p:nvPr/>
          </p:nvSpPr>
          <p:spPr bwMode="auto">
            <a:xfrm>
              <a:off x="4447" y="2093"/>
              <a:ext cx="483" cy="1"/>
            </a:xfrm>
            <a:prstGeom prst="line">
              <a:avLst/>
            </a:prstGeom>
            <a:noFill/>
            <a:ln w="39688">
              <a:solidFill>
                <a:srgbClr val="00CC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79" name="Line 7"/>
            <p:cNvSpPr>
              <a:spLocks noChangeShapeType="1"/>
            </p:cNvSpPr>
            <p:nvPr/>
          </p:nvSpPr>
          <p:spPr bwMode="auto">
            <a:xfrm>
              <a:off x="4447" y="1456"/>
              <a:ext cx="483" cy="1"/>
            </a:xfrm>
            <a:prstGeom prst="line">
              <a:avLst/>
            </a:prstGeom>
            <a:noFill/>
            <a:ln w="39688">
              <a:solidFill>
                <a:srgbClr val="00CC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0" name="Rectangle 8"/>
            <p:cNvSpPr>
              <a:spLocks noChangeArrowheads="1"/>
            </p:cNvSpPr>
            <p:nvPr/>
          </p:nvSpPr>
          <p:spPr bwMode="auto">
            <a:xfrm>
              <a:off x="4213" y="1356"/>
              <a:ext cx="56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1" name="Rectangle 9"/>
            <p:cNvSpPr>
              <a:spLocks noChangeArrowheads="1"/>
            </p:cNvSpPr>
            <p:nvPr/>
          </p:nvSpPr>
          <p:spPr bwMode="auto">
            <a:xfrm>
              <a:off x="4255" y="1385"/>
              <a:ext cx="19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(200)</a:t>
              </a:r>
              <a:endParaRPr lang="en-US"/>
            </a:p>
          </p:txBody>
        </p:sp>
        <p:sp>
          <p:nvSpPr>
            <p:cNvPr id="28682" name="Rectangle 10"/>
            <p:cNvSpPr>
              <a:spLocks noChangeArrowheads="1"/>
            </p:cNvSpPr>
            <p:nvPr/>
          </p:nvSpPr>
          <p:spPr bwMode="auto">
            <a:xfrm>
              <a:off x="4213" y="1989"/>
              <a:ext cx="56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Rectangle 11"/>
            <p:cNvSpPr>
              <a:spLocks noChangeArrowheads="1"/>
            </p:cNvSpPr>
            <p:nvPr/>
          </p:nvSpPr>
          <p:spPr bwMode="auto">
            <a:xfrm>
              <a:off x="4255" y="2018"/>
              <a:ext cx="19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(100)</a:t>
              </a:r>
              <a:endParaRPr lang="en-US"/>
            </a:p>
          </p:txBody>
        </p:sp>
        <p:sp>
          <p:nvSpPr>
            <p:cNvPr id="28684" name="Rectangle 12"/>
            <p:cNvSpPr>
              <a:spLocks noChangeArrowheads="1"/>
            </p:cNvSpPr>
            <p:nvPr/>
          </p:nvSpPr>
          <p:spPr bwMode="auto">
            <a:xfrm>
              <a:off x="4080" y="1056"/>
              <a:ext cx="1248" cy="1733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Line 13"/>
            <p:cNvSpPr>
              <a:spLocks noChangeShapeType="1"/>
            </p:cNvSpPr>
            <p:nvPr/>
          </p:nvSpPr>
          <p:spPr bwMode="auto">
            <a:xfrm>
              <a:off x="4128" y="1728"/>
              <a:ext cx="483" cy="1"/>
            </a:xfrm>
            <a:prstGeom prst="line">
              <a:avLst/>
            </a:prstGeom>
            <a:noFill/>
            <a:ln w="39688">
              <a:solidFill>
                <a:srgbClr val="00CC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Line 14"/>
            <p:cNvSpPr>
              <a:spLocks noChangeShapeType="1"/>
            </p:cNvSpPr>
            <p:nvPr/>
          </p:nvSpPr>
          <p:spPr bwMode="auto">
            <a:xfrm>
              <a:off x="4116" y="2706"/>
              <a:ext cx="1020" cy="6"/>
            </a:xfrm>
            <a:prstGeom prst="line">
              <a:avLst/>
            </a:prstGeom>
            <a:noFill/>
            <a:ln w="396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Rectangle 15"/>
            <p:cNvSpPr>
              <a:spLocks noChangeArrowheads="1"/>
            </p:cNvSpPr>
            <p:nvPr/>
          </p:nvSpPr>
          <p:spPr bwMode="auto">
            <a:xfrm>
              <a:off x="4213" y="1356"/>
              <a:ext cx="56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Rectangle 16"/>
            <p:cNvSpPr>
              <a:spLocks noChangeArrowheads="1"/>
            </p:cNvSpPr>
            <p:nvPr/>
          </p:nvSpPr>
          <p:spPr bwMode="auto">
            <a:xfrm>
              <a:off x="4213" y="1989"/>
              <a:ext cx="56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Rectangle 17"/>
            <p:cNvSpPr>
              <a:spLocks noChangeArrowheads="1"/>
            </p:cNvSpPr>
            <p:nvPr/>
          </p:nvSpPr>
          <p:spPr bwMode="auto">
            <a:xfrm>
              <a:off x="4656" y="1680"/>
              <a:ext cx="10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(1)</a:t>
              </a:r>
              <a:endParaRPr lang="en-US"/>
            </a:p>
          </p:txBody>
        </p:sp>
        <p:sp>
          <p:nvSpPr>
            <p:cNvPr id="28690" name="Line 18"/>
            <p:cNvSpPr>
              <a:spLocks noChangeShapeType="1"/>
            </p:cNvSpPr>
            <p:nvPr/>
          </p:nvSpPr>
          <p:spPr bwMode="auto">
            <a:xfrm>
              <a:off x="4410" y="112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 flipH="1">
              <a:off x="4128" y="1122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pic>
          <p:nvPicPr>
            <p:cNvPr id="28692" name="Picture 2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152"/>
              <a:ext cx="288" cy="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693" name="Rectangle 21"/>
            <p:cNvSpPr>
              <a:spLocks noChangeArrowheads="1"/>
            </p:cNvSpPr>
            <p:nvPr/>
          </p:nvSpPr>
          <p:spPr bwMode="auto">
            <a:xfrm>
              <a:off x="5184" y="2640"/>
              <a:ext cx="10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(0)</a:t>
              </a:r>
              <a:endParaRPr lang="en-US"/>
            </a:p>
          </p:txBody>
        </p:sp>
        <p:sp>
          <p:nvSpPr>
            <p:cNvPr id="28694" name="Line 22"/>
            <p:cNvSpPr>
              <a:spLocks noChangeShapeType="1"/>
            </p:cNvSpPr>
            <p:nvPr/>
          </p:nvSpPr>
          <p:spPr bwMode="auto">
            <a:xfrm>
              <a:off x="4080" y="1056"/>
              <a:ext cx="0" cy="1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8695" name="Text Box 23"/>
            <p:cNvSpPr txBox="1">
              <a:spLocks noChangeArrowheads="1"/>
            </p:cNvSpPr>
            <p:nvPr/>
          </p:nvSpPr>
          <p:spPr bwMode="auto">
            <a:xfrm>
              <a:off x="4770" y="1656"/>
              <a:ext cx="480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900"/>
                <a:t>Metastable </a:t>
              </a:r>
            </a:p>
          </p:txBody>
        </p:sp>
        <p:sp>
          <p:nvSpPr>
            <p:cNvPr id="28696" name="AutoShape 24"/>
            <p:cNvSpPr>
              <a:spLocks noChangeArrowheads="1"/>
            </p:cNvSpPr>
            <p:nvPr/>
          </p:nvSpPr>
          <p:spPr bwMode="auto">
            <a:xfrm>
              <a:off x="4224" y="1728"/>
              <a:ext cx="96" cy="960"/>
            </a:xfrm>
            <a:prstGeom prst="upArrow">
              <a:avLst>
                <a:gd name="adj1" fmla="val 50000"/>
                <a:gd name="adj2" fmla="val 2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7" name="Text Box 25"/>
            <p:cNvSpPr txBox="1">
              <a:spLocks noChangeArrowheads="1"/>
            </p:cNvSpPr>
            <p:nvPr/>
          </p:nvSpPr>
          <p:spPr bwMode="auto">
            <a:xfrm>
              <a:off x="4272" y="2112"/>
              <a:ext cx="6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discharge excitation</a:t>
              </a:r>
            </a:p>
          </p:txBody>
        </p:sp>
      </p:grpSp>
      <p:sp>
        <p:nvSpPr>
          <p:cNvPr id="28698" name="Line 26"/>
          <p:cNvSpPr>
            <a:spLocks noChangeShapeType="1"/>
          </p:cNvSpPr>
          <p:nvPr/>
        </p:nvSpPr>
        <p:spPr bwMode="auto">
          <a:xfrm>
            <a:off x="1268413" y="3322638"/>
            <a:ext cx="766762" cy="1587"/>
          </a:xfrm>
          <a:prstGeom prst="line">
            <a:avLst/>
          </a:prstGeom>
          <a:noFill/>
          <a:ln w="39688">
            <a:solidFill>
              <a:srgbClr val="00CC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>
            <a:off x="1268413" y="2311400"/>
            <a:ext cx="766762" cy="1588"/>
          </a:xfrm>
          <a:prstGeom prst="line">
            <a:avLst/>
          </a:prstGeom>
          <a:noFill/>
          <a:ln w="39688">
            <a:solidFill>
              <a:srgbClr val="00CC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0" name="Rectangle 28"/>
          <p:cNvSpPr>
            <a:spLocks noChangeArrowheads="1"/>
          </p:cNvSpPr>
          <p:nvPr/>
        </p:nvSpPr>
        <p:spPr bwMode="auto">
          <a:xfrm>
            <a:off x="896938" y="2152650"/>
            <a:ext cx="9001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1" name="Rectangle 29"/>
          <p:cNvSpPr>
            <a:spLocks noChangeArrowheads="1"/>
          </p:cNvSpPr>
          <p:nvPr/>
        </p:nvSpPr>
        <p:spPr bwMode="auto">
          <a:xfrm>
            <a:off x="963613" y="2198688"/>
            <a:ext cx="3016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(200)</a:t>
            </a:r>
            <a:endParaRPr lang="en-US"/>
          </a:p>
        </p:txBody>
      </p:sp>
      <p:sp>
        <p:nvSpPr>
          <p:cNvPr id="28702" name="Rectangle 30"/>
          <p:cNvSpPr>
            <a:spLocks noChangeArrowheads="1"/>
          </p:cNvSpPr>
          <p:nvPr/>
        </p:nvSpPr>
        <p:spPr bwMode="auto">
          <a:xfrm>
            <a:off x="896938" y="3157538"/>
            <a:ext cx="9001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3" name="Rectangle 31"/>
          <p:cNvSpPr>
            <a:spLocks noChangeArrowheads="1"/>
          </p:cNvSpPr>
          <p:nvPr/>
        </p:nvSpPr>
        <p:spPr bwMode="auto">
          <a:xfrm>
            <a:off x="963613" y="3203575"/>
            <a:ext cx="3016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(100)</a:t>
            </a:r>
            <a:endParaRPr lang="en-US"/>
          </a:p>
        </p:txBody>
      </p:sp>
      <p:sp>
        <p:nvSpPr>
          <p:cNvPr id="28704" name="Rectangle 32"/>
          <p:cNvSpPr>
            <a:spLocks noChangeArrowheads="1"/>
          </p:cNvSpPr>
          <p:nvPr/>
        </p:nvSpPr>
        <p:spPr bwMode="auto">
          <a:xfrm>
            <a:off x="685800" y="1676400"/>
            <a:ext cx="1981200" cy="2751138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He</a:t>
            </a:r>
          </a:p>
        </p:txBody>
      </p:sp>
      <p:sp>
        <p:nvSpPr>
          <p:cNvPr id="28705" name="Line 33"/>
          <p:cNvSpPr>
            <a:spLocks noChangeShapeType="1"/>
          </p:cNvSpPr>
          <p:nvPr/>
        </p:nvSpPr>
        <p:spPr bwMode="auto">
          <a:xfrm>
            <a:off x="742950" y="4295775"/>
            <a:ext cx="1619250" cy="9525"/>
          </a:xfrm>
          <a:prstGeom prst="line">
            <a:avLst/>
          </a:prstGeom>
          <a:noFill/>
          <a:ln w="396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6" name="Rectangle 34"/>
          <p:cNvSpPr>
            <a:spLocks noChangeArrowheads="1"/>
          </p:cNvSpPr>
          <p:nvPr/>
        </p:nvSpPr>
        <p:spPr bwMode="auto">
          <a:xfrm>
            <a:off x="896938" y="2152650"/>
            <a:ext cx="9001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7" name="Rectangle 35"/>
          <p:cNvSpPr>
            <a:spLocks noChangeArrowheads="1"/>
          </p:cNvSpPr>
          <p:nvPr/>
        </p:nvSpPr>
        <p:spPr bwMode="auto">
          <a:xfrm>
            <a:off x="896938" y="3157538"/>
            <a:ext cx="9001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8" name="Line 36"/>
          <p:cNvSpPr>
            <a:spLocks noChangeShapeType="1"/>
          </p:cNvSpPr>
          <p:nvPr/>
        </p:nvSpPr>
        <p:spPr bwMode="auto">
          <a:xfrm>
            <a:off x="2667000" y="1676400"/>
            <a:ext cx="0" cy="27432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8709" name="Rectangle 37"/>
          <p:cNvSpPr>
            <a:spLocks noChangeArrowheads="1"/>
          </p:cNvSpPr>
          <p:nvPr/>
        </p:nvSpPr>
        <p:spPr bwMode="auto">
          <a:xfrm>
            <a:off x="7848600" y="1676400"/>
            <a:ext cx="498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N</a:t>
            </a:r>
            <a:r>
              <a:rPr lang="en-US" baseline="-250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2</a:t>
            </a:r>
          </a:p>
        </p:txBody>
      </p:sp>
      <p:sp>
        <p:nvSpPr>
          <p:cNvPr id="28710" name="Line 38"/>
          <p:cNvSpPr>
            <a:spLocks noChangeShapeType="1"/>
          </p:cNvSpPr>
          <p:nvPr/>
        </p:nvSpPr>
        <p:spPr bwMode="auto">
          <a:xfrm flipV="1">
            <a:off x="1447800" y="16764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8711" name="Text Box 39"/>
          <p:cNvSpPr txBox="1">
            <a:spLocks noChangeArrowheads="1"/>
          </p:cNvSpPr>
          <p:nvPr/>
        </p:nvSpPr>
        <p:spPr bwMode="auto">
          <a:xfrm>
            <a:off x="1828800" y="5029200"/>
            <a:ext cx="5562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600" dirty="0"/>
              <a:t>Nitrogen helps populating the upper laser level in a discharge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dirty="0"/>
              <a:t>Helium helps to depopulate the lower laser level by </a:t>
            </a:r>
            <a:r>
              <a:rPr lang="en-US" sz="1600" dirty="0" smtClean="0"/>
              <a:t>collisions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dirty="0" smtClean="0"/>
              <a:t>Typical Mixture 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/N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/He  (1/3/5),….</a:t>
            </a:r>
            <a:endParaRPr lang="en-US" sz="1600" dirty="0"/>
          </a:p>
        </p:txBody>
      </p:sp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2505075" y="6164848"/>
            <a:ext cx="4648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Other possible additions to the gas mixture: CO, H</a:t>
            </a:r>
            <a:r>
              <a:rPr lang="en-US" sz="1600" baseline="-25000" dirty="0"/>
              <a:t>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4736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066800" y="304800"/>
            <a:ext cx="70104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000" b="1">
                <a:solidFill>
                  <a:srgbClr val="0000CC"/>
                </a:solidFill>
              </a:rPr>
              <a:t>11.3 Gas Discharge Phenomena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295400" y="990600"/>
            <a:ext cx="6248400" cy="685800"/>
          </a:xfrm>
          <a:prstGeom prst="rect">
            <a:avLst/>
          </a:prstGeom>
          <a:solidFill>
            <a:srgbClr val="E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524000" y="1676400"/>
            <a:ext cx="228600" cy="3048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6858000" y="1676400"/>
            <a:ext cx="228600" cy="3048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1628775" y="1355725"/>
            <a:ext cx="1588" cy="1020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27" name="Oval 7"/>
          <p:cNvSpPr>
            <a:spLocks noChangeArrowheads="1"/>
          </p:cNvSpPr>
          <p:nvPr/>
        </p:nvSpPr>
        <p:spPr bwMode="auto">
          <a:xfrm rot="2169044">
            <a:off x="2025650" y="134143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66800"/>
            <a:ext cx="36798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29" name="Group 9"/>
          <p:cNvGrpSpPr>
            <a:grpSpLocks/>
          </p:cNvGrpSpPr>
          <p:nvPr/>
        </p:nvGrpSpPr>
        <p:grpSpPr bwMode="auto">
          <a:xfrm>
            <a:off x="1287463" y="2354263"/>
            <a:ext cx="685800" cy="153987"/>
            <a:chOff x="811" y="1675"/>
            <a:chExt cx="432" cy="97"/>
          </a:xfrm>
        </p:grpSpPr>
        <p:sp>
          <p:nvSpPr>
            <p:cNvPr id="30730" name="Line 10"/>
            <p:cNvSpPr>
              <a:spLocks noChangeShapeType="1"/>
            </p:cNvSpPr>
            <p:nvPr/>
          </p:nvSpPr>
          <p:spPr bwMode="auto">
            <a:xfrm>
              <a:off x="811" y="1675"/>
              <a:ext cx="43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731" name="Line 11"/>
            <p:cNvSpPr>
              <a:spLocks noChangeShapeType="1"/>
            </p:cNvSpPr>
            <p:nvPr/>
          </p:nvSpPr>
          <p:spPr bwMode="auto">
            <a:xfrm>
              <a:off x="907" y="1723"/>
              <a:ext cx="24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732" name="Line 12"/>
            <p:cNvSpPr>
              <a:spLocks noChangeShapeType="1"/>
            </p:cNvSpPr>
            <p:nvPr/>
          </p:nvSpPr>
          <p:spPr bwMode="auto">
            <a:xfrm>
              <a:off x="955" y="1771"/>
              <a:ext cx="14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0733" name="Oval 13"/>
          <p:cNvSpPr>
            <a:spLocks noChangeArrowheads="1"/>
          </p:cNvSpPr>
          <p:nvPr/>
        </p:nvSpPr>
        <p:spPr bwMode="auto">
          <a:xfrm>
            <a:off x="6934200" y="2133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7086600" y="2209800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+H.V.</a:t>
            </a:r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 rot="10800000" flipH="1">
            <a:off x="2217738" y="1379538"/>
            <a:ext cx="3810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1752600" y="1295400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e</a:t>
            </a:r>
            <a:r>
              <a:rPr lang="en-US" sz="1800" baseline="30000"/>
              <a:t>-</a:t>
            </a:r>
            <a:endParaRPr lang="en-US" sz="1800"/>
          </a:p>
        </p:txBody>
      </p:sp>
      <p:sp>
        <p:nvSpPr>
          <p:cNvPr id="30737" name="Oval 17"/>
          <p:cNvSpPr>
            <a:spLocks noChangeArrowheads="1"/>
          </p:cNvSpPr>
          <p:nvPr/>
        </p:nvSpPr>
        <p:spPr bwMode="auto">
          <a:xfrm rot="8630956" flipV="1">
            <a:off x="6629400" y="1295400"/>
            <a:ext cx="76200" cy="762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 rot="-21600000" flipH="1" flipV="1">
            <a:off x="6248400" y="1295400"/>
            <a:ext cx="381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 rot="10800000" flipV="1">
            <a:off x="6400800" y="1295400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e</a:t>
            </a:r>
            <a:r>
              <a:rPr lang="en-US" sz="1800" baseline="30000"/>
              <a:t>+</a:t>
            </a:r>
            <a:endParaRPr lang="en-US" sz="1800"/>
          </a:p>
        </p:txBody>
      </p:sp>
      <p:pic>
        <p:nvPicPr>
          <p:cNvPr id="30740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35350"/>
            <a:ext cx="5638800" cy="3149600"/>
          </a:xfrm>
          <a:prstGeom prst="rect">
            <a:avLst/>
          </a:prstGeom>
          <a:solidFill>
            <a:srgbClr val="E9F7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1295400" y="2590800"/>
            <a:ext cx="6477000" cy="558800"/>
          </a:xfrm>
          <a:prstGeom prst="rect">
            <a:avLst/>
          </a:prstGeom>
          <a:solidFill>
            <a:srgbClr val="EAEAEA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200"/>
              <a:t>Electrons emitted from cathode get accelerated by the electric field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200"/>
              <a:t>The energetic electrons  excite the vibrational modes of the gas molecule via inelastic collisions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1363663" y="960438"/>
            <a:ext cx="5461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900" i="1">
                <a:effectLst>
                  <a:outerShdw blurRad="38100" dist="38100" dir="2700000" algn="tl">
                    <a:srgbClr val="C0C0C0"/>
                  </a:outerShdw>
                </a:effectLst>
              </a:rPr>
              <a:t>cathode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6781800" y="1066800"/>
            <a:ext cx="4635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900" i="1">
                <a:effectLst>
                  <a:outerShdw blurRad="38100" dist="38100" dir="2700000" algn="tl">
                    <a:srgbClr val="C0C0C0"/>
                  </a:outerShdw>
                </a:effectLst>
              </a:rPr>
              <a:t>anode</a:t>
            </a:r>
          </a:p>
        </p:txBody>
      </p:sp>
      <p:sp>
        <p:nvSpPr>
          <p:cNvPr id="30744" name="Line 24"/>
          <p:cNvSpPr>
            <a:spLocks noChangeShapeType="1"/>
          </p:cNvSpPr>
          <p:nvPr/>
        </p:nvSpPr>
        <p:spPr bwMode="auto">
          <a:xfrm flipV="1">
            <a:off x="6972300" y="1357313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6172200" y="4038600"/>
            <a:ext cx="2667000" cy="83343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Example:</a:t>
            </a:r>
          </a:p>
          <a:p>
            <a:pPr>
              <a:spcBef>
                <a:spcPct val="50000"/>
              </a:spcBef>
            </a:pPr>
            <a:r>
              <a:rPr lang="en-US" sz="1200"/>
              <a:t>L=1 meter  and   P=25 torr</a:t>
            </a:r>
          </a:p>
          <a:p>
            <a:pPr>
              <a:spcBef>
                <a:spcPct val="50000"/>
              </a:spcBef>
            </a:pPr>
            <a:r>
              <a:rPr lang="en-US" sz="1200"/>
              <a:t>Need </a:t>
            </a:r>
            <a:r>
              <a:rPr lang="en-US" sz="12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V=25 kV</a:t>
            </a:r>
            <a:r>
              <a:rPr lang="en-US" sz="1200"/>
              <a:t> for optimum operation</a:t>
            </a:r>
          </a:p>
        </p:txBody>
      </p:sp>
    </p:spTree>
    <p:extLst>
      <p:ext uri="{BB962C8B-B14F-4D97-AF65-F5344CB8AC3E}">
        <p14:creationId xmlns:p14="http://schemas.microsoft.com/office/powerpoint/2010/main" val="36977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447800" y="228600"/>
            <a:ext cx="6172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00CC"/>
                </a:solidFill>
              </a:rPr>
              <a:t>11.4 Specific Types of CO</a:t>
            </a:r>
            <a:r>
              <a:rPr lang="en-US" sz="2000" baseline="-25000">
                <a:solidFill>
                  <a:srgbClr val="0000CC"/>
                </a:solidFill>
              </a:rPr>
              <a:t>2</a:t>
            </a:r>
            <a:r>
              <a:rPr lang="en-US" sz="2000">
                <a:solidFill>
                  <a:srgbClr val="0000CC"/>
                </a:solidFill>
              </a:rPr>
              <a:t> Lasers  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048000" y="762000"/>
            <a:ext cx="2746375" cy="3762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High Power CW  Operation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295400" y="1498600"/>
            <a:ext cx="1747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16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DC-Discharge  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371600" y="2438400"/>
            <a:ext cx="5029200" cy="8334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200"/>
              <a:t>Longitudinal discharge (High Voltage: 10-100 kV)   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200"/>
              <a:t>Pressure: 10-100 torr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200"/>
              <a:t>Multistage discharge tubes can be used to produce kilowatts of output power</a:t>
            </a: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47800"/>
            <a:ext cx="4419600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52800"/>
            <a:ext cx="37338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1447800" y="4013200"/>
            <a:ext cx="1624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16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RF-Discharge</a:t>
            </a: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1371600" y="5181600"/>
            <a:ext cx="5029200" cy="8334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200"/>
              <a:t>In practice waveguides are used.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200"/>
              <a:t>High discharge stability, high pulsing frequency (up to 100 kHz)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200"/>
              <a:t>Expensive RF generator and requires EMI shielding </a:t>
            </a: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2590800" y="6172200"/>
            <a:ext cx="259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/>
              <a:t>0.2 W/cm in a waveguide laser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7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295400" y="152400"/>
            <a:ext cx="5954713" cy="57943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sz="1800">
                <a:solidFill>
                  <a:srgbClr val="008000"/>
                </a:solidFill>
                <a:latin typeface="Tahoma" pitchFamily="34" charset="0"/>
              </a:rPr>
              <a:t>Laser Hardened Materials Evaluation Laboratory (LHMEL)</a:t>
            </a:r>
          </a:p>
          <a:p>
            <a:pPr algn="ctr"/>
            <a:r>
              <a:rPr kumimoji="1" lang="en-US" sz="1400">
                <a:solidFill>
                  <a:srgbClr val="008000"/>
                </a:solidFill>
                <a:latin typeface="Tahoma" pitchFamily="34" charset="0"/>
              </a:rPr>
              <a:t>WP-AFB, Dayton, OHIO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990600" y="4495800"/>
            <a:ext cx="3608388" cy="3460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Electric Discharge Coaxial Laser (EDCL)</a:t>
            </a:r>
          </a:p>
        </p:txBody>
      </p:sp>
      <p:pic>
        <p:nvPicPr>
          <p:cNvPr id="33796" name="Picture 4" descr="D:\My Documents\Courses\Lasers-Short-Course\coaxial-flowing CO2 las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29200"/>
            <a:ext cx="43434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5257800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066800"/>
            <a:ext cx="313372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95800"/>
            <a:ext cx="3152775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387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4876800" y="2209800"/>
            <a:ext cx="1752600" cy="1447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295400" y="484188"/>
            <a:ext cx="2482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8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Gas-Dynamic Lasers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3810000" y="533400"/>
            <a:ext cx="17907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i="1"/>
              <a:t>Basov &amp; Oraevskii (1963)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066800" y="1219200"/>
            <a:ext cx="6858000" cy="3048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/>
              <a:t>Principle</a:t>
            </a:r>
            <a:r>
              <a:rPr lang="en-US" sz="1400" dirty="0"/>
              <a:t>: </a:t>
            </a:r>
            <a:r>
              <a:rPr lang="en-US" sz="1400" i="1" dirty="0"/>
              <a:t>Population inversion by rapid expansion (supersonic flow) of a super-heated gas</a:t>
            </a: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1905000" y="2057400"/>
            <a:ext cx="1905000" cy="1828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600"/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>
            <a:off x="3810000" y="2819400"/>
            <a:ext cx="0" cy="228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34824" name="Group 8"/>
          <p:cNvGrpSpPr>
            <a:grpSpLocks/>
          </p:cNvGrpSpPr>
          <p:nvPr/>
        </p:nvGrpSpPr>
        <p:grpSpPr bwMode="auto">
          <a:xfrm>
            <a:off x="3810000" y="2743200"/>
            <a:ext cx="1066800" cy="381000"/>
            <a:chOff x="2210" y="2064"/>
            <a:chExt cx="672" cy="312"/>
          </a:xfrm>
        </p:grpSpPr>
        <p:grpSp>
          <p:nvGrpSpPr>
            <p:cNvPr id="34825" name="Group 9"/>
            <p:cNvGrpSpPr>
              <a:grpSpLocks/>
            </p:cNvGrpSpPr>
            <p:nvPr/>
          </p:nvGrpSpPr>
          <p:grpSpPr bwMode="auto">
            <a:xfrm>
              <a:off x="2210" y="2064"/>
              <a:ext cx="672" cy="144"/>
              <a:chOff x="2208" y="2064"/>
              <a:chExt cx="672" cy="144"/>
            </a:xfrm>
          </p:grpSpPr>
          <p:sp>
            <p:nvSpPr>
              <p:cNvPr id="34826" name="Line 10"/>
              <p:cNvSpPr>
                <a:spLocks noChangeShapeType="1"/>
              </p:cNvSpPr>
              <p:nvPr/>
            </p:nvSpPr>
            <p:spPr bwMode="auto">
              <a:xfrm>
                <a:off x="2208" y="2112"/>
                <a:ext cx="144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4827" name="Line 11"/>
              <p:cNvSpPr>
                <a:spLocks noChangeShapeType="1"/>
              </p:cNvSpPr>
              <p:nvPr/>
            </p:nvSpPr>
            <p:spPr bwMode="auto">
              <a:xfrm flipV="1">
                <a:off x="2352" y="2064"/>
                <a:ext cx="288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4828" name="Line 12"/>
              <p:cNvSpPr>
                <a:spLocks noChangeShapeType="1"/>
              </p:cNvSpPr>
              <p:nvPr/>
            </p:nvSpPr>
            <p:spPr bwMode="auto">
              <a:xfrm>
                <a:off x="2640" y="20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34829" name="Group 13"/>
            <p:cNvGrpSpPr>
              <a:grpSpLocks/>
            </p:cNvGrpSpPr>
            <p:nvPr/>
          </p:nvGrpSpPr>
          <p:grpSpPr bwMode="auto">
            <a:xfrm flipV="1">
              <a:off x="2210" y="2232"/>
              <a:ext cx="672" cy="144"/>
              <a:chOff x="2208" y="2064"/>
              <a:chExt cx="672" cy="144"/>
            </a:xfrm>
          </p:grpSpPr>
          <p:sp>
            <p:nvSpPr>
              <p:cNvPr id="34830" name="Line 14"/>
              <p:cNvSpPr>
                <a:spLocks noChangeShapeType="1"/>
              </p:cNvSpPr>
              <p:nvPr/>
            </p:nvSpPr>
            <p:spPr bwMode="auto">
              <a:xfrm>
                <a:off x="2208" y="2112"/>
                <a:ext cx="144" cy="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4831" name="Line 15"/>
              <p:cNvSpPr>
                <a:spLocks noChangeShapeType="1"/>
              </p:cNvSpPr>
              <p:nvPr/>
            </p:nvSpPr>
            <p:spPr bwMode="auto">
              <a:xfrm flipV="1">
                <a:off x="2352" y="2064"/>
                <a:ext cx="288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4832" name="Line 16"/>
              <p:cNvSpPr>
                <a:spLocks noChangeShapeType="1"/>
              </p:cNvSpPr>
              <p:nvPr/>
            </p:nvSpPr>
            <p:spPr bwMode="auto">
              <a:xfrm>
                <a:off x="2640" y="20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34833" name="Line 17"/>
          <p:cNvSpPr>
            <a:spLocks noChangeShapeType="1"/>
          </p:cNvSpPr>
          <p:nvPr/>
        </p:nvSpPr>
        <p:spPr bwMode="auto">
          <a:xfrm>
            <a:off x="4876800" y="2743200"/>
            <a:ext cx="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4" name="Line 18"/>
          <p:cNvSpPr>
            <a:spLocks noChangeShapeType="1"/>
          </p:cNvSpPr>
          <p:nvPr/>
        </p:nvSpPr>
        <p:spPr bwMode="auto">
          <a:xfrm>
            <a:off x="6629400" y="2438400"/>
            <a:ext cx="0" cy="990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5" name="Line 19"/>
          <p:cNvSpPr>
            <a:spLocks noChangeShapeType="1"/>
          </p:cNvSpPr>
          <p:nvPr/>
        </p:nvSpPr>
        <p:spPr bwMode="auto">
          <a:xfrm>
            <a:off x="6629400" y="2438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6" name="Line 20"/>
          <p:cNvSpPr>
            <a:spLocks noChangeShapeType="1"/>
          </p:cNvSpPr>
          <p:nvPr/>
        </p:nvSpPr>
        <p:spPr bwMode="auto">
          <a:xfrm>
            <a:off x="6629400" y="3429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7" name="Rectangle 21"/>
          <p:cNvSpPr>
            <a:spLocks noChangeArrowheads="1"/>
          </p:cNvSpPr>
          <p:nvPr/>
        </p:nvSpPr>
        <p:spPr bwMode="auto">
          <a:xfrm>
            <a:off x="2209800" y="2438400"/>
            <a:ext cx="129540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CO</a:t>
            </a:r>
            <a:r>
              <a:rPr lang="en-US" sz="1600" baseline="-25000"/>
              <a:t>2</a:t>
            </a:r>
            <a:r>
              <a:rPr lang="en-US" sz="1600"/>
              <a:t>+N</a:t>
            </a:r>
            <a:r>
              <a:rPr lang="en-US" sz="1600" baseline="-25000"/>
              <a:t>2</a:t>
            </a:r>
            <a:r>
              <a:rPr lang="en-US" sz="1600"/>
              <a:t>+H</a:t>
            </a:r>
            <a:r>
              <a:rPr lang="en-US" sz="1600" baseline="-25000"/>
              <a:t>2</a:t>
            </a:r>
          </a:p>
          <a:p>
            <a:pPr algn="ctr">
              <a:spcBef>
                <a:spcPct val="50000"/>
              </a:spcBef>
            </a:pPr>
            <a:r>
              <a:rPr lang="en-US" sz="1600" baseline="-25000"/>
              <a:t>T=1000-3000 K</a:t>
            </a:r>
          </a:p>
          <a:p>
            <a:pPr algn="ctr">
              <a:spcBef>
                <a:spcPct val="50000"/>
              </a:spcBef>
            </a:pPr>
            <a:r>
              <a:rPr lang="en-US" sz="1600" baseline="-25000"/>
              <a:t>P=1-20 atm. </a:t>
            </a:r>
            <a:endParaRPr lang="en-US" sz="1600"/>
          </a:p>
        </p:txBody>
      </p:sp>
      <p:sp>
        <p:nvSpPr>
          <p:cNvPr id="34838" name="Rectangle 22"/>
          <p:cNvSpPr>
            <a:spLocks noChangeArrowheads="1"/>
          </p:cNvSpPr>
          <p:nvPr/>
        </p:nvSpPr>
        <p:spPr bwMode="auto">
          <a:xfrm>
            <a:off x="2057400" y="3886200"/>
            <a:ext cx="152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9" name="Line 23"/>
          <p:cNvSpPr>
            <a:spLocks noChangeShapeType="1"/>
          </p:cNvSpPr>
          <p:nvPr/>
        </p:nvSpPr>
        <p:spPr bwMode="auto">
          <a:xfrm>
            <a:off x="2057400" y="3886200"/>
            <a:ext cx="1524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0" name="Line 24"/>
          <p:cNvSpPr>
            <a:spLocks noChangeShapeType="1"/>
          </p:cNvSpPr>
          <p:nvPr/>
        </p:nvSpPr>
        <p:spPr bwMode="auto">
          <a:xfrm>
            <a:off x="2057400" y="4343400"/>
            <a:ext cx="1524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1" name="Oval 25"/>
          <p:cNvSpPr>
            <a:spLocks noChangeArrowheads="1"/>
          </p:cNvSpPr>
          <p:nvPr/>
        </p:nvSpPr>
        <p:spPr bwMode="auto">
          <a:xfrm>
            <a:off x="4724400" y="2628900"/>
            <a:ext cx="1524000" cy="609600"/>
          </a:xfrm>
          <a:prstGeom prst="ellipse">
            <a:avLst/>
          </a:prstGeom>
          <a:gradFill rotWithShape="0">
            <a:gsLst>
              <a:gs pos="0">
                <a:srgbClr val="FF9999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2" name="Rectangle 26"/>
          <p:cNvSpPr>
            <a:spLocks noChangeArrowheads="1"/>
          </p:cNvSpPr>
          <p:nvPr/>
        </p:nvSpPr>
        <p:spPr bwMode="auto">
          <a:xfrm>
            <a:off x="5029200" y="3200400"/>
            <a:ext cx="110013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aseline="-25000"/>
              <a:t>Inversion region</a:t>
            </a:r>
          </a:p>
        </p:txBody>
      </p:sp>
      <p:sp>
        <p:nvSpPr>
          <p:cNvPr id="34843" name="Line 27"/>
          <p:cNvSpPr>
            <a:spLocks noChangeShapeType="1"/>
          </p:cNvSpPr>
          <p:nvPr/>
        </p:nvSpPr>
        <p:spPr bwMode="auto">
          <a:xfrm flipV="1">
            <a:off x="5029200" y="32004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4" name="AutoShape 28"/>
          <p:cNvSpPr>
            <a:spLocks noChangeArrowheads="1"/>
          </p:cNvSpPr>
          <p:nvPr/>
        </p:nvSpPr>
        <p:spPr bwMode="auto">
          <a:xfrm>
            <a:off x="5372100" y="2781300"/>
            <a:ext cx="1104900" cy="304800"/>
          </a:xfrm>
          <a:prstGeom prst="notchedRightArrow">
            <a:avLst>
              <a:gd name="adj1" fmla="val 50000"/>
              <a:gd name="adj2" fmla="val 90625"/>
            </a:avLst>
          </a:prstGeom>
          <a:solidFill>
            <a:srgbClr val="E3FFFF"/>
          </a:solidFill>
          <a:ln w="9525">
            <a:solidFill>
              <a:srgbClr val="FF99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5" name="Rectangle 29"/>
          <p:cNvSpPr>
            <a:spLocks noChangeArrowheads="1"/>
          </p:cNvSpPr>
          <p:nvPr/>
        </p:nvSpPr>
        <p:spPr bwMode="auto">
          <a:xfrm>
            <a:off x="5334000" y="2514600"/>
            <a:ext cx="990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i="1"/>
              <a:t>v= 10</a:t>
            </a:r>
            <a:r>
              <a:rPr lang="en-US" sz="1000" i="1" baseline="30000"/>
              <a:t>5</a:t>
            </a:r>
            <a:r>
              <a:rPr lang="en-US" sz="1000" i="1"/>
              <a:t> cm/sec.</a:t>
            </a:r>
          </a:p>
        </p:txBody>
      </p:sp>
      <p:sp>
        <p:nvSpPr>
          <p:cNvPr id="34846" name="AutoShape 30"/>
          <p:cNvSpPr>
            <a:spLocks noChangeArrowheads="1"/>
          </p:cNvSpPr>
          <p:nvPr/>
        </p:nvSpPr>
        <p:spPr bwMode="auto">
          <a:xfrm rot="-5400000">
            <a:off x="1924050" y="4019550"/>
            <a:ext cx="400050" cy="133350"/>
          </a:xfrm>
          <a:prstGeom prst="notchedRightArrow">
            <a:avLst>
              <a:gd name="adj1" fmla="val 50000"/>
              <a:gd name="adj2" fmla="val 75000"/>
            </a:avLst>
          </a:prstGeom>
          <a:solidFill>
            <a:srgbClr val="E3FF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7" name="Text Box 31"/>
          <p:cNvSpPr txBox="1">
            <a:spLocks noChangeArrowheads="1"/>
          </p:cNvSpPr>
          <p:nvPr/>
        </p:nvSpPr>
        <p:spPr bwMode="auto">
          <a:xfrm>
            <a:off x="1295400" y="5791200"/>
            <a:ext cx="6629400" cy="33655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600">
                <a:solidFill>
                  <a:srgbClr val="008000"/>
                </a:solidFill>
              </a:rPr>
              <a:t>cw powers up to 1 MW have been obtained from gas-dynamic CO</a:t>
            </a:r>
            <a:r>
              <a:rPr lang="en-US" sz="1600" baseline="-25000">
                <a:solidFill>
                  <a:srgbClr val="008000"/>
                </a:solidFill>
              </a:rPr>
              <a:t>2</a:t>
            </a:r>
            <a:r>
              <a:rPr lang="en-US" sz="1600">
                <a:solidFill>
                  <a:srgbClr val="008000"/>
                </a:solidFill>
              </a:rPr>
              <a:t> lasers !!</a:t>
            </a:r>
          </a:p>
        </p:txBody>
      </p:sp>
      <p:sp>
        <p:nvSpPr>
          <p:cNvPr id="34848" name="Oval 32"/>
          <p:cNvSpPr>
            <a:spLocks noChangeArrowheads="1"/>
          </p:cNvSpPr>
          <p:nvPr/>
        </p:nvSpPr>
        <p:spPr bwMode="auto">
          <a:xfrm>
            <a:off x="4137025" y="2781300"/>
            <a:ext cx="968375" cy="304800"/>
          </a:xfrm>
          <a:prstGeom prst="ellipse">
            <a:avLst/>
          </a:prstGeom>
          <a:solidFill>
            <a:srgbClr val="FF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9" name="Oval 33"/>
          <p:cNvSpPr>
            <a:spLocks noChangeArrowheads="1"/>
          </p:cNvSpPr>
          <p:nvPr/>
        </p:nvSpPr>
        <p:spPr bwMode="auto">
          <a:xfrm>
            <a:off x="4876800" y="26670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4850" name="Picture 34" descr="D:\My Documents\Courses\Lasers-Short-Course\CO2-gasdynami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91000"/>
            <a:ext cx="2209800" cy="1312863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67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My Documents\Courses\Lasers-Short-Course\co2-gasdynamic-hel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255111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600200" y="49530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HELEX</a:t>
            </a:r>
          </a:p>
        </p:txBody>
      </p:sp>
      <p:pic>
        <p:nvPicPr>
          <p:cNvPr id="35844" name="Picture 4" descr="D:\My Documents\Courses\Lasers-Short-Course\co2-gasdynamic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2865438" cy="17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3276600" y="381000"/>
            <a:ext cx="2222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Gas-Dynamic Lasers</a:t>
            </a: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4114800" y="3124200"/>
            <a:ext cx="4800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Large scale 135 Kilowatt gasdynamic laser at Avco Everett Research Lab.</a:t>
            </a: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762000" y="5410200"/>
            <a:ext cx="28813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/>
              <a:t>High Energy Laser Experimental</a:t>
            </a:r>
          </a:p>
          <a:p>
            <a:pPr algn="ctr"/>
            <a:r>
              <a:rPr lang="en-US" sz="1600"/>
              <a:t>Germany, 1970’s</a:t>
            </a:r>
          </a:p>
        </p:txBody>
      </p:sp>
      <p:pic>
        <p:nvPicPr>
          <p:cNvPr id="35849" name="Picture 9" descr="D:\My Documents\Courses\Lasers-Short-Course\co2-gasdynamic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962400"/>
            <a:ext cx="56388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3429000" y="4724400"/>
            <a:ext cx="914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00"/>
              <a:t>C</a:t>
            </a:r>
            <a:r>
              <a:rPr lang="en-US" sz="1000" baseline="-30000"/>
              <a:t>2</a:t>
            </a:r>
            <a:r>
              <a:rPr lang="en-US" sz="1000"/>
              <a:t>N</a:t>
            </a:r>
            <a:r>
              <a:rPr lang="en-US" sz="1000" baseline="-30000"/>
              <a:t>2</a:t>
            </a:r>
            <a:r>
              <a:rPr lang="en-US" sz="1000"/>
              <a:t> or CO 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4738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2"/>
          <p:cNvGrpSpPr>
            <a:grpSpLocks/>
          </p:cNvGrpSpPr>
          <p:nvPr/>
        </p:nvGrpSpPr>
        <p:grpSpPr bwMode="auto">
          <a:xfrm rot="10800000" flipH="1">
            <a:off x="381000" y="3352800"/>
            <a:ext cx="228600" cy="685800"/>
            <a:chOff x="3360" y="3552"/>
            <a:chExt cx="144" cy="432"/>
          </a:xfrm>
        </p:grpSpPr>
        <p:sp>
          <p:nvSpPr>
            <p:cNvPr id="36867" name="Rectangle 3"/>
            <p:cNvSpPr>
              <a:spLocks noChangeArrowheads="1"/>
            </p:cNvSpPr>
            <p:nvPr/>
          </p:nvSpPr>
          <p:spPr bwMode="auto">
            <a:xfrm flipV="1">
              <a:off x="3360" y="3552"/>
              <a:ext cx="96" cy="432"/>
            </a:xfrm>
            <a:prstGeom prst="rect">
              <a:avLst/>
            </a:prstGeom>
            <a:gradFill rotWithShape="0">
              <a:gsLst>
                <a:gs pos="0">
                  <a:srgbClr val="FFFF66">
                    <a:gamma/>
                    <a:shade val="46275"/>
                    <a:invGamma/>
                  </a:srgbClr>
                </a:gs>
                <a:gs pos="100000">
                  <a:srgbClr val="FFFF6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68" name="Oval 4"/>
            <p:cNvSpPr>
              <a:spLocks noChangeArrowheads="1"/>
            </p:cNvSpPr>
            <p:nvPr/>
          </p:nvSpPr>
          <p:spPr bwMode="auto">
            <a:xfrm>
              <a:off x="3408" y="3552"/>
              <a:ext cx="96" cy="4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869" name="Rectangle 5"/>
          <p:cNvSpPr>
            <a:spLocks noChangeArrowheads="1"/>
          </p:cNvSpPr>
          <p:nvPr/>
        </p:nvSpPr>
        <p:spPr bwMode="auto">
          <a:xfrm flipH="1">
            <a:off x="457200" y="3657600"/>
            <a:ext cx="6865938" cy="762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FF33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 rot="-21600000" flipH="1" flipV="1">
            <a:off x="7316788" y="3352800"/>
            <a:ext cx="152400" cy="685800"/>
          </a:xfrm>
          <a:prstGeom prst="rect">
            <a:avLst/>
          </a:prstGeom>
          <a:gradFill rotWithShape="0">
            <a:gsLst>
              <a:gs pos="0">
                <a:srgbClr val="FFFF66">
                  <a:gamma/>
                  <a:shade val="46275"/>
                  <a:invGamma/>
                </a:srgbClr>
              </a:gs>
              <a:gs pos="100000">
                <a:srgbClr val="FFFF66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 flipH="1">
            <a:off x="7475538" y="3657600"/>
            <a:ext cx="838200" cy="762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FF9999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3352800" y="381000"/>
            <a:ext cx="2044700" cy="3762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800"/>
              <a:t>Pulsed  CO</a:t>
            </a:r>
            <a:r>
              <a:rPr lang="en-US" sz="1800" baseline="-25000"/>
              <a:t>2</a:t>
            </a:r>
            <a:r>
              <a:rPr lang="en-US" sz="1800"/>
              <a:t> Lasers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1219200" y="13716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/>
              <a:t>Most Common</a:t>
            </a:r>
            <a:r>
              <a:rPr lang="en-US" sz="1800"/>
              <a:t>: </a:t>
            </a:r>
            <a:r>
              <a:rPr lang="en-US" sz="18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Transversely Excited Atmospheric (</a:t>
            </a:r>
            <a:r>
              <a:rPr lang="en-US" sz="18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TEA</a:t>
            </a:r>
            <a:r>
              <a:rPr lang="en-US" sz="18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CO</a:t>
            </a:r>
            <a:r>
              <a:rPr lang="en-US" sz="1800" baseline="-250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sz="18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Lasers</a:t>
            </a:r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4786313" y="3505200"/>
            <a:ext cx="2133600" cy="304800"/>
          </a:xfrm>
          <a:prstGeom prst="parallelogram">
            <a:avLst>
              <a:gd name="adj" fmla="val 17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AutoShape 11"/>
          <p:cNvSpPr>
            <a:spLocks noChangeArrowheads="1"/>
          </p:cNvSpPr>
          <p:nvPr/>
        </p:nvSpPr>
        <p:spPr bwMode="auto">
          <a:xfrm flipV="1">
            <a:off x="1890713" y="3505200"/>
            <a:ext cx="1905000" cy="304800"/>
          </a:xfrm>
          <a:prstGeom prst="parallelogram">
            <a:avLst>
              <a:gd name="adj" fmla="val 15625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2805113" y="3505200"/>
            <a:ext cx="297180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2728913" y="3124200"/>
            <a:ext cx="3352800" cy="1219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 rot="-1906082">
            <a:off x="6324600" y="3652838"/>
            <a:ext cx="685800" cy="76200"/>
          </a:xfrm>
          <a:prstGeom prst="rect">
            <a:avLst/>
          </a:prstGeom>
          <a:solidFill>
            <a:srgbClr val="FBFF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 rot="1906082" flipV="1">
            <a:off x="1752600" y="3643313"/>
            <a:ext cx="685800" cy="76200"/>
          </a:xfrm>
          <a:prstGeom prst="rect">
            <a:avLst/>
          </a:prstGeom>
          <a:solidFill>
            <a:srgbClr val="FBFF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0" name="Oval 16"/>
          <p:cNvSpPr>
            <a:spLocks noChangeArrowheads="1"/>
          </p:cNvSpPr>
          <p:nvPr/>
        </p:nvSpPr>
        <p:spPr bwMode="auto">
          <a:xfrm>
            <a:off x="2895600" y="3200400"/>
            <a:ext cx="3048000" cy="10668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50000">
                <a:srgbClr val="FFE3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3810000" y="35052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CO</a:t>
            </a:r>
            <a:r>
              <a:rPr lang="en-US" sz="1400" baseline="-25000"/>
              <a:t>2</a:t>
            </a:r>
            <a:r>
              <a:rPr lang="en-US" sz="1400"/>
              <a:t>:N</a:t>
            </a:r>
            <a:r>
              <a:rPr lang="en-US" sz="1400" baseline="-25000"/>
              <a:t>2</a:t>
            </a:r>
            <a:r>
              <a:rPr lang="en-US" sz="1400"/>
              <a:t>:He</a:t>
            </a:r>
          </a:p>
        </p:txBody>
      </p:sp>
      <p:sp>
        <p:nvSpPr>
          <p:cNvPr id="36882" name="Rectangle 18"/>
          <p:cNvSpPr>
            <a:spLocks noChangeArrowheads="1"/>
          </p:cNvSpPr>
          <p:nvPr/>
        </p:nvSpPr>
        <p:spPr bwMode="auto">
          <a:xfrm>
            <a:off x="3352800" y="2362200"/>
            <a:ext cx="1752600" cy="60960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tx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00"/>
              <a:t>Pulsed H..V   </a:t>
            </a: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114800" y="2971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36884" name="Group 20"/>
          <p:cNvGrpSpPr>
            <a:grpSpLocks/>
          </p:cNvGrpSpPr>
          <p:nvPr/>
        </p:nvGrpSpPr>
        <p:grpSpPr bwMode="auto">
          <a:xfrm>
            <a:off x="3962400" y="4572000"/>
            <a:ext cx="609600" cy="76200"/>
            <a:chOff x="811" y="1675"/>
            <a:chExt cx="432" cy="97"/>
          </a:xfrm>
        </p:grpSpPr>
        <p:sp>
          <p:nvSpPr>
            <p:cNvPr id="36885" name="Line 21"/>
            <p:cNvSpPr>
              <a:spLocks noChangeShapeType="1"/>
            </p:cNvSpPr>
            <p:nvPr/>
          </p:nvSpPr>
          <p:spPr bwMode="auto">
            <a:xfrm>
              <a:off x="811" y="1675"/>
              <a:ext cx="43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886" name="Line 22"/>
            <p:cNvSpPr>
              <a:spLocks noChangeShapeType="1"/>
            </p:cNvSpPr>
            <p:nvPr/>
          </p:nvSpPr>
          <p:spPr bwMode="auto">
            <a:xfrm>
              <a:off x="907" y="1723"/>
              <a:ext cx="24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887" name="Line 23"/>
            <p:cNvSpPr>
              <a:spLocks noChangeShapeType="1"/>
            </p:cNvSpPr>
            <p:nvPr/>
          </p:nvSpPr>
          <p:spPr bwMode="auto">
            <a:xfrm>
              <a:off x="955" y="1771"/>
              <a:ext cx="14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6888" name="Line 24"/>
          <p:cNvSpPr>
            <a:spLocks noChangeShapeType="1"/>
          </p:cNvSpPr>
          <p:nvPr/>
        </p:nvSpPr>
        <p:spPr bwMode="auto">
          <a:xfrm>
            <a:off x="4267200" y="4267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36889" name="Group 25"/>
          <p:cNvGrpSpPr>
            <a:grpSpLocks/>
          </p:cNvGrpSpPr>
          <p:nvPr/>
        </p:nvGrpSpPr>
        <p:grpSpPr bwMode="auto">
          <a:xfrm>
            <a:off x="2879725" y="3124200"/>
            <a:ext cx="3048000" cy="204788"/>
            <a:chOff x="720" y="3821"/>
            <a:chExt cx="2308" cy="115"/>
          </a:xfrm>
        </p:grpSpPr>
        <p:sp>
          <p:nvSpPr>
            <p:cNvPr id="36890" name="AutoShape 26"/>
            <p:cNvSpPr>
              <a:spLocks noChangeArrowheads="1"/>
            </p:cNvSpPr>
            <p:nvPr/>
          </p:nvSpPr>
          <p:spPr bwMode="auto">
            <a:xfrm>
              <a:off x="720" y="3840"/>
              <a:ext cx="2304" cy="96"/>
            </a:xfrm>
            <a:prstGeom prst="roundRect">
              <a:avLst>
                <a:gd name="adj" fmla="val 16667"/>
              </a:avLst>
            </a:pr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1" name="Rectangle 27"/>
            <p:cNvSpPr>
              <a:spLocks noChangeArrowheads="1"/>
            </p:cNvSpPr>
            <p:nvPr/>
          </p:nvSpPr>
          <p:spPr bwMode="auto">
            <a:xfrm>
              <a:off x="724" y="3821"/>
              <a:ext cx="2304" cy="48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892" name="Group 28"/>
          <p:cNvGrpSpPr>
            <a:grpSpLocks/>
          </p:cNvGrpSpPr>
          <p:nvPr/>
        </p:nvGrpSpPr>
        <p:grpSpPr bwMode="auto">
          <a:xfrm flipV="1">
            <a:off x="2895600" y="4114800"/>
            <a:ext cx="3048000" cy="204788"/>
            <a:chOff x="720" y="3821"/>
            <a:chExt cx="2308" cy="115"/>
          </a:xfrm>
        </p:grpSpPr>
        <p:sp>
          <p:nvSpPr>
            <p:cNvPr id="36893" name="AutoShape 29"/>
            <p:cNvSpPr>
              <a:spLocks noChangeArrowheads="1"/>
            </p:cNvSpPr>
            <p:nvPr/>
          </p:nvSpPr>
          <p:spPr bwMode="auto">
            <a:xfrm>
              <a:off x="720" y="3840"/>
              <a:ext cx="2304" cy="96"/>
            </a:xfrm>
            <a:prstGeom prst="roundRect">
              <a:avLst>
                <a:gd name="adj" fmla="val 16667"/>
              </a:avLst>
            </a:pr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94" name="Rectangle 30"/>
            <p:cNvSpPr>
              <a:spLocks noChangeArrowheads="1"/>
            </p:cNvSpPr>
            <p:nvPr/>
          </p:nvSpPr>
          <p:spPr bwMode="auto">
            <a:xfrm>
              <a:off x="724" y="3821"/>
              <a:ext cx="2304" cy="48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895" name="Line 31"/>
          <p:cNvSpPr>
            <a:spLocks noChangeShapeType="1"/>
          </p:cNvSpPr>
          <p:nvPr/>
        </p:nvSpPr>
        <p:spPr bwMode="auto">
          <a:xfrm>
            <a:off x="2971800" y="40386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36896" name="Group 32"/>
          <p:cNvGrpSpPr>
            <a:grpSpLocks/>
          </p:cNvGrpSpPr>
          <p:nvPr/>
        </p:nvGrpSpPr>
        <p:grpSpPr bwMode="auto">
          <a:xfrm>
            <a:off x="8077200" y="3048000"/>
            <a:ext cx="693738" cy="558800"/>
            <a:chOff x="3307" y="3465"/>
            <a:chExt cx="672" cy="535"/>
          </a:xfrm>
        </p:grpSpPr>
        <p:sp>
          <p:nvSpPr>
            <p:cNvPr id="36897" name="Freeform 33"/>
            <p:cNvSpPr>
              <a:spLocks/>
            </p:cNvSpPr>
            <p:nvPr/>
          </p:nvSpPr>
          <p:spPr bwMode="auto">
            <a:xfrm flipH="1">
              <a:off x="3408" y="3552"/>
              <a:ext cx="432" cy="448"/>
            </a:xfrm>
            <a:custGeom>
              <a:avLst/>
              <a:gdLst>
                <a:gd name="T0" fmla="*/ 1920 w 1920"/>
                <a:gd name="T1" fmla="*/ 2800 h 2800"/>
                <a:gd name="T2" fmla="*/ 1872 w 1920"/>
                <a:gd name="T3" fmla="*/ 2560 h 2800"/>
                <a:gd name="T4" fmla="*/ 1776 w 1920"/>
                <a:gd name="T5" fmla="*/ 2128 h 2800"/>
                <a:gd name="T6" fmla="*/ 1440 w 1920"/>
                <a:gd name="T7" fmla="*/ 16 h 2800"/>
                <a:gd name="T8" fmla="*/ 1248 w 1920"/>
                <a:gd name="T9" fmla="*/ 2224 h 2800"/>
                <a:gd name="T10" fmla="*/ 336 w 1920"/>
                <a:gd name="T11" fmla="*/ 2608 h 2800"/>
                <a:gd name="T12" fmla="*/ 0 w 1920"/>
                <a:gd name="T13" fmla="*/ 2800 h 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0" h="2800">
                  <a:moveTo>
                    <a:pt x="1920" y="2800"/>
                  </a:moveTo>
                  <a:cubicBezTo>
                    <a:pt x="1908" y="2736"/>
                    <a:pt x="1896" y="2672"/>
                    <a:pt x="1872" y="2560"/>
                  </a:cubicBezTo>
                  <a:cubicBezTo>
                    <a:pt x="1848" y="2448"/>
                    <a:pt x="1848" y="2552"/>
                    <a:pt x="1776" y="2128"/>
                  </a:cubicBezTo>
                  <a:cubicBezTo>
                    <a:pt x="1704" y="1704"/>
                    <a:pt x="1528" y="0"/>
                    <a:pt x="1440" y="16"/>
                  </a:cubicBezTo>
                  <a:cubicBezTo>
                    <a:pt x="1352" y="32"/>
                    <a:pt x="1432" y="1792"/>
                    <a:pt x="1248" y="2224"/>
                  </a:cubicBezTo>
                  <a:cubicBezTo>
                    <a:pt x="1064" y="2656"/>
                    <a:pt x="544" y="2512"/>
                    <a:pt x="336" y="2608"/>
                  </a:cubicBezTo>
                  <a:cubicBezTo>
                    <a:pt x="128" y="2704"/>
                    <a:pt x="64" y="2752"/>
                    <a:pt x="0" y="2800"/>
                  </a:cubicBezTo>
                </a:path>
              </a:pathLst>
            </a:custGeom>
            <a:noFill/>
            <a:ln w="12700" cmpd="sng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898" name="Line 34"/>
            <p:cNvSpPr>
              <a:spLocks noChangeShapeType="1"/>
            </p:cNvSpPr>
            <p:nvPr/>
          </p:nvSpPr>
          <p:spPr bwMode="auto">
            <a:xfrm>
              <a:off x="3307" y="399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899" name="Line 35"/>
            <p:cNvSpPr>
              <a:spLocks noChangeShapeType="1"/>
            </p:cNvSpPr>
            <p:nvPr/>
          </p:nvSpPr>
          <p:spPr bwMode="auto">
            <a:xfrm rot="-5400000">
              <a:off x="3050" y="3732"/>
              <a:ext cx="5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6900" name="Text Box 36"/>
          <p:cNvSpPr txBox="1">
            <a:spLocks noChangeArrowheads="1"/>
          </p:cNvSpPr>
          <p:nvPr/>
        </p:nvSpPr>
        <p:spPr bwMode="auto">
          <a:xfrm>
            <a:off x="1371600" y="4953000"/>
            <a:ext cx="4876800" cy="1436688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prstShdw prst="shdw17" dist="17961" dir="2700000">
              <a:srgbClr val="FFFF66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Flowing or sealed systems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Pulsewidths from 50 ns to 300 ns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Repetition rates: 1Hz. to 1 kHz.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Pulse energy: 50 mJ to 10 J (amplified)</a:t>
            </a:r>
          </a:p>
        </p:txBody>
      </p:sp>
      <p:sp>
        <p:nvSpPr>
          <p:cNvPr id="36901" name="Text Box 37"/>
          <p:cNvSpPr txBox="1">
            <a:spLocks noChangeArrowheads="1"/>
          </p:cNvSpPr>
          <p:nvPr/>
        </p:nvSpPr>
        <p:spPr bwMode="auto">
          <a:xfrm>
            <a:off x="228600" y="4191000"/>
            <a:ext cx="2286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Low pressure gain cell</a:t>
            </a:r>
          </a:p>
          <a:p>
            <a:pPr algn="ctr">
              <a:spcBef>
                <a:spcPct val="50000"/>
              </a:spcBef>
            </a:pPr>
            <a:r>
              <a:rPr lang="en-US" sz="1200"/>
              <a:t>(for single longitudinal operation) </a:t>
            </a:r>
          </a:p>
        </p:txBody>
      </p:sp>
      <p:sp>
        <p:nvSpPr>
          <p:cNvPr id="36902" name="Line 38"/>
          <p:cNvSpPr>
            <a:spLocks noChangeShapeType="1"/>
          </p:cNvSpPr>
          <p:nvPr/>
        </p:nvSpPr>
        <p:spPr bwMode="auto">
          <a:xfrm flipV="1">
            <a:off x="1219200" y="3886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36903" name="Group 39"/>
          <p:cNvGrpSpPr>
            <a:grpSpLocks/>
          </p:cNvGrpSpPr>
          <p:nvPr/>
        </p:nvGrpSpPr>
        <p:grpSpPr bwMode="auto">
          <a:xfrm>
            <a:off x="685800" y="3581400"/>
            <a:ext cx="990600" cy="304800"/>
            <a:chOff x="816" y="2112"/>
            <a:chExt cx="624" cy="144"/>
          </a:xfrm>
        </p:grpSpPr>
        <p:sp>
          <p:nvSpPr>
            <p:cNvPr id="36904" name="Line 40"/>
            <p:cNvSpPr>
              <a:spLocks noChangeShapeType="1"/>
            </p:cNvSpPr>
            <p:nvPr/>
          </p:nvSpPr>
          <p:spPr bwMode="auto">
            <a:xfrm>
              <a:off x="968" y="2196"/>
              <a:ext cx="0" cy="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905" name="Line 41"/>
            <p:cNvSpPr>
              <a:spLocks noChangeShapeType="1"/>
            </p:cNvSpPr>
            <p:nvPr/>
          </p:nvSpPr>
          <p:spPr bwMode="auto">
            <a:xfrm>
              <a:off x="1276" y="2196"/>
              <a:ext cx="0" cy="5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906" name="AutoShape 42"/>
            <p:cNvSpPr>
              <a:spLocks noChangeArrowheads="1"/>
            </p:cNvSpPr>
            <p:nvPr/>
          </p:nvSpPr>
          <p:spPr bwMode="auto">
            <a:xfrm>
              <a:off x="959" y="2196"/>
              <a:ext cx="18" cy="36"/>
            </a:xfrm>
            <a:prstGeom prst="roundRect">
              <a:avLst>
                <a:gd name="adj" fmla="val 16667"/>
              </a:avLst>
            </a:prstGeom>
            <a:solidFill>
              <a:srgbClr val="CCECFF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7" name="AutoShape 43"/>
            <p:cNvSpPr>
              <a:spLocks noChangeArrowheads="1"/>
            </p:cNvSpPr>
            <p:nvPr/>
          </p:nvSpPr>
          <p:spPr bwMode="auto">
            <a:xfrm>
              <a:off x="1268" y="2202"/>
              <a:ext cx="18" cy="36"/>
            </a:xfrm>
            <a:prstGeom prst="roundRect">
              <a:avLst>
                <a:gd name="adj" fmla="val 16667"/>
              </a:avLst>
            </a:prstGeom>
            <a:solidFill>
              <a:srgbClr val="CCECFF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8" name="AutoShape 44"/>
            <p:cNvSpPr>
              <a:spLocks noChangeArrowheads="1"/>
            </p:cNvSpPr>
            <p:nvPr/>
          </p:nvSpPr>
          <p:spPr bwMode="auto">
            <a:xfrm>
              <a:off x="1176" y="2136"/>
              <a:ext cx="253" cy="48"/>
            </a:xfrm>
            <a:prstGeom prst="parallelogram">
              <a:avLst>
                <a:gd name="adj" fmla="val 131771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9" name="AutoShape 45"/>
            <p:cNvSpPr>
              <a:spLocks noChangeArrowheads="1"/>
            </p:cNvSpPr>
            <p:nvPr/>
          </p:nvSpPr>
          <p:spPr bwMode="auto">
            <a:xfrm flipV="1">
              <a:off x="832" y="2136"/>
              <a:ext cx="226" cy="48"/>
            </a:xfrm>
            <a:prstGeom prst="parallelogram">
              <a:avLst>
                <a:gd name="adj" fmla="val 117708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10" name="Rectangle 46"/>
            <p:cNvSpPr>
              <a:spLocks noChangeArrowheads="1"/>
            </p:cNvSpPr>
            <p:nvPr/>
          </p:nvSpPr>
          <p:spPr bwMode="auto">
            <a:xfrm>
              <a:off x="932" y="2112"/>
              <a:ext cx="398" cy="96"/>
            </a:xfrm>
            <a:prstGeom prst="rect">
              <a:avLst/>
            </a:prstGeom>
            <a:solidFill>
              <a:srgbClr val="FEE6F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11" name="Rectangle 47"/>
            <p:cNvSpPr>
              <a:spLocks noChangeArrowheads="1"/>
            </p:cNvSpPr>
            <p:nvPr/>
          </p:nvSpPr>
          <p:spPr bwMode="auto">
            <a:xfrm rot="-1906082">
              <a:off x="1359" y="2159"/>
              <a:ext cx="81" cy="12"/>
            </a:xfrm>
            <a:prstGeom prst="rect">
              <a:avLst/>
            </a:prstGeom>
            <a:solidFill>
              <a:srgbClr val="FBFF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12" name="Rectangle 48"/>
            <p:cNvSpPr>
              <a:spLocks noChangeArrowheads="1"/>
            </p:cNvSpPr>
            <p:nvPr/>
          </p:nvSpPr>
          <p:spPr bwMode="auto">
            <a:xfrm rot="1906082" flipV="1">
              <a:off x="816" y="2158"/>
              <a:ext cx="81" cy="12"/>
            </a:xfrm>
            <a:prstGeom prst="rect">
              <a:avLst/>
            </a:prstGeom>
            <a:solidFill>
              <a:srgbClr val="FBFF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13" name="Line 49"/>
            <p:cNvSpPr>
              <a:spLocks noChangeShapeType="1"/>
            </p:cNvSpPr>
            <p:nvPr/>
          </p:nvSpPr>
          <p:spPr bwMode="auto">
            <a:xfrm>
              <a:off x="968" y="2256"/>
              <a:ext cx="1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914" name="Line 50"/>
            <p:cNvSpPr>
              <a:spLocks noChangeShapeType="1"/>
            </p:cNvSpPr>
            <p:nvPr/>
          </p:nvSpPr>
          <p:spPr bwMode="auto">
            <a:xfrm flipH="1">
              <a:off x="1086" y="2256"/>
              <a:ext cx="1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682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534"/>
            <a:ext cx="8229600" cy="63976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3300"/>
                </a:solidFill>
              </a:rPr>
              <a:t>Laser Market and Applications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707482"/>
            <a:ext cx="4124470" cy="25391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810000"/>
            <a:ext cx="3619500" cy="2533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852514"/>
            <a:ext cx="5072862" cy="266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6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7699375" y="6492875"/>
            <a:ext cx="14446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rgbClr val="000099"/>
                </a:solidFill>
              </a:rPr>
              <a:t>Proprietary Data</a:t>
            </a:r>
          </a:p>
          <a:p>
            <a:r>
              <a:rPr lang="en-US" sz="900" b="1">
                <a:solidFill>
                  <a:srgbClr val="000099"/>
                </a:solidFill>
              </a:rPr>
              <a:t>University of New Mexico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567291" y="102141"/>
            <a:ext cx="3857018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Excimer (Exciplex) Lasers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10343" y="1416338"/>
            <a:ext cx="545225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Molecules exist only in the excited state </a:t>
            </a:r>
          </a:p>
          <a:p>
            <a:r>
              <a:rPr lang="en-US" sz="1600" dirty="0">
                <a:solidFill>
                  <a:srgbClr val="002060"/>
                </a:solidFill>
              </a:rPr>
              <a:t>(</a:t>
            </a:r>
            <a:r>
              <a:rPr lang="en-US" sz="1600" b="1" dirty="0">
                <a:solidFill>
                  <a:srgbClr val="002060"/>
                </a:solidFill>
              </a:rPr>
              <a:t>Excimer=</a:t>
            </a:r>
            <a:r>
              <a:rPr lang="en-US" sz="1600" dirty="0">
                <a:solidFill>
                  <a:srgbClr val="002060"/>
                </a:solidFill>
              </a:rPr>
              <a:t>Excited-Dimer) or (</a:t>
            </a:r>
            <a:r>
              <a:rPr lang="en-US" sz="1600" b="1" dirty="0">
                <a:solidFill>
                  <a:srgbClr val="002060"/>
                </a:solidFill>
              </a:rPr>
              <a:t>Exciplex= </a:t>
            </a:r>
            <a:r>
              <a:rPr lang="en-US" sz="1600" b="1" dirty="0" err="1">
                <a:solidFill>
                  <a:srgbClr val="002060"/>
                </a:solidFill>
              </a:rPr>
              <a:t>Exciated</a:t>
            </a:r>
            <a:r>
              <a:rPr lang="en-US" sz="1600" b="1" dirty="0">
                <a:solidFill>
                  <a:srgbClr val="002060"/>
                </a:solidFill>
              </a:rPr>
              <a:t>-Complex)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</a:p>
          <a:p>
            <a:endParaRPr lang="en-US" sz="1600" dirty="0">
              <a:solidFill>
                <a:srgbClr val="002060"/>
              </a:solidFill>
            </a:endParaRPr>
          </a:p>
          <a:p>
            <a:r>
              <a:rPr lang="en-US" sz="1600" dirty="0" err="1">
                <a:solidFill>
                  <a:srgbClr val="002060"/>
                </a:solidFill>
              </a:rPr>
              <a:t>XeCl</a:t>
            </a:r>
            <a:r>
              <a:rPr lang="en-US" sz="1600" dirty="0">
                <a:solidFill>
                  <a:srgbClr val="002060"/>
                </a:solidFill>
              </a:rPr>
              <a:t>*   308 nm</a:t>
            </a:r>
          </a:p>
          <a:p>
            <a:r>
              <a:rPr lang="en-US" sz="1600" dirty="0" err="1">
                <a:solidFill>
                  <a:srgbClr val="002060"/>
                </a:solidFill>
              </a:rPr>
              <a:t>KrF</a:t>
            </a:r>
            <a:r>
              <a:rPr lang="en-US" sz="1600" dirty="0">
                <a:solidFill>
                  <a:srgbClr val="002060"/>
                </a:solidFill>
              </a:rPr>
              <a:t>*     248 nm</a:t>
            </a:r>
          </a:p>
          <a:p>
            <a:r>
              <a:rPr lang="en-US" sz="1600" b="1" dirty="0" err="1">
                <a:solidFill>
                  <a:srgbClr val="002060"/>
                </a:solidFill>
              </a:rPr>
              <a:t>ArF</a:t>
            </a:r>
            <a:r>
              <a:rPr lang="en-US" sz="1600" b="1" dirty="0">
                <a:solidFill>
                  <a:srgbClr val="002060"/>
                </a:solidFill>
              </a:rPr>
              <a:t>*     193 nm</a:t>
            </a:r>
          </a:p>
          <a:p>
            <a:r>
              <a:rPr lang="en-US" sz="1600" dirty="0">
                <a:solidFill>
                  <a:srgbClr val="002060"/>
                </a:solidFill>
              </a:rPr>
              <a:t>F</a:t>
            </a:r>
            <a:r>
              <a:rPr lang="en-US" sz="1600" baseline="-25000" dirty="0">
                <a:solidFill>
                  <a:srgbClr val="002060"/>
                </a:solidFill>
              </a:rPr>
              <a:t>2*           </a:t>
            </a:r>
            <a:r>
              <a:rPr lang="en-US" sz="1600" dirty="0">
                <a:solidFill>
                  <a:srgbClr val="002060"/>
                </a:solidFill>
              </a:rPr>
              <a:t>156 nm</a:t>
            </a:r>
            <a:r>
              <a:rPr lang="en-US" sz="1600" baseline="-25000" dirty="0">
                <a:solidFill>
                  <a:srgbClr val="002060"/>
                </a:solidFill>
              </a:rPr>
              <a:t> </a:t>
            </a:r>
            <a:endParaRPr lang="en-US" sz="1600" dirty="0">
              <a:solidFill>
                <a:srgbClr val="002060"/>
              </a:solidFill>
            </a:endParaRPr>
          </a:p>
          <a:p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457200" y="43434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b="1"/>
              <a:t>A</a:t>
            </a:r>
            <a:endParaRPr lang="en-US" sz="1600"/>
          </a:p>
        </p:txBody>
      </p:sp>
      <p:sp>
        <p:nvSpPr>
          <p:cNvPr id="40967" name="Oval 7"/>
          <p:cNvSpPr>
            <a:spLocks noChangeArrowheads="1"/>
          </p:cNvSpPr>
          <p:nvPr/>
        </p:nvSpPr>
        <p:spPr bwMode="auto">
          <a:xfrm>
            <a:off x="381000" y="5105400"/>
            <a:ext cx="5334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b="1"/>
              <a:t>B</a:t>
            </a:r>
            <a:endParaRPr lang="en-US" sz="1600"/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914400" y="45720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Line 9"/>
          <p:cNvSpPr>
            <a:spLocks noChangeShapeType="1"/>
          </p:cNvSpPr>
          <p:nvPr/>
        </p:nvSpPr>
        <p:spPr bwMode="auto">
          <a:xfrm flipV="1">
            <a:off x="1143000" y="5029200"/>
            <a:ext cx="838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Line 10"/>
          <p:cNvSpPr>
            <a:spLocks noChangeShapeType="1"/>
          </p:cNvSpPr>
          <p:nvPr/>
        </p:nvSpPr>
        <p:spPr bwMode="auto">
          <a:xfrm flipH="1" flipV="1">
            <a:off x="1447800" y="5334000"/>
            <a:ext cx="152400" cy="2286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1355725" y="5548313"/>
            <a:ext cx="10334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excitation</a:t>
            </a:r>
            <a:endParaRPr lang="en-US" sz="1600"/>
          </a:p>
        </p:txBody>
      </p:sp>
      <p:sp>
        <p:nvSpPr>
          <p:cNvPr id="40972" name="Oval 12"/>
          <p:cNvSpPr>
            <a:spLocks noChangeArrowheads="1"/>
          </p:cNvSpPr>
          <p:nvPr/>
        </p:nvSpPr>
        <p:spPr bwMode="auto">
          <a:xfrm>
            <a:off x="2286000" y="44958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b="1"/>
              <a:t>A</a:t>
            </a:r>
            <a:endParaRPr lang="en-US" sz="1600"/>
          </a:p>
        </p:txBody>
      </p:sp>
      <p:sp>
        <p:nvSpPr>
          <p:cNvPr id="40973" name="Oval 13"/>
          <p:cNvSpPr>
            <a:spLocks noChangeArrowheads="1"/>
          </p:cNvSpPr>
          <p:nvPr/>
        </p:nvSpPr>
        <p:spPr bwMode="auto">
          <a:xfrm>
            <a:off x="2209800" y="4876800"/>
            <a:ext cx="5334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b="1"/>
              <a:t>B</a:t>
            </a:r>
            <a:r>
              <a:rPr lang="en-US" sz="1800" b="1"/>
              <a:t>*</a:t>
            </a:r>
            <a:endParaRPr lang="en-US" sz="1600"/>
          </a:p>
        </p:txBody>
      </p:sp>
      <p:sp>
        <p:nvSpPr>
          <p:cNvPr id="40974" name="Line 14"/>
          <p:cNvSpPr>
            <a:spLocks noChangeShapeType="1"/>
          </p:cNvSpPr>
          <p:nvPr/>
        </p:nvSpPr>
        <p:spPr bwMode="auto">
          <a:xfrm>
            <a:off x="2895600" y="48768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Oval 15"/>
          <p:cNvSpPr>
            <a:spLocks noChangeArrowheads="1"/>
          </p:cNvSpPr>
          <p:nvPr/>
        </p:nvSpPr>
        <p:spPr bwMode="auto">
          <a:xfrm>
            <a:off x="4572000" y="43434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b="1"/>
              <a:t>A</a:t>
            </a:r>
            <a:endParaRPr lang="en-US" sz="1600"/>
          </a:p>
        </p:txBody>
      </p:sp>
      <p:sp>
        <p:nvSpPr>
          <p:cNvPr id="40976" name="Oval 16"/>
          <p:cNvSpPr>
            <a:spLocks noChangeArrowheads="1"/>
          </p:cNvSpPr>
          <p:nvPr/>
        </p:nvSpPr>
        <p:spPr bwMode="auto">
          <a:xfrm>
            <a:off x="4495800" y="5105400"/>
            <a:ext cx="5334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b="1"/>
              <a:t>B</a:t>
            </a:r>
            <a:endParaRPr lang="en-US" sz="1600"/>
          </a:p>
        </p:txBody>
      </p:sp>
      <p:sp>
        <p:nvSpPr>
          <p:cNvPr id="40977" name="Line 17"/>
          <p:cNvSpPr>
            <a:spLocks noChangeShapeType="1"/>
          </p:cNvSpPr>
          <p:nvPr/>
        </p:nvSpPr>
        <p:spPr bwMode="auto">
          <a:xfrm>
            <a:off x="3505200" y="5029200"/>
            <a:ext cx="0" cy="7620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Text Box 18"/>
          <p:cNvSpPr txBox="1">
            <a:spLocks noChangeArrowheads="1"/>
          </p:cNvSpPr>
          <p:nvPr/>
        </p:nvSpPr>
        <p:spPr bwMode="auto">
          <a:xfrm>
            <a:off x="2971800" y="5867400"/>
            <a:ext cx="11668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  emission</a:t>
            </a:r>
          </a:p>
          <a:p>
            <a:r>
              <a:rPr lang="en-US" sz="1600" b="1"/>
              <a:t>of a photon</a:t>
            </a:r>
            <a:endParaRPr lang="en-US" sz="1600"/>
          </a:p>
        </p:txBody>
      </p:sp>
      <p:sp>
        <p:nvSpPr>
          <p:cNvPr id="40979" name="Text Box 19"/>
          <p:cNvSpPr txBox="1">
            <a:spLocks noChangeArrowheads="1"/>
          </p:cNvSpPr>
          <p:nvPr/>
        </p:nvSpPr>
        <p:spPr bwMode="auto">
          <a:xfrm>
            <a:off x="1551540" y="945801"/>
            <a:ext cx="516461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u="sng" dirty="0"/>
              <a:t>Applications: lithography, micromachining and eye surgery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460" y="945801"/>
            <a:ext cx="2008740" cy="3055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1" y="3745848"/>
            <a:ext cx="2650923" cy="27485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0677" y="623680"/>
            <a:ext cx="7086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rgbClr val="00B050"/>
                </a:solidFill>
              </a:rPr>
              <a:t>Nikolai Basov*</a:t>
            </a:r>
            <a:r>
              <a:rPr lang="en-US" sz="1600" dirty="0">
                <a:solidFill>
                  <a:srgbClr val="00B050"/>
                </a:solidFill>
              </a:rPr>
              <a:t>, V. A. </a:t>
            </a:r>
            <a:r>
              <a:rPr lang="en-US" sz="1600" dirty="0" err="1">
                <a:solidFill>
                  <a:srgbClr val="00B050"/>
                </a:solidFill>
              </a:rPr>
              <a:t>Danilychev</a:t>
            </a:r>
            <a:r>
              <a:rPr lang="en-US" sz="1600" dirty="0">
                <a:solidFill>
                  <a:srgbClr val="00B050"/>
                </a:solidFill>
              </a:rPr>
              <a:t> and Yu. M. Popov, at the </a:t>
            </a:r>
            <a:r>
              <a:rPr lang="en-US" sz="1600" dirty="0" err="1">
                <a:solidFill>
                  <a:srgbClr val="00B050"/>
                </a:solidFill>
              </a:rPr>
              <a:t>Lebedev</a:t>
            </a:r>
            <a:r>
              <a:rPr lang="en-US" sz="1600" dirty="0">
                <a:solidFill>
                  <a:srgbClr val="00B050"/>
                </a:solidFill>
              </a:rPr>
              <a:t> Physical Institute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952" y="2102600"/>
            <a:ext cx="1860358" cy="1395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1574" y="3216087"/>
            <a:ext cx="3083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Pulsed, Typically 10-50 ns,  5-20 </a:t>
            </a:r>
            <a:r>
              <a:rPr lang="en-US" sz="1600" i="1" dirty="0" err="1"/>
              <a:t>mJ</a:t>
            </a:r>
            <a:endParaRPr lang="en-US" sz="16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52485"/>
            <a:ext cx="39228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*Nobel Prize, Physics (1964), Shared with Townes and Prokhorov  </a:t>
            </a:r>
          </a:p>
        </p:txBody>
      </p:sp>
    </p:spTree>
    <p:extLst>
      <p:ext uri="{BB962C8B-B14F-4D97-AF65-F5344CB8AC3E}">
        <p14:creationId xmlns:p14="http://schemas.microsoft.com/office/powerpoint/2010/main" val="418452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 animBg="1"/>
      <p:bldP spid="40967" grpId="0" animBg="1"/>
      <p:bldP spid="40968" grpId="0" animBg="1"/>
      <p:bldP spid="40969" grpId="0" animBg="1"/>
      <p:bldP spid="40970" grpId="0" animBg="1"/>
      <p:bldP spid="40971" grpId="0"/>
      <p:bldP spid="40972" grpId="0" animBg="1"/>
      <p:bldP spid="40973" grpId="0" animBg="1"/>
      <p:bldP spid="40974" grpId="0" animBg="1"/>
      <p:bldP spid="40975" grpId="0" animBg="1"/>
      <p:bldP spid="40976" grpId="0" animBg="1"/>
      <p:bldP spid="40977" grpId="0" animBg="1"/>
      <p:bldP spid="4097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4583"/>
          <a:stretch/>
        </p:blipFill>
        <p:spPr>
          <a:xfrm>
            <a:off x="685800" y="4114800"/>
            <a:ext cx="7772400" cy="2064544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193123" y="108466"/>
            <a:ext cx="2358531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Excimer Lasers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989" y="762000"/>
            <a:ext cx="1828800" cy="27819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3091934"/>
            <a:ext cx="1310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Eye surgery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3666501"/>
            <a:ext cx="1294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Lithography</a:t>
            </a:r>
          </a:p>
        </p:txBody>
      </p:sp>
    </p:spTree>
    <p:extLst>
      <p:ext uri="{BB962C8B-B14F-4D97-AF65-F5344CB8AC3E}">
        <p14:creationId xmlns:p14="http://schemas.microsoft.com/office/powerpoint/2010/main" val="105802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37238"/>
            <a:ext cx="2831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Argon Ion Laser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21782"/>
            <a:ext cx="3143250" cy="2095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79130" y="616982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488 and 514 nm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476" y="1969532"/>
            <a:ext cx="4410636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8400" y="1600200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</a:t>
            </a:r>
            <a:r>
              <a:rPr lang="en-US" baseline="30000" dirty="0"/>
              <a:t>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51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7" b="6422"/>
          <a:stretch>
            <a:fillRect/>
          </a:stretch>
        </p:blipFill>
        <p:spPr bwMode="auto">
          <a:xfrm>
            <a:off x="495300" y="4585927"/>
            <a:ext cx="3124200" cy="208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114801"/>
            <a:ext cx="3269768" cy="2452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33400"/>
            <a:ext cx="2438400" cy="264806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143000"/>
            <a:ext cx="1953463" cy="129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37823" y="44481"/>
            <a:ext cx="2980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3300"/>
                </a:solidFill>
              </a:rPr>
              <a:t>Organic Dye Lasers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257800" y="711473"/>
            <a:ext cx="2819400" cy="338554"/>
          </a:xfrm>
          <a:prstGeom prst="rect">
            <a:avLst/>
          </a:prstGeom>
          <a:solidFill>
            <a:srgbClr val="FDEB6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dirty="0"/>
              <a:t>Example: </a:t>
            </a:r>
            <a:r>
              <a:rPr lang="en-US" altLang="en-US" sz="1600" dirty="0" err="1"/>
              <a:t>Rhodamine</a:t>
            </a:r>
            <a:r>
              <a:rPr lang="en-US" altLang="en-US" sz="1600" dirty="0"/>
              <a:t> 6G</a:t>
            </a:r>
          </a:p>
        </p:txBody>
      </p:sp>
      <p:sp>
        <p:nvSpPr>
          <p:cNvPr id="9" name="Oval 8"/>
          <p:cNvSpPr/>
          <p:nvPr/>
        </p:nvSpPr>
        <p:spPr>
          <a:xfrm>
            <a:off x="5178184" y="4585927"/>
            <a:ext cx="1828800" cy="1066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DE2BF7-B9DE-49FE-9F55-0D584E68A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531" y="2759430"/>
            <a:ext cx="2438400" cy="1181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1E74DF-EA5F-41C9-8E16-5168260D1B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500" t="7496" r="24167" b="47770"/>
          <a:stretch/>
        </p:blipFill>
        <p:spPr>
          <a:xfrm>
            <a:off x="921232" y="3214279"/>
            <a:ext cx="2133600" cy="123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4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389086" y="94641"/>
            <a:ext cx="2423420" cy="461665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Solid-State </a:t>
            </a:r>
            <a:r>
              <a:rPr lang="en-US" sz="2400" b="1" dirty="0"/>
              <a:t>L</a:t>
            </a:r>
            <a:r>
              <a:rPr lang="en-US" sz="2400" b="1" dirty="0">
                <a:solidFill>
                  <a:schemeClr val="tx1"/>
                </a:solidFill>
              </a:rPr>
              <a:t>asers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2587" name="Text Box 59"/>
          <p:cNvSpPr txBox="1">
            <a:spLocks noChangeArrowheads="1"/>
          </p:cNvSpPr>
          <p:nvPr/>
        </p:nvSpPr>
        <p:spPr bwMode="auto">
          <a:xfrm>
            <a:off x="1318624" y="4325074"/>
            <a:ext cx="6789604" cy="24622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rgbClr val="002060"/>
                </a:solidFill>
              </a:rPr>
              <a:t>(a)  Nd</a:t>
            </a:r>
            <a:r>
              <a:rPr lang="en-US" sz="1400" b="0" baseline="30000" dirty="0">
                <a:solidFill>
                  <a:srgbClr val="002060"/>
                </a:solidFill>
              </a:rPr>
              <a:t>3+</a:t>
            </a:r>
            <a:r>
              <a:rPr lang="en-US" sz="1400" b="0" dirty="0">
                <a:solidFill>
                  <a:srgbClr val="002060"/>
                </a:solidFill>
              </a:rPr>
              <a:t> :YAG    </a:t>
            </a:r>
            <a:r>
              <a:rPr lang="en-US" sz="1400" b="0" dirty="0">
                <a:solidFill>
                  <a:srgbClr val="002060"/>
                </a:solidFill>
                <a:sym typeface="Symbol" pitchFamily="18" charset="2"/>
              </a:rPr>
              <a:t> = 1.064 m, 1.331 m</a:t>
            </a:r>
          </a:p>
          <a:p>
            <a:endParaRPr lang="en-US" sz="1400" b="0" dirty="0">
              <a:solidFill>
                <a:srgbClr val="002060"/>
              </a:solidFill>
              <a:sym typeface="Symbol" pitchFamily="18" charset="2"/>
            </a:endParaRPr>
          </a:p>
          <a:p>
            <a:r>
              <a:rPr lang="en-US" sz="1400" b="0" dirty="0">
                <a:solidFill>
                  <a:srgbClr val="002060"/>
                </a:solidFill>
                <a:sym typeface="Symbol" pitchFamily="18" charset="2"/>
              </a:rPr>
              <a:t>(b)  </a:t>
            </a:r>
            <a:r>
              <a:rPr lang="en-US" sz="1400" dirty="0">
                <a:solidFill>
                  <a:srgbClr val="002060"/>
                </a:solidFill>
              </a:rPr>
              <a:t>Nd</a:t>
            </a:r>
            <a:r>
              <a:rPr lang="en-US" sz="1400" baseline="30000" dirty="0">
                <a:solidFill>
                  <a:srgbClr val="002060"/>
                </a:solidFill>
              </a:rPr>
              <a:t>3+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b="0" dirty="0">
                <a:solidFill>
                  <a:srgbClr val="002060"/>
                </a:solidFill>
                <a:sym typeface="Symbol" pitchFamily="18" charset="2"/>
              </a:rPr>
              <a:t>:glass      = 1.062 m (silicate glass),     = 1.080 m (fused silica)</a:t>
            </a:r>
          </a:p>
          <a:p>
            <a:endParaRPr lang="en-US" sz="1400" b="0" dirty="0">
              <a:solidFill>
                <a:srgbClr val="002060"/>
              </a:solidFill>
              <a:sym typeface="Symbol" pitchFamily="18" charset="2"/>
            </a:endParaRPr>
          </a:p>
          <a:p>
            <a:pPr marL="342900" indent="-342900">
              <a:buAutoNum type="alphaLcParenBoth" startAt="4"/>
            </a:pPr>
            <a:r>
              <a:rPr lang="en-US" sz="1400" b="0" dirty="0">
                <a:solidFill>
                  <a:srgbClr val="002060"/>
                </a:solidFill>
                <a:sym typeface="Symbol" pitchFamily="18" charset="2"/>
              </a:rPr>
              <a:t>Hm</a:t>
            </a:r>
            <a:r>
              <a:rPr lang="en-US" sz="1400" b="0" baseline="30000" dirty="0">
                <a:solidFill>
                  <a:srgbClr val="002060"/>
                </a:solidFill>
                <a:sym typeface="Symbol" pitchFamily="18" charset="2"/>
              </a:rPr>
              <a:t>3+</a:t>
            </a:r>
            <a:r>
              <a:rPr lang="en-US" sz="1400" b="0" dirty="0">
                <a:solidFill>
                  <a:srgbClr val="002060"/>
                </a:solidFill>
                <a:sym typeface="Symbol" pitchFamily="18" charset="2"/>
              </a:rPr>
              <a:t> :YAG,   Tm</a:t>
            </a:r>
            <a:r>
              <a:rPr lang="en-US" sz="1400" b="0" baseline="30000" dirty="0">
                <a:solidFill>
                  <a:srgbClr val="002060"/>
                </a:solidFill>
                <a:sym typeface="Symbol" pitchFamily="18" charset="2"/>
              </a:rPr>
              <a:t>3+</a:t>
            </a:r>
            <a:r>
              <a:rPr lang="en-US" sz="1400" b="0" dirty="0">
                <a:solidFill>
                  <a:srgbClr val="002060"/>
                </a:solidFill>
                <a:sym typeface="Symbol" pitchFamily="18" charset="2"/>
              </a:rPr>
              <a:t> :YAG    = 2.1 m</a:t>
            </a:r>
          </a:p>
          <a:p>
            <a:pPr marL="342900" indent="-342900">
              <a:buAutoNum type="alphaLcParenBoth" startAt="4"/>
            </a:pPr>
            <a:endParaRPr lang="en-US" sz="1400" b="0" dirty="0">
              <a:solidFill>
                <a:srgbClr val="002060"/>
              </a:solidFill>
              <a:sym typeface="Symbol" pitchFamily="18" charset="2"/>
            </a:endParaRPr>
          </a:p>
          <a:p>
            <a:pPr marL="342900" indent="-342900">
              <a:buFontTx/>
              <a:buAutoNum type="alphaLcParenBoth" startAt="4"/>
            </a:pPr>
            <a:r>
              <a:rPr lang="en-US" sz="1400" dirty="0">
                <a:solidFill>
                  <a:srgbClr val="002060"/>
                </a:solidFill>
                <a:sym typeface="Symbol" pitchFamily="18" charset="2"/>
              </a:rPr>
              <a:t>Yb</a:t>
            </a:r>
            <a:r>
              <a:rPr lang="en-US" sz="1400" baseline="30000" dirty="0">
                <a:solidFill>
                  <a:srgbClr val="002060"/>
                </a:solidFill>
                <a:sym typeface="Symbol" pitchFamily="18" charset="2"/>
              </a:rPr>
              <a:t>3+</a:t>
            </a:r>
            <a:r>
              <a:rPr lang="en-US" sz="1400" dirty="0">
                <a:solidFill>
                  <a:srgbClr val="002060"/>
                </a:solidFill>
                <a:sym typeface="Symbol" pitchFamily="18" charset="2"/>
              </a:rPr>
              <a:t> : YAG,    = 1.03-1.05 m</a:t>
            </a:r>
          </a:p>
          <a:p>
            <a:pPr marL="342900" indent="-342900">
              <a:buFontTx/>
              <a:buAutoNum type="alphaLcParenBoth" startAt="4"/>
            </a:pPr>
            <a:endParaRPr lang="en-US" sz="1400" dirty="0">
              <a:solidFill>
                <a:schemeClr val="accent6">
                  <a:lumMod val="50000"/>
                </a:schemeClr>
              </a:solidFill>
              <a:sym typeface="Symbol" pitchFamily="18" charset="2"/>
            </a:endParaRPr>
          </a:p>
          <a:p>
            <a:pPr marL="342900" indent="-342900">
              <a:buFontTx/>
              <a:buAutoNum type="alphaLcParenBoth" startAt="4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sym typeface="Symbol" pitchFamily="18" charset="2"/>
              </a:rPr>
              <a:t>Ti</a:t>
            </a:r>
            <a:r>
              <a:rPr lang="en-US" sz="1400" baseline="30000" dirty="0">
                <a:solidFill>
                  <a:schemeClr val="accent6">
                    <a:lumMod val="50000"/>
                  </a:schemeClr>
                </a:solidFill>
                <a:sym typeface="Symbol" pitchFamily="18" charset="2"/>
              </a:rPr>
              <a:t>3+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sym typeface="Symbol" pitchFamily="18" charset="2"/>
              </a:rPr>
              <a:t> :sapphire,    = 0.7 - 1.1 m  </a:t>
            </a:r>
          </a:p>
          <a:p>
            <a:pPr marL="342900" indent="-342900">
              <a:buFontTx/>
              <a:buAutoNum type="alphaLcParenBoth" startAt="4"/>
            </a:pPr>
            <a:endParaRPr lang="en-US" sz="1400" dirty="0">
              <a:solidFill>
                <a:schemeClr val="accent6">
                  <a:lumMod val="50000"/>
                </a:schemeClr>
              </a:solidFill>
              <a:sym typeface="Symbol" pitchFamily="18" charset="2"/>
            </a:endParaRPr>
          </a:p>
          <a:p>
            <a:pPr marL="342900" indent="-342900">
              <a:buFontTx/>
              <a:buAutoNum type="alphaLcParenBoth" startAt="4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Fe</a:t>
            </a:r>
            <a:r>
              <a:rPr lang="en-US" sz="1400" baseline="30000" dirty="0">
                <a:solidFill>
                  <a:schemeClr val="accent6">
                    <a:lumMod val="50000"/>
                  </a:schemeClr>
                </a:solidFill>
              </a:rPr>
              <a:t>2+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: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ZnSe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 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sym typeface="Symbol" pitchFamily="18" charset="2"/>
              </a:rPr>
              <a:t> = 3.7 – 5.5 m  </a:t>
            </a:r>
          </a:p>
        </p:txBody>
      </p:sp>
      <p:grpSp>
        <p:nvGrpSpPr>
          <p:cNvPr id="22653" name="Group 125"/>
          <p:cNvGrpSpPr>
            <a:grpSpLocks/>
          </p:cNvGrpSpPr>
          <p:nvPr/>
        </p:nvGrpSpPr>
        <p:grpSpPr bwMode="auto">
          <a:xfrm>
            <a:off x="1935798" y="2629624"/>
            <a:ext cx="1939927" cy="1213567"/>
            <a:chOff x="864" y="2160"/>
            <a:chExt cx="1222" cy="846"/>
          </a:xfrm>
        </p:grpSpPr>
        <p:grpSp>
          <p:nvGrpSpPr>
            <p:cNvPr id="22643" name="Group 115"/>
            <p:cNvGrpSpPr>
              <a:grpSpLocks/>
            </p:cNvGrpSpPr>
            <p:nvPr/>
          </p:nvGrpSpPr>
          <p:grpSpPr bwMode="auto">
            <a:xfrm>
              <a:off x="864" y="2160"/>
              <a:ext cx="816" cy="846"/>
              <a:chOff x="870" y="2028"/>
              <a:chExt cx="816" cy="846"/>
            </a:xfrm>
          </p:grpSpPr>
          <p:sp>
            <p:nvSpPr>
              <p:cNvPr id="22637" name="Line 109"/>
              <p:cNvSpPr>
                <a:spLocks noChangeShapeType="1"/>
              </p:cNvSpPr>
              <p:nvPr/>
            </p:nvSpPr>
            <p:spPr bwMode="auto">
              <a:xfrm>
                <a:off x="1104" y="2064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38" name="Line 110"/>
              <p:cNvSpPr>
                <a:spLocks noChangeShapeType="1"/>
              </p:cNvSpPr>
              <p:nvPr/>
            </p:nvSpPr>
            <p:spPr bwMode="auto">
              <a:xfrm flipH="1">
                <a:off x="1104" y="2640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39" name="Line 111"/>
              <p:cNvSpPr>
                <a:spLocks noChangeShapeType="1"/>
              </p:cNvSpPr>
              <p:nvPr/>
            </p:nvSpPr>
            <p:spPr bwMode="auto">
              <a:xfrm flipV="1">
                <a:off x="912" y="2640"/>
                <a:ext cx="192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0" name="Oval 112"/>
              <p:cNvSpPr>
                <a:spLocks noChangeArrowheads="1"/>
              </p:cNvSpPr>
              <p:nvPr/>
            </p:nvSpPr>
            <p:spPr bwMode="auto">
              <a:xfrm>
                <a:off x="1068" y="259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29" name="Oval 101"/>
              <p:cNvSpPr>
                <a:spLocks noChangeArrowheads="1"/>
              </p:cNvSpPr>
              <p:nvPr/>
            </p:nvSpPr>
            <p:spPr bwMode="auto">
              <a:xfrm>
                <a:off x="882" y="277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32" name="AutoShape 104"/>
              <p:cNvSpPr>
                <a:spLocks noChangeArrowheads="1"/>
              </p:cNvSpPr>
              <p:nvPr/>
            </p:nvSpPr>
            <p:spPr bwMode="auto">
              <a:xfrm>
                <a:off x="912" y="2064"/>
                <a:ext cx="720" cy="768"/>
              </a:xfrm>
              <a:prstGeom prst="cube">
                <a:avLst>
                  <a:gd name="adj" fmla="val 25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28" name="Oval 100"/>
              <p:cNvSpPr>
                <a:spLocks noChangeArrowheads="1"/>
              </p:cNvSpPr>
              <p:nvPr/>
            </p:nvSpPr>
            <p:spPr bwMode="auto">
              <a:xfrm>
                <a:off x="870" y="219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35" name="Oval 107"/>
              <p:cNvSpPr>
                <a:spLocks noChangeArrowheads="1"/>
              </p:cNvSpPr>
              <p:nvPr/>
            </p:nvSpPr>
            <p:spPr bwMode="auto">
              <a:xfrm>
                <a:off x="1386" y="277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33" name="Oval 105"/>
              <p:cNvSpPr>
                <a:spLocks noChangeArrowheads="1"/>
              </p:cNvSpPr>
              <p:nvPr/>
            </p:nvSpPr>
            <p:spPr bwMode="auto">
              <a:xfrm>
                <a:off x="1590" y="261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34" name="Oval 106"/>
              <p:cNvSpPr>
                <a:spLocks noChangeArrowheads="1"/>
              </p:cNvSpPr>
              <p:nvPr/>
            </p:nvSpPr>
            <p:spPr bwMode="auto">
              <a:xfrm>
                <a:off x="1578" y="202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30" name="Oval 102"/>
              <p:cNvSpPr>
                <a:spLocks noChangeArrowheads="1"/>
              </p:cNvSpPr>
              <p:nvPr/>
            </p:nvSpPr>
            <p:spPr bwMode="auto">
              <a:xfrm>
                <a:off x="1386" y="222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27" name="Oval 99"/>
              <p:cNvSpPr>
                <a:spLocks noChangeArrowheads="1"/>
              </p:cNvSpPr>
              <p:nvPr/>
            </p:nvSpPr>
            <p:spPr bwMode="auto">
              <a:xfrm>
                <a:off x="1044" y="203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644" name="Oval 116"/>
            <p:cNvSpPr>
              <a:spLocks noChangeArrowheads="1"/>
            </p:cNvSpPr>
            <p:nvPr/>
          </p:nvSpPr>
          <p:spPr bwMode="auto">
            <a:xfrm>
              <a:off x="1164" y="2490"/>
              <a:ext cx="174" cy="1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5" name="Line 117"/>
            <p:cNvSpPr>
              <a:spLocks noChangeShapeType="1"/>
            </p:cNvSpPr>
            <p:nvPr/>
          </p:nvSpPr>
          <p:spPr bwMode="auto">
            <a:xfrm>
              <a:off x="1116" y="2262"/>
              <a:ext cx="96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6" name="Line 118"/>
            <p:cNvSpPr>
              <a:spLocks noChangeShapeType="1"/>
            </p:cNvSpPr>
            <p:nvPr/>
          </p:nvSpPr>
          <p:spPr bwMode="auto">
            <a:xfrm>
              <a:off x="954" y="2418"/>
              <a:ext cx="21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7" name="Line 119"/>
            <p:cNvSpPr>
              <a:spLocks noChangeShapeType="1"/>
            </p:cNvSpPr>
            <p:nvPr/>
          </p:nvSpPr>
          <p:spPr bwMode="auto">
            <a:xfrm flipH="1">
              <a:off x="1320" y="2448"/>
              <a:ext cx="72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8" name="Line 120"/>
            <p:cNvSpPr>
              <a:spLocks noChangeShapeType="1"/>
            </p:cNvSpPr>
            <p:nvPr/>
          </p:nvSpPr>
          <p:spPr bwMode="auto">
            <a:xfrm flipH="1" flipV="1">
              <a:off x="1344" y="2610"/>
              <a:ext cx="22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9" name="Line 121"/>
            <p:cNvSpPr>
              <a:spLocks noChangeShapeType="1"/>
            </p:cNvSpPr>
            <p:nvPr/>
          </p:nvSpPr>
          <p:spPr bwMode="auto">
            <a:xfrm>
              <a:off x="1266" y="2646"/>
              <a:ext cx="13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0" name="Line 122"/>
            <p:cNvSpPr>
              <a:spLocks noChangeShapeType="1"/>
            </p:cNvSpPr>
            <p:nvPr/>
          </p:nvSpPr>
          <p:spPr bwMode="auto">
            <a:xfrm flipH="1">
              <a:off x="1146" y="2640"/>
              <a:ext cx="54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1" name="Line 123"/>
            <p:cNvSpPr>
              <a:spLocks noChangeShapeType="1"/>
            </p:cNvSpPr>
            <p:nvPr/>
          </p:nvSpPr>
          <p:spPr bwMode="auto">
            <a:xfrm flipH="1">
              <a:off x="1236" y="2568"/>
              <a:ext cx="456" cy="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2" name="Text Box 124"/>
            <p:cNvSpPr txBox="1">
              <a:spLocks noChangeArrowheads="1"/>
            </p:cNvSpPr>
            <p:nvPr/>
          </p:nvSpPr>
          <p:spPr bwMode="auto">
            <a:xfrm>
              <a:off x="1640" y="2442"/>
              <a:ext cx="446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0" dirty="0">
                  <a:solidFill>
                    <a:schemeClr val="tx1"/>
                  </a:solidFill>
                </a:rPr>
                <a:t>dopant</a:t>
              </a:r>
              <a:endParaRPr lang="en-US" sz="16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22654" name="AutoShape 126" descr="Sphere"/>
          <p:cNvSpPr>
            <a:spLocks noChangeArrowheads="1"/>
          </p:cNvSpPr>
          <p:nvPr/>
        </p:nvSpPr>
        <p:spPr bwMode="auto">
          <a:xfrm>
            <a:off x="323851" y="1724026"/>
            <a:ext cx="3124204" cy="685800"/>
          </a:xfrm>
          <a:prstGeom prst="cube">
            <a:avLst>
              <a:gd name="adj" fmla="val 25000"/>
            </a:avLst>
          </a:prstGeom>
          <a:pattFill prst="sphere">
            <a:fgClr>
              <a:srgbClr val="FF330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55" name="AutoShape 127"/>
          <p:cNvSpPr>
            <a:spLocks noChangeArrowheads="1"/>
          </p:cNvSpPr>
          <p:nvPr/>
        </p:nvSpPr>
        <p:spPr bwMode="auto">
          <a:xfrm flipV="1">
            <a:off x="1817273" y="2511628"/>
            <a:ext cx="2057403" cy="1417431"/>
          </a:xfrm>
          <a:prstGeom prst="wedgeRoundRectCallout">
            <a:avLst>
              <a:gd name="adj1" fmla="val -21454"/>
              <a:gd name="adj2" fmla="val 72056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sz="1400" b="0">
              <a:solidFill>
                <a:schemeClr val="tx1"/>
              </a:solidFill>
            </a:endParaRPr>
          </a:p>
        </p:txBody>
      </p:sp>
      <p:sp>
        <p:nvSpPr>
          <p:cNvPr id="22657" name="Text Box 129"/>
          <p:cNvSpPr txBox="1">
            <a:spLocks noChangeArrowheads="1"/>
          </p:cNvSpPr>
          <p:nvPr/>
        </p:nvSpPr>
        <p:spPr bwMode="auto">
          <a:xfrm>
            <a:off x="246196" y="1425815"/>
            <a:ext cx="85953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tx1"/>
                </a:solidFill>
              </a:rPr>
              <a:t>host crystal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258467" y="597581"/>
            <a:ext cx="8763000" cy="738664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The lasing atoms (ions)  are fixed in a solid (crystal, glass).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Solid-state lasers can operate in continuous (</a:t>
            </a:r>
            <a:r>
              <a:rPr lang="en-US" sz="1400" b="0" dirty="0" err="1">
                <a:solidFill>
                  <a:schemeClr val="tx1"/>
                </a:solidFill>
              </a:rPr>
              <a:t>cw</a:t>
            </a:r>
            <a:r>
              <a:rPr lang="en-US" sz="1400" b="0" dirty="0">
                <a:solidFill>
                  <a:schemeClr val="tx1"/>
                </a:solidFill>
              </a:rPr>
              <a:t>) or various pulsed modes.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The active ions are most commonly either a </a:t>
            </a:r>
            <a:r>
              <a:rPr lang="en-US" sz="1400" b="1" dirty="0">
                <a:solidFill>
                  <a:schemeClr val="tx1"/>
                </a:solidFill>
              </a:rPr>
              <a:t>rare-earth</a:t>
            </a:r>
            <a:r>
              <a:rPr lang="en-US" sz="1400" b="0" dirty="0">
                <a:solidFill>
                  <a:schemeClr val="tx1"/>
                </a:solidFill>
              </a:rPr>
              <a:t> or </a:t>
            </a:r>
            <a:r>
              <a:rPr lang="en-US" sz="1400" b="1" dirty="0">
                <a:solidFill>
                  <a:schemeClr val="tx1"/>
                </a:solidFill>
              </a:rPr>
              <a:t>transition metal </a:t>
            </a:r>
            <a:r>
              <a:rPr lang="en-US" sz="1400" b="0" dirty="0">
                <a:solidFill>
                  <a:schemeClr val="tx1"/>
                </a:solidFill>
              </a:rPr>
              <a:t>elements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920" y="1415143"/>
            <a:ext cx="4038459" cy="2428876"/>
          </a:xfrm>
          <a:prstGeom prst="rect">
            <a:avLst/>
          </a:prstGeom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5486400" y="2322513"/>
            <a:ext cx="2209800" cy="49688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399771" y="3314700"/>
            <a:ext cx="3138714" cy="381001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Elbow Connector 4"/>
          <p:cNvCxnSpPr/>
          <p:nvPr/>
        </p:nvCxnSpPr>
        <p:spPr>
          <a:xfrm rot="16200000" flipH="1">
            <a:off x="3671438" y="1776867"/>
            <a:ext cx="2209800" cy="1246866"/>
          </a:xfrm>
          <a:prstGeom prst="bentConnector3">
            <a:avLst>
              <a:gd name="adj1" fmla="val 9039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>
            <a:endCxn id="3" idx="0"/>
          </p:cNvCxnSpPr>
          <p:nvPr/>
        </p:nvCxnSpPr>
        <p:spPr>
          <a:xfrm>
            <a:off x="5395285" y="1260021"/>
            <a:ext cx="1196015" cy="106249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2381953" y="213253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534353" y="228493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783081" y="205740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62000" y="220980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173481" y="231648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002281" y="201168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325881" y="178308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697481" y="178308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352800" y="213360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43960" y="4049555"/>
            <a:ext cx="1182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Examples: </a:t>
            </a:r>
          </a:p>
        </p:txBody>
      </p:sp>
    </p:spTree>
    <p:extLst>
      <p:ext uri="{BB962C8B-B14F-4D97-AF65-F5344CB8AC3E}">
        <p14:creationId xmlns:p14="http://schemas.microsoft.com/office/powerpoint/2010/main" val="338292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93344" y="44450"/>
            <a:ext cx="4450655" cy="799396"/>
            <a:chOff x="2832" y="28"/>
            <a:chExt cx="2928" cy="644"/>
          </a:xfrm>
        </p:grpSpPr>
        <p:sp>
          <p:nvSpPr>
            <p:cNvPr id="3" name="Text Box 3"/>
            <p:cNvSpPr txBox="1">
              <a:spLocks noChangeArrowheads="1"/>
            </p:cNvSpPr>
            <p:nvPr/>
          </p:nvSpPr>
          <p:spPr bwMode="auto">
            <a:xfrm>
              <a:off x="3657" y="56"/>
              <a:ext cx="126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sz="1200" b="1">
                  <a:latin typeface="Arial Narrow" pitchFamily="34" charset="0"/>
                </a:rPr>
                <a:t>Optical Science &amp; Engineering</a:t>
              </a:r>
            </a:p>
            <a:p>
              <a:pPr algn="r"/>
              <a:r>
                <a:rPr lang="en-US" sz="1200">
                  <a:solidFill>
                    <a:srgbClr val="006699"/>
                  </a:solidFill>
                  <a:latin typeface="Myriad Condensed Web" pitchFamily="34" charset="0"/>
                </a:rPr>
                <a:t>University of New Mexico</a:t>
              </a:r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2832" y="288"/>
              <a:ext cx="2928" cy="28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6" descr="ose (4x6) trans_no_tx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28"/>
              <a:ext cx="841" cy="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28600" y="152400"/>
            <a:ext cx="5486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000" b="1">
                <a:solidFill>
                  <a:srgbClr val="996633"/>
                </a:solidFill>
              </a:rPr>
              <a:t>The 4f-4f transitions in Rare-Earths Ions:</a:t>
            </a:r>
          </a:p>
        </p:txBody>
      </p:sp>
      <p:grpSp>
        <p:nvGrpSpPr>
          <p:cNvPr id="14" name="Group 103"/>
          <p:cNvGrpSpPr>
            <a:grpSpLocks/>
          </p:cNvGrpSpPr>
          <p:nvPr/>
        </p:nvGrpSpPr>
        <p:grpSpPr bwMode="auto">
          <a:xfrm>
            <a:off x="5834062" y="1408113"/>
            <a:ext cx="2471738" cy="2082800"/>
            <a:chOff x="651" y="2592"/>
            <a:chExt cx="1557" cy="1312"/>
          </a:xfrm>
        </p:grpSpPr>
        <p:sp>
          <p:nvSpPr>
            <p:cNvPr id="15" name="Oval 79"/>
            <p:cNvSpPr>
              <a:spLocks noChangeArrowheads="1"/>
            </p:cNvSpPr>
            <p:nvPr/>
          </p:nvSpPr>
          <p:spPr bwMode="auto">
            <a:xfrm>
              <a:off x="1227" y="3128"/>
              <a:ext cx="240" cy="24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80"/>
            <p:cNvSpPr>
              <a:spLocks noChangeArrowheads="1"/>
            </p:cNvSpPr>
            <p:nvPr/>
          </p:nvSpPr>
          <p:spPr bwMode="auto">
            <a:xfrm>
              <a:off x="1131" y="3032"/>
              <a:ext cx="432" cy="43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81"/>
            <p:cNvSpPr>
              <a:spLocks noChangeArrowheads="1"/>
            </p:cNvSpPr>
            <p:nvPr/>
          </p:nvSpPr>
          <p:spPr bwMode="auto">
            <a:xfrm>
              <a:off x="811" y="2736"/>
              <a:ext cx="1072" cy="1024"/>
            </a:xfrm>
            <a:prstGeom prst="ellipse">
              <a:avLst/>
            </a:prstGeom>
            <a:noFill/>
            <a:ln w="38100" cmpd="dbl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82"/>
            <p:cNvSpPr>
              <a:spLocks noChangeArrowheads="1"/>
            </p:cNvSpPr>
            <p:nvPr/>
          </p:nvSpPr>
          <p:spPr bwMode="auto">
            <a:xfrm>
              <a:off x="1059" y="2960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83"/>
            <p:cNvSpPr>
              <a:spLocks noChangeArrowheads="1"/>
            </p:cNvSpPr>
            <p:nvPr/>
          </p:nvSpPr>
          <p:spPr bwMode="auto">
            <a:xfrm>
              <a:off x="969" y="2858"/>
              <a:ext cx="757" cy="766"/>
            </a:xfrm>
            <a:prstGeom prst="ellipse">
              <a:avLst/>
            </a:prstGeom>
            <a:noFill/>
            <a:ln w="57150" cmpd="thinThick">
              <a:solidFill>
                <a:srgbClr val="CC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84"/>
            <p:cNvSpPr>
              <a:spLocks noChangeShapeType="1"/>
            </p:cNvSpPr>
            <p:nvPr/>
          </p:nvSpPr>
          <p:spPr bwMode="auto">
            <a:xfrm>
              <a:off x="1348" y="2796"/>
              <a:ext cx="0" cy="144"/>
            </a:xfrm>
            <a:prstGeom prst="line">
              <a:avLst/>
            </a:prstGeom>
            <a:noFill/>
            <a:ln w="9525">
              <a:solidFill>
                <a:srgbClr val="66CC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86"/>
            <p:cNvSpPr txBox="1">
              <a:spLocks noChangeArrowheads="1"/>
            </p:cNvSpPr>
            <p:nvPr/>
          </p:nvSpPr>
          <p:spPr bwMode="auto">
            <a:xfrm>
              <a:off x="1696" y="3381"/>
              <a:ext cx="2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/>
                <a:t>5S</a:t>
              </a:r>
            </a:p>
          </p:txBody>
        </p:sp>
        <p:sp>
          <p:nvSpPr>
            <p:cNvPr id="22" name="Oval 87"/>
            <p:cNvSpPr>
              <a:spLocks noChangeArrowheads="1"/>
            </p:cNvSpPr>
            <p:nvPr/>
          </p:nvSpPr>
          <p:spPr bwMode="auto">
            <a:xfrm>
              <a:off x="651" y="2592"/>
              <a:ext cx="1392" cy="1312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 Box 88"/>
            <p:cNvSpPr txBox="1">
              <a:spLocks noChangeArrowheads="1"/>
            </p:cNvSpPr>
            <p:nvPr/>
          </p:nvSpPr>
          <p:spPr bwMode="auto">
            <a:xfrm>
              <a:off x="1936" y="3030"/>
              <a:ext cx="2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/>
                <a:t>6S</a:t>
              </a:r>
            </a:p>
          </p:txBody>
        </p:sp>
        <p:sp>
          <p:nvSpPr>
            <p:cNvPr id="24" name="Text Box 95"/>
            <p:cNvSpPr txBox="1">
              <a:spLocks noChangeArrowheads="1"/>
            </p:cNvSpPr>
            <p:nvPr/>
          </p:nvSpPr>
          <p:spPr bwMode="auto">
            <a:xfrm>
              <a:off x="1056" y="2771"/>
              <a:ext cx="2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4f</a:t>
              </a:r>
            </a:p>
          </p:txBody>
        </p:sp>
      </p:grpSp>
      <p:grpSp>
        <p:nvGrpSpPr>
          <p:cNvPr id="25" name="Group 98"/>
          <p:cNvGrpSpPr>
            <a:grpSpLocks/>
          </p:cNvGrpSpPr>
          <p:nvPr/>
        </p:nvGrpSpPr>
        <p:grpSpPr bwMode="auto">
          <a:xfrm>
            <a:off x="4648200" y="4267200"/>
            <a:ext cx="3657600" cy="2271713"/>
            <a:chOff x="2928" y="2688"/>
            <a:chExt cx="2304" cy="1431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3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688"/>
              <a:ext cx="2304" cy="1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Line 96"/>
            <p:cNvSpPr>
              <a:spLocks noChangeShapeType="1"/>
            </p:cNvSpPr>
            <p:nvPr/>
          </p:nvSpPr>
          <p:spPr bwMode="auto">
            <a:xfrm flipV="1">
              <a:off x="4992" y="3202"/>
              <a:ext cx="0" cy="576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97"/>
            <p:cNvSpPr>
              <a:spLocks noChangeShapeType="1"/>
            </p:cNvSpPr>
            <p:nvPr/>
          </p:nvSpPr>
          <p:spPr bwMode="auto">
            <a:xfrm>
              <a:off x="5136" y="3189"/>
              <a:ext cx="0" cy="72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9" name="Picture 9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13780" r="7315" b="6351"/>
          <a:stretch>
            <a:fillRect/>
          </a:stretch>
        </p:blipFill>
        <p:spPr bwMode="auto">
          <a:xfrm>
            <a:off x="228600" y="585788"/>
            <a:ext cx="403860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Group 104"/>
          <p:cNvGrpSpPr>
            <a:grpSpLocks/>
          </p:cNvGrpSpPr>
          <p:nvPr/>
        </p:nvGrpSpPr>
        <p:grpSpPr bwMode="auto">
          <a:xfrm>
            <a:off x="701675" y="2133600"/>
            <a:ext cx="234950" cy="685800"/>
            <a:chOff x="442" y="1344"/>
            <a:chExt cx="148" cy="432"/>
          </a:xfrm>
        </p:grpSpPr>
        <p:sp>
          <p:nvSpPr>
            <p:cNvPr id="31" name="Rectangle 100"/>
            <p:cNvSpPr>
              <a:spLocks noChangeArrowheads="1"/>
            </p:cNvSpPr>
            <p:nvPr/>
          </p:nvSpPr>
          <p:spPr bwMode="auto">
            <a:xfrm>
              <a:off x="442" y="1344"/>
              <a:ext cx="148" cy="336"/>
            </a:xfrm>
            <a:prstGeom prst="rect">
              <a:avLst/>
            </a:prstGeom>
            <a:noFill/>
            <a:ln w="1905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01"/>
            <p:cNvSpPr>
              <a:spLocks noChangeShapeType="1"/>
            </p:cNvSpPr>
            <p:nvPr/>
          </p:nvSpPr>
          <p:spPr bwMode="auto">
            <a:xfrm>
              <a:off x="586" y="1488"/>
              <a:ext cx="0" cy="28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105"/>
          <p:cNvGrpSpPr>
            <a:grpSpLocks/>
          </p:cNvGrpSpPr>
          <p:nvPr/>
        </p:nvGrpSpPr>
        <p:grpSpPr bwMode="auto">
          <a:xfrm>
            <a:off x="3162300" y="2782888"/>
            <a:ext cx="2163763" cy="1266825"/>
            <a:chOff x="1992" y="1753"/>
            <a:chExt cx="1363" cy="798"/>
          </a:xfrm>
        </p:grpSpPr>
        <p:sp>
          <p:nvSpPr>
            <p:cNvPr id="34" name="Text Box 75"/>
            <p:cNvSpPr txBox="1">
              <a:spLocks noChangeArrowheads="1"/>
            </p:cNvSpPr>
            <p:nvPr/>
          </p:nvSpPr>
          <p:spPr bwMode="auto">
            <a:xfrm>
              <a:off x="1992" y="2320"/>
              <a:ext cx="1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rgbClr val="CC9900"/>
                  </a:solidFill>
                </a:rPr>
                <a:t>Yb</a:t>
              </a:r>
              <a:r>
                <a:rPr lang="en-US" dirty="0">
                  <a:solidFill>
                    <a:srgbClr val="CC9900"/>
                  </a:solidFill>
                </a:rPr>
                <a:t>         (</a:t>
              </a:r>
              <a:r>
                <a:rPr lang="en-US" dirty="0" err="1">
                  <a:solidFill>
                    <a:srgbClr val="CC9900"/>
                  </a:solidFill>
                </a:rPr>
                <a:t>Xe</a:t>
              </a:r>
              <a:r>
                <a:rPr lang="en-US" dirty="0">
                  <a:solidFill>
                    <a:srgbClr val="CC9900"/>
                  </a:solidFill>
                </a:rPr>
                <a:t>)4f</a:t>
              </a:r>
              <a:r>
                <a:rPr lang="en-US" baseline="30000" dirty="0">
                  <a:solidFill>
                    <a:srgbClr val="CC9900"/>
                  </a:solidFill>
                </a:rPr>
                <a:t>13</a:t>
              </a:r>
              <a:r>
                <a:rPr lang="en-US" dirty="0">
                  <a:solidFill>
                    <a:srgbClr val="CC9900"/>
                  </a:solidFill>
                </a:rPr>
                <a:t>6s</a:t>
              </a:r>
              <a:r>
                <a:rPr lang="en-US" baseline="30000" dirty="0">
                  <a:solidFill>
                    <a:srgbClr val="CC9900"/>
                  </a:solidFill>
                </a:rPr>
                <a:t>2</a:t>
              </a:r>
              <a:endParaRPr lang="en-US" dirty="0">
                <a:solidFill>
                  <a:srgbClr val="CC9900"/>
                </a:solidFill>
              </a:endParaRPr>
            </a:p>
          </p:txBody>
        </p:sp>
        <p:sp>
          <p:nvSpPr>
            <p:cNvPr id="35" name="AutoShape 91"/>
            <p:cNvSpPr>
              <a:spLocks noChangeArrowheads="1"/>
            </p:cNvSpPr>
            <p:nvPr/>
          </p:nvSpPr>
          <p:spPr bwMode="auto">
            <a:xfrm>
              <a:off x="2276" y="2364"/>
              <a:ext cx="192" cy="144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90"/>
            <p:cNvSpPr>
              <a:spLocks noChangeArrowheads="1"/>
            </p:cNvSpPr>
            <p:nvPr/>
          </p:nvSpPr>
          <p:spPr bwMode="auto">
            <a:xfrm>
              <a:off x="2372" y="1753"/>
              <a:ext cx="144" cy="192"/>
            </a:xfrm>
            <a:prstGeom prst="ellips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Freeform 89"/>
            <p:cNvSpPr>
              <a:spLocks/>
            </p:cNvSpPr>
            <p:nvPr/>
          </p:nvSpPr>
          <p:spPr bwMode="auto">
            <a:xfrm>
              <a:off x="2516" y="1869"/>
              <a:ext cx="384" cy="432"/>
            </a:xfrm>
            <a:custGeom>
              <a:avLst/>
              <a:gdLst>
                <a:gd name="T0" fmla="*/ 0 w 736"/>
                <a:gd name="T1" fmla="*/ 0 h 2016"/>
                <a:gd name="T2" fmla="*/ 624 w 736"/>
                <a:gd name="T3" fmla="*/ 672 h 2016"/>
                <a:gd name="T4" fmla="*/ 672 w 736"/>
                <a:gd name="T5" fmla="*/ 2016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6" h="2016">
                  <a:moveTo>
                    <a:pt x="0" y="0"/>
                  </a:moveTo>
                  <a:cubicBezTo>
                    <a:pt x="256" y="168"/>
                    <a:pt x="512" y="336"/>
                    <a:pt x="624" y="672"/>
                  </a:cubicBezTo>
                  <a:cubicBezTo>
                    <a:pt x="736" y="1008"/>
                    <a:pt x="704" y="1512"/>
                    <a:pt x="672" y="2016"/>
                  </a:cubicBezTo>
                </a:path>
              </a:pathLst>
            </a:custGeom>
            <a:noFill/>
            <a:ln w="12700" cmpd="sng">
              <a:solidFill>
                <a:srgbClr val="FF33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Rectangle 106"/>
          <p:cNvSpPr>
            <a:spLocks noChangeArrowheads="1"/>
          </p:cNvSpPr>
          <p:nvPr/>
        </p:nvSpPr>
        <p:spPr bwMode="auto">
          <a:xfrm>
            <a:off x="3581400" y="4343400"/>
            <a:ext cx="1450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C9900"/>
                </a:solidFill>
              </a:rPr>
              <a:t>Yb</a:t>
            </a:r>
            <a:r>
              <a:rPr lang="en-US" sz="1400" b="1" baseline="30000">
                <a:solidFill>
                  <a:srgbClr val="CC9900"/>
                </a:solidFill>
              </a:rPr>
              <a:t>3+</a:t>
            </a:r>
            <a:r>
              <a:rPr lang="en-US" sz="1400">
                <a:solidFill>
                  <a:srgbClr val="CC9900"/>
                </a:solidFill>
              </a:rPr>
              <a:t>  =  (Xe)4f</a:t>
            </a:r>
            <a:r>
              <a:rPr lang="en-US" sz="1400" baseline="30000">
                <a:solidFill>
                  <a:srgbClr val="CC9900"/>
                </a:solidFill>
              </a:rPr>
              <a:t>12</a:t>
            </a:r>
            <a:endParaRPr lang="en-US" sz="1400">
              <a:solidFill>
                <a:srgbClr val="CC99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5A9009E-FEB2-41E4-9A0C-2F01F7894D62}"/>
                  </a:ext>
                </a:extLst>
              </p:cNvPr>
              <p:cNvSpPr txBox="1"/>
              <p:nvPr/>
            </p:nvSpPr>
            <p:spPr>
              <a:xfrm>
                <a:off x="2750344" y="5988756"/>
                <a:ext cx="879215" cy="4135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Pre>
                            <m:sPre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sPre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5A9009E-FEB2-41E4-9A0C-2F01F7894D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0344" y="5988756"/>
                <a:ext cx="879215" cy="413511"/>
              </a:xfrm>
              <a:prstGeom prst="rect">
                <a:avLst/>
              </a:prstGeom>
              <a:blipFill>
                <a:blip r:embed="rId6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6FF2909-7172-4C4E-89FD-4EAD96127463}"/>
                  </a:ext>
                </a:extLst>
              </p:cNvPr>
              <p:cNvSpPr txBox="1"/>
              <p:nvPr/>
            </p:nvSpPr>
            <p:spPr>
              <a:xfrm>
                <a:off x="3199509" y="6596390"/>
                <a:ext cx="158928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0" dirty="0"/>
                  <a:t>Degeneracy: </a:t>
                </a:r>
                <a14:m>
                  <m:oMath xmlns:m="http://schemas.openxmlformats.org/officeDocument/2006/math"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11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6FF2909-7172-4C4E-89FD-4EAD96127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509" y="6596390"/>
                <a:ext cx="1589281" cy="261610"/>
              </a:xfrm>
              <a:prstGeom prst="rect">
                <a:avLst/>
              </a:prstGeom>
              <a:blipFill>
                <a:blip r:embed="rId7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5289258-A415-4A5A-9D65-F7C1F788D828}"/>
                  </a:ext>
                </a:extLst>
              </p:cNvPr>
              <p:cNvSpPr txBox="1"/>
              <p:nvPr/>
            </p:nvSpPr>
            <p:spPr>
              <a:xfrm>
                <a:off x="388613" y="6027677"/>
                <a:ext cx="2246962" cy="37459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8"/>
                                <m:mcJc m:val="center"/>
                              </m:mcPr>
                            </m:mc>
                          </m:mcs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𝑒𝑡𝑡𝑒𝑟</m:t>
                            </m:r>
                          </m:e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mr>
                        <m:m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mr>
                      </m:m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5289258-A415-4A5A-9D65-F7C1F788D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13" y="6027677"/>
                <a:ext cx="2246962" cy="3745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A9E6D36-3DE4-4627-8D35-0210546AC26D}"/>
              </a:ext>
            </a:extLst>
          </p:cNvPr>
          <p:cNvCxnSpPr>
            <a:stCxn id="42" idx="1"/>
            <a:endCxn id="42" idx="3"/>
          </p:cNvCxnSpPr>
          <p:nvPr/>
        </p:nvCxnSpPr>
        <p:spPr>
          <a:xfrm>
            <a:off x="388613" y="6214972"/>
            <a:ext cx="22469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24C73B5-CF02-42A5-A492-C2631E8B69CB}"/>
              </a:ext>
            </a:extLst>
          </p:cNvPr>
          <p:cNvCxnSpPr/>
          <p:nvPr/>
        </p:nvCxnSpPr>
        <p:spPr>
          <a:xfrm>
            <a:off x="936625" y="6027677"/>
            <a:ext cx="0" cy="3745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27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C7BDA6-0835-4BF4-A131-DCA52417D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2" y="1066800"/>
            <a:ext cx="9067800" cy="26182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96852C-58CD-4F92-A398-ECEFC3A1A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4507523"/>
            <a:ext cx="1905000" cy="1905000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D996FD-07D4-46B8-9CE5-C17BC4DFB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4283997"/>
            <a:ext cx="2086372" cy="2204671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E03874F-FEF4-4DC6-B4CE-0DD9F6F855B0}"/>
              </a:ext>
            </a:extLst>
          </p:cNvPr>
          <p:cNvSpPr/>
          <p:nvPr/>
        </p:nvSpPr>
        <p:spPr>
          <a:xfrm>
            <a:off x="7962900" y="2101361"/>
            <a:ext cx="685800" cy="1752600"/>
          </a:xfrm>
          <a:prstGeom prst="ellipse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DA6513F-424A-48D8-9682-65BE60C7C5F1}"/>
              </a:ext>
            </a:extLst>
          </p:cNvPr>
          <p:cNvCxnSpPr>
            <a:cxnSpLocks/>
            <a:stCxn id="10" idx="4"/>
            <a:endCxn id="9" idx="0"/>
          </p:cNvCxnSpPr>
          <p:nvPr/>
        </p:nvCxnSpPr>
        <p:spPr>
          <a:xfrm flipH="1">
            <a:off x="7824986" y="3853961"/>
            <a:ext cx="480814" cy="430036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D11AC0A8-CC9F-47AA-9CD4-A45B802018D4}"/>
              </a:ext>
            </a:extLst>
          </p:cNvPr>
          <p:cNvSpPr/>
          <p:nvPr/>
        </p:nvSpPr>
        <p:spPr>
          <a:xfrm>
            <a:off x="6764215" y="2519728"/>
            <a:ext cx="685800" cy="1268655"/>
          </a:xfrm>
          <a:prstGeom prst="ellipse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0E0C068-56F1-48CB-875D-B7AEB76F39A3}"/>
              </a:ext>
            </a:extLst>
          </p:cNvPr>
          <p:cNvCxnSpPr>
            <a:cxnSpLocks/>
            <a:stCxn id="13" idx="4"/>
            <a:endCxn id="4" idx="0"/>
          </p:cNvCxnSpPr>
          <p:nvPr/>
        </p:nvCxnSpPr>
        <p:spPr>
          <a:xfrm flipH="1">
            <a:off x="3543300" y="3788383"/>
            <a:ext cx="3563815" cy="71914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98A0EF3-E627-4609-8D37-B6A32C86A686}"/>
              </a:ext>
            </a:extLst>
          </p:cNvPr>
          <p:cNvSpPr txBox="1"/>
          <p:nvPr/>
        </p:nvSpPr>
        <p:spPr>
          <a:xfrm>
            <a:off x="2252397" y="87515"/>
            <a:ext cx="4486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Rare-Earth Ion Doped Lasers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955215-5E42-473F-B58B-C89FC38D7303}"/>
              </a:ext>
            </a:extLst>
          </p:cNvPr>
          <p:cNvSpPr/>
          <p:nvPr/>
        </p:nvSpPr>
        <p:spPr>
          <a:xfrm>
            <a:off x="152400" y="697468"/>
            <a:ext cx="1323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Lanthanides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7EE801-C5AF-41E6-B68C-DC75A3B8B56C}"/>
              </a:ext>
            </a:extLst>
          </p:cNvPr>
          <p:cNvSpPr txBox="1"/>
          <p:nvPr/>
        </p:nvSpPr>
        <p:spPr>
          <a:xfrm>
            <a:off x="4501418" y="6488668"/>
            <a:ext cx="2432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Quasi Four-Level Lasers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3CAD8D4-0A1C-40E1-9EBD-96652A65F3C6}"/>
              </a:ext>
            </a:extLst>
          </p:cNvPr>
          <p:cNvCxnSpPr/>
          <p:nvPr/>
        </p:nvCxnSpPr>
        <p:spPr>
          <a:xfrm>
            <a:off x="4648200" y="5943600"/>
            <a:ext cx="0" cy="468923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2959C9-04CC-4BBD-891F-171E112C50AF}"/>
                  </a:ext>
                </a:extLst>
              </p:cNvPr>
              <p:cNvSpPr txBox="1"/>
              <p:nvPr/>
            </p:nvSpPr>
            <p:spPr>
              <a:xfrm>
                <a:off x="5136718" y="6015664"/>
                <a:ext cx="7443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2959C9-04CC-4BBD-891F-171E112C5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6718" y="6015664"/>
                <a:ext cx="74437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2B65AC3-14A5-43A7-B503-6AA90D82F421}"/>
              </a:ext>
            </a:extLst>
          </p:cNvPr>
          <p:cNvCxnSpPr>
            <a:cxnSpLocks/>
          </p:cNvCxnSpPr>
          <p:nvPr/>
        </p:nvCxnSpPr>
        <p:spPr>
          <a:xfrm>
            <a:off x="7107115" y="6159689"/>
            <a:ext cx="0" cy="328979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489DC1-DCF1-4D39-A9D4-38E8830E9196}"/>
              </a:ext>
            </a:extLst>
          </p:cNvPr>
          <p:cNvCxnSpPr>
            <a:stCxn id="7" idx="1"/>
          </p:cNvCxnSpPr>
          <p:nvPr/>
        </p:nvCxnSpPr>
        <p:spPr>
          <a:xfrm flipH="1">
            <a:off x="4800600" y="6200330"/>
            <a:ext cx="3361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D371A8E-510D-4226-A997-C4F54FAE300D}"/>
              </a:ext>
            </a:extLst>
          </p:cNvPr>
          <p:cNvCxnSpPr>
            <a:stCxn id="7" idx="3"/>
          </p:cNvCxnSpPr>
          <p:nvPr/>
        </p:nvCxnSpPr>
        <p:spPr>
          <a:xfrm>
            <a:off x="5881089" y="6200330"/>
            <a:ext cx="1053111" cy="123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90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69" y="2209800"/>
            <a:ext cx="3810001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89296" y="304800"/>
            <a:ext cx="216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Maiman’s</a:t>
            </a:r>
            <a:r>
              <a:rPr lang="en-US" dirty="0"/>
              <a:t> Ruby Laser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60" y="3948113"/>
            <a:ext cx="3774259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580" y="1219200"/>
            <a:ext cx="3902620" cy="260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622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3275940" y="33273"/>
            <a:ext cx="25921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Example: </a:t>
            </a:r>
            <a:r>
              <a:rPr lang="en-US" sz="2000" b="1" dirty="0" err="1"/>
              <a:t>Nd:YAG</a:t>
            </a:r>
            <a:r>
              <a:rPr lang="en-US" sz="2000" b="1" dirty="0"/>
              <a:t> laser</a:t>
            </a:r>
          </a:p>
        </p:txBody>
      </p:sp>
      <p:sp>
        <p:nvSpPr>
          <p:cNvPr id="24602" name="Text Box 26"/>
          <p:cNvSpPr txBox="1">
            <a:spLocks noChangeArrowheads="1"/>
          </p:cNvSpPr>
          <p:nvPr/>
        </p:nvSpPr>
        <p:spPr bwMode="auto">
          <a:xfrm>
            <a:off x="4784307" y="748630"/>
            <a:ext cx="19274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u="sng" dirty="0">
                <a:solidFill>
                  <a:schemeClr val="tx1"/>
                </a:solidFill>
              </a:rPr>
              <a:t>Energy diagram of Nd</a:t>
            </a:r>
            <a:r>
              <a:rPr lang="en-US" sz="1400" u="sng" baseline="30000" dirty="0">
                <a:solidFill>
                  <a:schemeClr val="tx1"/>
                </a:solidFill>
              </a:rPr>
              <a:t>3+</a:t>
            </a:r>
            <a:r>
              <a:rPr lang="en-US" sz="1400" b="0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4646" name="Text Box 70"/>
          <p:cNvSpPr txBox="1">
            <a:spLocks noChangeArrowheads="1"/>
          </p:cNvSpPr>
          <p:nvPr/>
        </p:nvSpPr>
        <p:spPr bwMode="auto">
          <a:xfrm>
            <a:off x="2545594" y="5773193"/>
            <a:ext cx="4477425" cy="1015663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u="sng" dirty="0">
                <a:solidFill>
                  <a:schemeClr val="tx1"/>
                </a:solidFill>
              </a:rPr>
              <a:t>Output (</a:t>
            </a:r>
            <a:r>
              <a:rPr lang="en-US" sz="1200" u="sng" dirty="0" err="1">
                <a:solidFill>
                  <a:schemeClr val="tx1"/>
                </a:solidFill>
              </a:rPr>
              <a:t>Nd:YAG</a:t>
            </a:r>
            <a:r>
              <a:rPr lang="en-US" sz="1200" u="sng" dirty="0">
                <a:solidFill>
                  <a:schemeClr val="tx1"/>
                </a:solidFill>
              </a:rPr>
              <a:t>,  </a:t>
            </a:r>
            <a:r>
              <a:rPr lang="en-US" sz="1200" u="sng" dirty="0" err="1">
                <a:solidFill>
                  <a:schemeClr val="tx1"/>
                </a:solidFill>
              </a:rPr>
              <a:t>Nd:YLF</a:t>
            </a:r>
            <a:r>
              <a:rPr lang="en-US" sz="1200" u="sng" dirty="0">
                <a:solidFill>
                  <a:schemeClr val="tx1"/>
                </a:solidFill>
              </a:rPr>
              <a:t>,  Nd:</a:t>
            </a:r>
            <a:r>
              <a:rPr lang="en-US" sz="1200" dirty="0"/>
              <a:t> YVO</a:t>
            </a:r>
            <a:r>
              <a:rPr lang="en-US" sz="1200" baseline="-25000" dirty="0"/>
              <a:t>4 </a:t>
            </a:r>
            <a:r>
              <a:rPr lang="en-US" sz="1200" u="sng" dirty="0">
                <a:solidFill>
                  <a:schemeClr val="tx1"/>
                </a:solidFill>
              </a:rPr>
              <a:t>)</a:t>
            </a:r>
            <a:endParaRPr lang="en-US" sz="1200" b="0" u="sng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	</a:t>
            </a:r>
            <a:r>
              <a:rPr lang="en-US" sz="1200" dirty="0" err="1">
                <a:solidFill>
                  <a:schemeClr val="tx1"/>
                </a:solidFill>
              </a:rPr>
              <a:t>cw</a:t>
            </a:r>
            <a:r>
              <a:rPr lang="en-US" sz="1200" b="0" dirty="0">
                <a:solidFill>
                  <a:schemeClr val="tx1"/>
                </a:solidFill>
              </a:rPr>
              <a:t>:         </a:t>
            </a:r>
            <a:r>
              <a:rPr lang="en-US" sz="1200" b="0" dirty="0">
                <a:solidFill>
                  <a:schemeClr val="tx1"/>
                </a:solidFill>
                <a:sym typeface="Symbol" pitchFamily="18" charset="2"/>
              </a:rPr>
              <a:t> 1000 W</a:t>
            </a:r>
          </a:p>
          <a:p>
            <a:r>
              <a:rPr lang="en-US" sz="1200" b="0" dirty="0">
                <a:solidFill>
                  <a:schemeClr val="tx1"/>
                </a:solidFill>
                <a:sym typeface="Symbol" pitchFamily="18" charset="2"/>
              </a:rPr>
              <a:t>	</a:t>
            </a:r>
            <a:r>
              <a:rPr lang="en-US" sz="1200" dirty="0">
                <a:solidFill>
                  <a:schemeClr val="tx1"/>
                </a:solidFill>
                <a:sym typeface="Symbol" pitchFamily="18" charset="2"/>
              </a:rPr>
              <a:t>pulsed</a:t>
            </a:r>
            <a:r>
              <a:rPr lang="en-US" sz="1200" b="0" dirty="0">
                <a:solidFill>
                  <a:schemeClr val="tx1"/>
                </a:solidFill>
                <a:sym typeface="Symbol" pitchFamily="18" charset="2"/>
              </a:rPr>
              <a:t>:   pulse energy  1 Joule</a:t>
            </a:r>
          </a:p>
          <a:p>
            <a:r>
              <a:rPr lang="en-US" sz="1200" b="0" dirty="0">
                <a:solidFill>
                  <a:schemeClr val="tx1"/>
                </a:solidFill>
                <a:sym typeface="Symbol" pitchFamily="18" charset="2"/>
              </a:rPr>
              <a:t>	Q-switched – 5-20 ns pulse duration</a:t>
            </a:r>
          </a:p>
          <a:p>
            <a:r>
              <a:rPr lang="en-US" sz="1200" b="0" dirty="0">
                <a:solidFill>
                  <a:schemeClr val="tx1"/>
                </a:solidFill>
                <a:sym typeface="Symbol" pitchFamily="18" charset="2"/>
              </a:rPr>
              <a:t>	</a:t>
            </a:r>
            <a:r>
              <a:rPr lang="en-US" sz="1200" b="0" dirty="0" err="1">
                <a:solidFill>
                  <a:schemeClr val="tx1"/>
                </a:solidFill>
                <a:sym typeface="Symbol" pitchFamily="18" charset="2"/>
              </a:rPr>
              <a:t>modelocked</a:t>
            </a:r>
            <a:r>
              <a:rPr lang="en-US" sz="1200" b="0" dirty="0">
                <a:solidFill>
                  <a:schemeClr val="tx1"/>
                </a:solidFill>
                <a:sym typeface="Symbol" pitchFamily="18" charset="2"/>
              </a:rPr>
              <a:t> – 10-100 </a:t>
            </a:r>
            <a:r>
              <a:rPr lang="en-US" sz="1200" b="0" dirty="0" err="1">
                <a:solidFill>
                  <a:schemeClr val="tx1"/>
                </a:solidFill>
                <a:sym typeface="Symbol" pitchFamily="18" charset="2"/>
              </a:rPr>
              <a:t>ps</a:t>
            </a:r>
            <a:r>
              <a:rPr lang="en-US" sz="1200" b="0" dirty="0">
                <a:solidFill>
                  <a:schemeClr val="tx1"/>
                </a:solidFill>
                <a:sym typeface="Symbol" pitchFamily="18" charset="2"/>
              </a:rPr>
              <a:t> pulse duration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84218" y="275481"/>
            <a:ext cx="4079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YAG: Yttrium Aluminum Garnet </a:t>
            </a:r>
            <a:r>
              <a:rPr lang="en-US" b="1" dirty="0"/>
              <a:t>(Y</a:t>
            </a:r>
            <a:r>
              <a:rPr lang="en-US" b="1" baseline="-25000" dirty="0"/>
              <a:t>3</a:t>
            </a:r>
            <a:r>
              <a:rPr lang="en-US" b="1" dirty="0"/>
              <a:t>Al</a:t>
            </a:r>
            <a:r>
              <a:rPr lang="en-US" b="1" baseline="-25000" dirty="0"/>
              <a:t>5</a:t>
            </a:r>
            <a:r>
              <a:rPr lang="en-US" b="1" dirty="0"/>
              <a:t>O</a:t>
            </a:r>
            <a:r>
              <a:rPr lang="en-US" b="1" baseline="-25000" dirty="0"/>
              <a:t>12</a:t>
            </a:r>
            <a:r>
              <a:rPr lang="en-US" b="1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7789"/>
          <a:stretch/>
        </p:blipFill>
        <p:spPr>
          <a:xfrm>
            <a:off x="1471995" y="887021"/>
            <a:ext cx="2295507" cy="2264471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3784DBB-B027-454B-A525-AF4DDBCB9F9F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1543319" y="1639459"/>
            <a:ext cx="221489" cy="43358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7884889-7FB5-4C7A-990D-57396D1B053B}"/>
              </a:ext>
            </a:extLst>
          </p:cNvPr>
          <p:cNvSpPr txBox="1"/>
          <p:nvPr/>
        </p:nvSpPr>
        <p:spPr>
          <a:xfrm>
            <a:off x="371973" y="1485570"/>
            <a:ext cx="1171346" cy="30777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Nd replaces 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FD3EEF-8E89-4E34-90A9-926B1DFB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98" y="3266514"/>
            <a:ext cx="7930218" cy="2293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809CAF-0978-4C29-8C2E-1967FC605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252095"/>
            <a:ext cx="3328605" cy="192195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24FE696-BC7C-4EF0-902D-CDDCF0F7848D}"/>
              </a:ext>
            </a:extLst>
          </p:cNvPr>
          <p:cNvSpPr/>
          <p:nvPr/>
        </p:nvSpPr>
        <p:spPr>
          <a:xfrm>
            <a:off x="2286000" y="3657600"/>
            <a:ext cx="685800" cy="1981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77C679-D619-4B82-AEA4-E4332F98E60C}"/>
              </a:ext>
            </a:extLst>
          </p:cNvPr>
          <p:cNvCxnSpPr/>
          <p:nvPr/>
        </p:nvCxnSpPr>
        <p:spPr>
          <a:xfrm flipV="1">
            <a:off x="2514600" y="4038600"/>
            <a:ext cx="0" cy="121920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CDB2738-0A3B-47D9-831A-F6861B2CED05}"/>
              </a:ext>
            </a:extLst>
          </p:cNvPr>
          <p:cNvCxnSpPr>
            <a:cxnSpLocks/>
          </p:cNvCxnSpPr>
          <p:nvPr/>
        </p:nvCxnSpPr>
        <p:spPr>
          <a:xfrm flipV="1">
            <a:off x="2438400" y="3962400"/>
            <a:ext cx="0" cy="12954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2693C1C-FDD8-4BA3-A344-5B79128CAC68}"/>
              </a:ext>
            </a:extLst>
          </p:cNvPr>
          <p:cNvCxnSpPr>
            <a:cxnSpLocks/>
          </p:cNvCxnSpPr>
          <p:nvPr/>
        </p:nvCxnSpPr>
        <p:spPr>
          <a:xfrm>
            <a:off x="2680468" y="4876800"/>
            <a:ext cx="3750" cy="425493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597F545-6289-4EBA-B6AB-CAB494C099F1}"/>
                  </a:ext>
                </a:extLst>
              </p:cNvPr>
              <p:cNvSpPr txBox="1"/>
              <p:nvPr/>
            </p:nvSpPr>
            <p:spPr>
              <a:xfrm>
                <a:off x="1654063" y="5835134"/>
                <a:ext cx="7764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597F545-6289-4EBA-B6AB-CAB494C09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4063" y="5835134"/>
                <a:ext cx="77643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E0D21F2-2149-4583-ABAF-ECD1E42614F9}"/>
              </a:ext>
            </a:extLst>
          </p:cNvPr>
          <p:cNvCxnSpPr>
            <a:endCxn id="43" idx="0"/>
          </p:cNvCxnSpPr>
          <p:nvPr/>
        </p:nvCxnSpPr>
        <p:spPr>
          <a:xfrm flipH="1">
            <a:off x="2042279" y="5095314"/>
            <a:ext cx="586621" cy="73982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33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46" grpId="0" animBg="1"/>
      <p:bldP spid="6" grpId="0" animBg="1"/>
      <p:bldP spid="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dpss las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28" y="3505200"/>
            <a:ext cx="4260273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77328" y="304800"/>
            <a:ext cx="4389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DPSS :  Diode-Pumped Solid-State Laser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025" y="1094018"/>
            <a:ext cx="4933950" cy="17825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2852349"/>
            <a:ext cx="3229089" cy="338554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Similar to one used in our Optics Lab</a:t>
            </a:r>
          </a:p>
        </p:txBody>
      </p:sp>
      <p:cxnSp>
        <p:nvCxnSpPr>
          <p:cNvPr id="7" name="Straight Arrow Connector 6"/>
          <p:cNvCxnSpPr>
            <a:stCxn id="4" idx="0"/>
          </p:cNvCxnSpPr>
          <p:nvPr/>
        </p:nvCxnSpPr>
        <p:spPr>
          <a:xfrm flipV="1">
            <a:off x="1690745" y="2590800"/>
            <a:ext cx="595255" cy="261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838200" y="1524000"/>
            <a:ext cx="7620000" cy="4419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838200" y="1733550"/>
            <a:ext cx="7620000" cy="3810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Line 5"/>
          <p:cNvSpPr>
            <a:spLocks noChangeShapeType="1"/>
          </p:cNvSpPr>
          <p:nvPr/>
        </p:nvSpPr>
        <p:spPr bwMode="auto">
          <a:xfrm>
            <a:off x="1066800" y="4953000"/>
            <a:ext cx="708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7239000" y="4572000"/>
            <a:ext cx="1042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wavelength</a:t>
            </a:r>
          </a:p>
        </p:txBody>
      </p:sp>
      <p:sp>
        <p:nvSpPr>
          <p:cNvPr id="37895" name="Line 7"/>
          <p:cNvSpPr>
            <a:spLocks noChangeShapeType="1"/>
          </p:cNvSpPr>
          <p:nvPr/>
        </p:nvSpPr>
        <p:spPr bwMode="auto">
          <a:xfrm>
            <a:off x="1428750" y="4962525"/>
            <a:ext cx="0" cy="85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1041400" y="5078413"/>
            <a:ext cx="741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100 nm</a:t>
            </a: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>
            <a:off x="3543300" y="4953000"/>
            <a:ext cx="0" cy="85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Line 10"/>
          <p:cNvSpPr>
            <a:spLocks noChangeShapeType="1"/>
          </p:cNvSpPr>
          <p:nvPr/>
        </p:nvSpPr>
        <p:spPr bwMode="auto">
          <a:xfrm>
            <a:off x="7362825" y="4962525"/>
            <a:ext cx="0" cy="85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Line 11"/>
          <p:cNvSpPr>
            <a:spLocks noChangeShapeType="1"/>
          </p:cNvSpPr>
          <p:nvPr/>
        </p:nvSpPr>
        <p:spPr bwMode="auto">
          <a:xfrm>
            <a:off x="4943475" y="4953000"/>
            <a:ext cx="0" cy="85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4632325" y="5078413"/>
            <a:ext cx="568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1 </a:t>
            </a:r>
            <a:r>
              <a:rPr lang="en-US" b="1">
                <a:latin typeface="Symbol" pitchFamily="18" charset="2"/>
              </a:rPr>
              <a:t>m</a:t>
            </a:r>
            <a:r>
              <a:rPr lang="en-US" b="1"/>
              <a:t>m</a:t>
            </a:r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7070725" y="5078413"/>
            <a:ext cx="657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10 </a:t>
            </a:r>
            <a:r>
              <a:rPr lang="en-US" b="1">
                <a:latin typeface="Symbol" pitchFamily="18" charset="2"/>
              </a:rPr>
              <a:t>m</a:t>
            </a:r>
            <a:r>
              <a:rPr lang="en-US" b="1"/>
              <a:t>m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3184525" y="5078413"/>
            <a:ext cx="741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500 nm</a:t>
            </a:r>
          </a:p>
        </p:txBody>
      </p:sp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1156247" y="1763713"/>
            <a:ext cx="976806" cy="30777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Ultraviolet</a:t>
            </a:r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3196938" y="1763713"/>
            <a:ext cx="683199" cy="30777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Visible</a:t>
            </a:r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6184397" y="1763713"/>
            <a:ext cx="780470" cy="30777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/>
              <a:t>Infrared</a:t>
            </a:r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2590800" y="2362200"/>
            <a:ext cx="2438400" cy="304800"/>
          </a:xfrm>
          <a:prstGeom prst="rect">
            <a:avLst/>
          </a:prstGeom>
          <a:solidFill>
            <a:srgbClr val="FF3300">
              <a:alpha val="5490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b="1"/>
              <a:t>dye  lasers</a:t>
            </a:r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3124200" y="3048000"/>
            <a:ext cx="4343400" cy="3048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b="1"/>
              <a:t>semiconductor lasers</a:t>
            </a:r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1524000" y="2895600"/>
            <a:ext cx="685800" cy="457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b="1" dirty="0" err="1"/>
              <a:t>excimer</a:t>
            </a:r>
            <a:endParaRPr lang="en-US" sz="1600" b="1" dirty="0"/>
          </a:p>
          <a:p>
            <a:pPr algn="ctr"/>
            <a:r>
              <a:rPr lang="en-US" sz="1600" b="1" dirty="0"/>
              <a:t>lasers</a:t>
            </a: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4191000" y="3581400"/>
            <a:ext cx="1676400" cy="304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b="1"/>
              <a:t>solid-state lasers</a:t>
            </a:r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5334000" y="4038600"/>
            <a:ext cx="2057400" cy="3048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b="1" dirty="0"/>
              <a:t>molecular gas lasers </a:t>
            </a:r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2819400" y="4495800"/>
            <a:ext cx="2438400" cy="3048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b="1"/>
              <a:t>atomic gas lasers</a:t>
            </a:r>
          </a:p>
        </p:txBody>
      </p:sp>
    </p:spTree>
    <p:extLst>
      <p:ext uri="{BB962C8B-B14F-4D97-AF65-F5344CB8AC3E}">
        <p14:creationId xmlns:p14="http://schemas.microsoft.com/office/powerpoint/2010/main" val="227078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25400"/>
            <a:ext cx="3433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Diode Lasers for Pumping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4004254"/>
            <a:ext cx="3200400" cy="22948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990600"/>
            <a:ext cx="3646906" cy="26418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6019800"/>
            <a:ext cx="371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Power (Diode Bar) Fiber Coupled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38800" y="976086"/>
            <a:ext cx="29844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Efficient (current injection)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Designer Wavelength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Poor Beam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Broadband (3-5 nm)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0" y="419645"/>
            <a:ext cx="6248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Semiconductor lasers will be covered in more detail (next lecture)</a:t>
            </a:r>
          </a:p>
        </p:txBody>
      </p:sp>
    </p:spTree>
    <p:extLst>
      <p:ext uri="{BB962C8B-B14F-4D97-AF65-F5344CB8AC3E}">
        <p14:creationId xmlns:p14="http://schemas.microsoft.com/office/powerpoint/2010/main" val="59573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2206" y="228600"/>
            <a:ext cx="4389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DPSS :  Diode-Pumped Solid-State Laser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023" y="4191000"/>
            <a:ext cx="5555085" cy="256339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351928" y="1074923"/>
            <a:ext cx="4556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laser pointers (5-10 </a:t>
            </a:r>
            <a:r>
              <a:rPr lang="en-US" dirty="0" err="1"/>
              <a:t>mW</a:t>
            </a:r>
            <a:r>
              <a:rPr lang="en-US" dirty="0"/>
              <a:t>) to 100W lasers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7800"/>
            <a:ext cx="3721906" cy="247878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998579" y="632339"/>
            <a:ext cx="3016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Nd:YVO</a:t>
            </a:r>
            <a:r>
              <a:rPr lang="en-US" baseline="-25000" dirty="0"/>
              <a:t>4   </a:t>
            </a:r>
            <a:r>
              <a:rPr lang="en-US" dirty="0"/>
              <a:t>(Vanadate)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DAD2B3-E0C1-4DC1-A987-CFDE1DAF29F9}"/>
              </a:ext>
            </a:extLst>
          </p:cNvPr>
          <p:cNvSpPr txBox="1"/>
          <p:nvPr/>
        </p:nvSpPr>
        <p:spPr>
          <a:xfrm>
            <a:off x="685800" y="2286000"/>
            <a:ext cx="995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5-10mW</a:t>
            </a:r>
          </a:p>
          <a:p>
            <a:r>
              <a:rPr lang="en-US" dirty="0"/>
              <a:t>$20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12CC4B-BFEE-4132-8FAC-15CE28C14D52}"/>
              </a:ext>
            </a:extLst>
          </p:cNvPr>
          <p:cNvSpPr txBox="1"/>
          <p:nvPr/>
        </p:nvSpPr>
        <p:spPr>
          <a:xfrm>
            <a:off x="363481" y="4648200"/>
            <a:ext cx="1165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5-10W</a:t>
            </a:r>
          </a:p>
          <a:p>
            <a:r>
              <a:rPr lang="en-US" dirty="0"/>
              <a:t>$10k-$40k</a:t>
            </a:r>
          </a:p>
        </p:txBody>
      </p:sp>
    </p:spTree>
    <p:extLst>
      <p:ext uri="{BB962C8B-B14F-4D97-AF65-F5344CB8AC3E}">
        <p14:creationId xmlns:p14="http://schemas.microsoft.com/office/powerpoint/2010/main" val="308943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molecularexpressions.com/primer/techniques/fluorescence/multiphoton/images/tisapspect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" y="1295400"/>
            <a:ext cx="2905125" cy="260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9267" y="131802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solidFill>
                  <a:srgbClr val="C00000"/>
                </a:solidFill>
              </a:rPr>
              <a:t>Titanium doped sapphire (Ti</a:t>
            </a:r>
            <a:r>
              <a:rPr lang="en-US" b="1" baseline="30000" dirty="0">
                <a:ln w="11430"/>
                <a:solidFill>
                  <a:srgbClr val="C00000"/>
                </a:solidFill>
              </a:rPr>
              <a:t>3+</a:t>
            </a:r>
            <a:r>
              <a:rPr lang="en-US" b="1" dirty="0">
                <a:ln w="11430"/>
                <a:solidFill>
                  <a:srgbClr val="C00000"/>
                </a:solidFill>
              </a:rPr>
              <a:t> :Al2O3) laser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2" b="4016"/>
          <a:stretch/>
        </p:blipFill>
        <p:spPr bwMode="auto">
          <a:xfrm>
            <a:off x="228599" y="4269557"/>
            <a:ext cx="8181975" cy="245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09456"/>
            <a:ext cx="3838575" cy="288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C5FB99-C7DF-4A86-BB95-6625DBFB6944}"/>
              </a:ext>
            </a:extLst>
          </p:cNvPr>
          <p:cNvSpPr/>
          <p:nvPr/>
        </p:nvSpPr>
        <p:spPr>
          <a:xfrm>
            <a:off x="2837914" y="474886"/>
            <a:ext cx="3108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The jewel of ultrafast lasers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EF0B757-A3BD-4423-9550-1CC048B119B4}"/>
              </a:ext>
            </a:extLst>
          </p:cNvPr>
          <p:cNvCxnSpPr>
            <a:cxnSpLocks/>
          </p:cNvCxnSpPr>
          <p:nvPr/>
        </p:nvCxnSpPr>
        <p:spPr>
          <a:xfrm>
            <a:off x="1600200" y="3276600"/>
            <a:ext cx="1371600" cy="0"/>
          </a:xfrm>
          <a:prstGeom prst="straightConnector1">
            <a:avLst/>
          </a:prstGeom>
          <a:ln w="28575">
            <a:solidFill>
              <a:srgbClr val="F3F3F3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266127-3735-49C6-9F6C-B0A2C73500E5}"/>
              </a:ext>
            </a:extLst>
          </p:cNvPr>
          <p:cNvCxnSpPr/>
          <p:nvPr/>
        </p:nvCxnSpPr>
        <p:spPr>
          <a:xfrm flipV="1">
            <a:off x="1295400" y="1981200"/>
            <a:ext cx="0" cy="1447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45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80"/>
          <a:stretch/>
        </p:blipFill>
        <p:spPr bwMode="auto">
          <a:xfrm>
            <a:off x="838200" y="73500"/>
            <a:ext cx="72866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2230" y="1524001"/>
            <a:ext cx="139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Nobel Prizes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1344" y="2075548"/>
            <a:ext cx="4038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lfred Serif Regular"/>
                <a:hlinkClick r:id="rId3"/>
              </a:rPr>
              <a:t>John L. Hall</a:t>
            </a:r>
            <a:r>
              <a:rPr lang="en-US" sz="1400" dirty="0">
                <a:solidFill>
                  <a:srgbClr val="2E2A25"/>
                </a:solidFill>
                <a:latin typeface="Alfred Serif Regular"/>
              </a:rPr>
              <a:t> and </a:t>
            </a:r>
            <a:r>
              <a:rPr lang="en-US" sz="1400" dirty="0">
                <a:latin typeface="Alfred Serif Regular"/>
                <a:hlinkClick r:id="rId4"/>
              </a:rPr>
              <a:t>Theodor W. Hänsch</a:t>
            </a:r>
            <a:r>
              <a:rPr lang="en-US" sz="1400" dirty="0">
                <a:solidFill>
                  <a:srgbClr val="2E2A25"/>
                </a:solidFill>
                <a:latin typeface="Alfred Serif Regular"/>
              </a:rPr>
              <a:t>“</a:t>
            </a:r>
          </a:p>
          <a:p>
            <a:r>
              <a:rPr lang="en-US" sz="1400" dirty="0">
                <a:solidFill>
                  <a:srgbClr val="2E2A25"/>
                </a:solidFill>
                <a:latin typeface="Alfred Serif Regular"/>
              </a:rPr>
              <a:t>“for their contribution to the development of laser-based precision spectroscopy, including the optical frequency comb technique”  (2005)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152401" y="3265715"/>
            <a:ext cx="40313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lfred Serif Regular"/>
                <a:hlinkClick r:id="rId5"/>
              </a:rPr>
              <a:t>Gérard </a:t>
            </a:r>
            <a:r>
              <a:rPr lang="en-US" sz="1400" dirty="0" err="1">
                <a:latin typeface="Alfred Serif Regular"/>
                <a:hlinkClick r:id="rId5"/>
              </a:rPr>
              <a:t>Mourou</a:t>
            </a:r>
            <a:r>
              <a:rPr lang="en-US" sz="1400" dirty="0">
                <a:solidFill>
                  <a:srgbClr val="2E2A25"/>
                </a:solidFill>
                <a:latin typeface="Alfred Serif Regular"/>
              </a:rPr>
              <a:t> and </a:t>
            </a:r>
            <a:r>
              <a:rPr lang="en-US" sz="1400" dirty="0">
                <a:latin typeface="Alfred Serif Regular"/>
                <a:hlinkClick r:id="rId6"/>
              </a:rPr>
              <a:t>Donna Strickland</a:t>
            </a:r>
            <a:r>
              <a:rPr lang="en-US" sz="1400" dirty="0">
                <a:solidFill>
                  <a:srgbClr val="2E2A25"/>
                </a:solidFill>
                <a:latin typeface="Alfred Serif Regular"/>
              </a:rPr>
              <a:t> </a:t>
            </a:r>
          </a:p>
          <a:p>
            <a:r>
              <a:rPr lang="en-US" sz="1400" dirty="0">
                <a:solidFill>
                  <a:srgbClr val="2E2A25"/>
                </a:solidFill>
                <a:latin typeface="Alfred Serif Regular"/>
              </a:rPr>
              <a:t>“for their method of generating high-intensity, ultra-short optical pulses”  2018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192315" y="4495801"/>
            <a:ext cx="4038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lfred Serif Regular"/>
                <a:hlinkClick r:id="rId7"/>
              </a:rPr>
              <a:t>Ahmed H. </a:t>
            </a:r>
            <a:r>
              <a:rPr lang="en-US" sz="1400" dirty="0" err="1">
                <a:latin typeface="Alfred Serif Regular"/>
                <a:hlinkClick r:id="rId7"/>
              </a:rPr>
              <a:t>Zewail</a:t>
            </a:r>
            <a:r>
              <a:rPr lang="en-US" sz="1400" dirty="0">
                <a:latin typeface="Alfred Serif Regular"/>
                <a:hlinkClick r:id="rId7"/>
              </a:rPr>
              <a:t> </a:t>
            </a:r>
            <a:r>
              <a:rPr lang="en-US" sz="1400" dirty="0">
                <a:solidFill>
                  <a:srgbClr val="2E2A25"/>
                </a:solidFill>
                <a:latin typeface="Alfred Serif Regular"/>
              </a:rPr>
              <a:t>”for his studies of the transition states of chemical reactions using femtosecond spectroscopy”  1999 (Chemistry)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7144" y="1042823"/>
            <a:ext cx="927000" cy="914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l="11666" t="16667" r="25000" b="6667"/>
          <a:stretch/>
        </p:blipFill>
        <p:spPr>
          <a:xfrm>
            <a:off x="4267200" y="1447800"/>
            <a:ext cx="4717143" cy="42826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8AEC7F-7EAD-4317-886E-867BBAB84C47}"/>
              </a:ext>
            </a:extLst>
          </p:cNvPr>
          <p:cNvSpPr/>
          <p:nvPr/>
        </p:nvSpPr>
        <p:spPr>
          <a:xfrm>
            <a:off x="4572000" y="5105400"/>
            <a:ext cx="4572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2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828800"/>
            <a:ext cx="8124825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2600" y="304800"/>
            <a:ext cx="5941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High Power Scaling:  Heat is such a nuisance!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7400" y="1120223"/>
            <a:ext cx="4604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Increase surface-to-volume ratio (fibers, disks) </a:t>
            </a:r>
          </a:p>
        </p:txBody>
      </p:sp>
    </p:spTree>
    <p:extLst>
      <p:ext uri="{BB962C8B-B14F-4D97-AF65-F5344CB8AC3E}">
        <p14:creationId xmlns:p14="http://schemas.microsoft.com/office/powerpoint/2010/main" val="171869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r Glo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1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28600" y="76200"/>
            <a:ext cx="1942006" cy="52322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Fiber </a:t>
            </a:r>
            <a:r>
              <a:rPr lang="en-US" sz="2800" b="1" dirty="0"/>
              <a:t>L</a:t>
            </a:r>
            <a:r>
              <a:rPr lang="en-US" sz="2800" b="1" dirty="0">
                <a:solidFill>
                  <a:schemeClr val="tx1"/>
                </a:solidFill>
              </a:rPr>
              <a:t>asers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BA3AD2-5E4C-43D9-85EF-CD9290CFB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76711"/>
            <a:ext cx="4067896" cy="1602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D4B8F7-C9B7-45C3-8D9B-5E7CAF80F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3894024"/>
            <a:ext cx="5943600" cy="288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6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3467647" y="134006"/>
            <a:ext cx="1942006" cy="52322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Fiber </a:t>
            </a:r>
            <a:r>
              <a:rPr lang="en-US" sz="2800" b="1" dirty="0"/>
              <a:t>L</a:t>
            </a:r>
            <a:r>
              <a:rPr lang="en-US" sz="2800" b="1" dirty="0">
                <a:solidFill>
                  <a:schemeClr val="tx1"/>
                </a:solidFill>
              </a:rPr>
              <a:t>asers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7" name="Rectangle 2"/>
          <p:cNvSpPr txBox="1">
            <a:spLocks noChangeArrowheads="1"/>
          </p:cNvSpPr>
          <p:nvPr/>
        </p:nvSpPr>
        <p:spPr>
          <a:xfrm>
            <a:off x="304800" y="657226"/>
            <a:ext cx="40386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en-US" altLang="en-US" sz="2000" dirty="0">
                <a:solidFill>
                  <a:srgbClr val="000066"/>
                </a:solidFill>
              </a:rPr>
              <a:t>Single-Mode Fiber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1400" dirty="0"/>
              <a:t>6 µm core / 125 µm cladding</a:t>
            </a:r>
          </a:p>
          <a:p>
            <a:pPr>
              <a:buFont typeface="Arial" pitchFamily="34" charset="0"/>
              <a:buChar char="+"/>
            </a:pPr>
            <a:r>
              <a:rPr lang="en-US" altLang="en-US" sz="1400" dirty="0"/>
              <a:t>High Beam Quality</a:t>
            </a:r>
          </a:p>
          <a:p>
            <a:pPr>
              <a:buFont typeface="Arial" pitchFamily="34" charset="0"/>
              <a:buChar char="-"/>
            </a:pPr>
            <a:r>
              <a:rPr lang="en-US" altLang="en-US" sz="1400" dirty="0"/>
              <a:t>Lower Power Pumping</a:t>
            </a:r>
          </a:p>
          <a:p>
            <a:pPr>
              <a:buFont typeface="Arial" pitchFamily="34" charset="0"/>
              <a:buChar char="-"/>
            </a:pPr>
            <a:r>
              <a:rPr lang="en-US" altLang="en-US" sz="1400" dirty="0"/>
              <a:t>Expensive Pumping</a:t>
            </a:r>
          </a:p>
        </p:txBody>
      </p:sp>
      <p:pic>
        <p:nvPicPr>
          <p:cNvPr id="108" name="Picture 7" descr="SM vs M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4" y="2209800"/>
            <a:ext cx="6534150" cy="294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Rectangle 3"/>
          <p:cNvSpPr txBox="1">
            <a:spLocks noChangeArrowheads="1"/>
          </p:cNvSpPr>
          <p:nvPr/>
        </p:nvSpPr>
        <p:spPr>
          <a:xfrm>
            <a:off x="4648200" y="649969"/>
            <a:ext cx="40386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en-US" altLang="en-US" sz="2000" dirty="0">
                <a:solidFill>
                  <a:srgbClr val="000066"/>
                </a:solidFill>
              </a:rPr>
              <a:t>Multimode Fiber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1400" dirty="0"/>
              <a:t>50 µm core / 125 µm cladding</a:t>
            </a:r>
          </a:p>
          <a:p>
            <a:pPr>
              <a:buFont typeface="Arial" pitchFamily="34" charset="0"/>
              <a:buChar char="+"/>
            </a:pPr>
            <a:r>
              <a:rPr lang="en-US" altLang="en-US" sz="1400" dirty="0"/>
              <a:t>Higher Power Pumping</a:t>
            </a:r>
          </a:p>
          <a:p>
            <a:pPr>
              <a:buFont typeface="Arial" pitchFamily="34" charset="0"/>
              <a:buChar char="+"/>
            </a:pPr>
            <a:r>
              <a:rPr lang="en-US" altLang="en-US" sz="1400" dirty="0"/>
              <a:t>Inexpensive Pumping</a:t>
            </a:r>
          </a:p>
          <a:p>
            <a:pPr>
              <a:buFont typeface="Arial" pitchFamily="34" charset="0"/>
              <a:buChar char="-"/>
            </a:pPr>
            <a:r>
              <a:rPr lang="en-US" altLang="en-US" sz="1400" dirty="0"/>
              <a:t>Poor Beam Quality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606" y="5097210"/>
            <a:ext cx="2322903" cy="17426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6286" y="6343735"/>
            <a:ext cx="2074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Optical Fiber Modes</a:t>
            </a:r>
            <a:endParaRPr lang="en-US" dirty="0"/>
          </a:p>
        </p:txBody>
      </p:sp>
      <p:sp>
        <p:nvSpPr>
          <p:cNvPr id="112" name="Text Box 5"/>
          <p:cNvSpPr txBox="1">
            <a:spLocks noChangeArrowheads="1"/>
          </p:cNvSpPr>
          <p:nvPr/>
        </p:nvSpPr>
        <p:spPr bwMode="auto">
          <a:xfrm>
            <a:off x="4880429" y="6617958"/>
            <a:ext cx="42672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rgbClr val="C00000"/>
                </a:solidFill>
              </a:rPr>
              <a:t>Graphics: courtesy of Colin Diehl &amp; Jered Richter</a:t>
            </a:r>
          </a:p>
        </p:txBody>
      </p:sp>
    </p:spTree>
    <p:extLst>
      <p:ext uri="{BB962C8B-B14F-4D97-AF65-F5344CB8AC3E}">
        <p14:creationId xmlns:p14="http://schemas.microsoft.com/office/powerpoint/2010/main" val="7885541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359947" y="99300"/>
            <a:ext cx="40230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Example: Erbium-Doped fiber Lasers</a:t>
            </a:r>
          </a:p>
        </p:txBody>
      </p:sp>
      <p:sp>
        <p:nvSpPr>
          <p:cNvPr id="29788" name="Text Box 92"/>
          <p:cNvSpPr txBox="1">
            <a:spLocks noChangeArrowheads="1"/>
          </p:cNvSpPr>
          <p:nvPr/>
        </p:nvSpPr>
        <p:spPr bwMode="auto">
          <a:xfrm>
            <a:off x="0" y="436677"/>
            <a:ext cx="9067800" cy="307777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b="0" dirty="0">
                <a:solidFill>
                  <a:schemeClr val="tx1"/>
                </a:solidFill>
              </a:rPr>
              <a:t>The wavelength of about 1550 nm is particularly interesting for applications in telecommunication.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319" y="4370953"/>
            <a:ext cx="5079433" cy="25259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528" y="5334165"/>
            <a:ext cx="3638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EDFA: Erbium Doped Fiber Amplifier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A6CE3FA-C32D-4863-AA99-0747917B7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2" y="1066800"/>
            <a:ext cx="9067800" cy="2618252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414E9556-CE6F-4B64-9011-54E99EEC5ACF}"/>
              </a:ext>
            </a:extLst>
          </p:cNvPr>
          <p:cNvSpPr/>
          <p:nvPr/>
        </p:nvSpPr>
        <p:spPr>
          <a:xfrm>
            <a:off x="6705600" y="1905000"/>
            <a:ext cx="685800" cy="1946017"/>
          </a:xfrm>
          <a:prstGeom prst="ellips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7A8FF81-0111-43AA-8695-33436DBAEC57}"/>
              </a:ext>
            </a:extLst>
          </p:cNvPr>
          <p:cNvCxnSpPr/>
          <p:nvPr/>
        </p:nvCxnSpPr>
        <p:spPr>
          <a:xfrm flipV="1">
            <a:off x="6858000" y="2327028"/>
            <a:ext cx="0" cy="1066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3EDB09A5-E822-401E-AC74-0D0C8DEF784D}"/>
              </a:ext>
            </a:extLst>
          </p:cNvPr>
          <p:cNvCxnSpPr>
            <a:cxnSpLocks/>
          </p:cNvCxnSpPr>
          <p:nvPr/>
        </p:nvCxnSpPr>
        <p:spPr>
          <a:xfrm flipV="1">
            <a:off x="6928338" y="2667000"/>
            <a:ext cx="0" cy="72682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983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200400" y="609600"/>
            <a:ext cx="25333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Fiber-optic Communications</a:t>
            </a:r>
            <a:endParaRPr lang="en-US" sz="1600" b="0" dirty="0">
              <a:solidFill>
                <a:schemeClr val="tx1"/>
              </a:solidFill>
            </a:endParaRPr>
          </a:p>
        </p:txBody>
      </p:sp>
      <p:grpSp>
        <p:nvGrpSpPr>
          <p:cNvPr id="33821" name="Group 29"/>
          <p:cNvGrpSpPr>
            <a:grpSpLocks/>
          </p:cNvGrpSpPr>
          <p:nvPr/>
        </p:nvGrpSpPr>
        <p:grpSpPr bwMode="auto">
          <a:xfrm>
            <a:off x="1839748" y="1739900"/>
            <a:ext cx="5254625" cy="3073400"/>
            <a:chOff x="1200" y="1824"/>
            <a:chExt cx="3310" cy="1936"/>
          </a:xfrm>
        </p:grpSpPr>
        <p:sp>
          <p:nvSpPr>
            <p:cNvPr id="33797" name="Line 5"/>
            <p:cNvSpPr>
              <a:spLocks noChangeShapeType="1"/>
            </p:cNvSpPr>
            <p:nvPr/>
          </p:nvSpPr>
          <p:spPr bwMode="auto">
            <a:xfrm flipV="1">
              <a:off x="1655" y="1824"/>
              <a:ext cx="0" cy="17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99" name="Freeform 7"/>
            <p:cNvSpPr>
              <a:spLocks/>
            </p:cNvSpPr>
            <p:nvPr/>
          </p:nvSpPr>
          <p:spPr bwMode="auto">
            <a:xfrm>
              <a:off x="1835" y="1992"/>
              <a:ext cx="1956" cy="1296"/>
            </a:xfrm>
            <a:custGeom>
              <a:avLst/>
              <a:gdLst>
                <a:gd name="T0" fmla="*/ 0 w 1956"/>
                <a:gd name="T1" fmla="*/ 0 h 1296"/>
                <a:gd name="T2" fmla="*/ 90 w 1956"/>
                <a:gd name="T3" fmla="*/ 96 h 1296"/>
                <a:gd name="T4" fmla="*/ 126 w 1956"/>
                <a:gd name="T5" fmla="*/ 138 h 1296"/>
                <a:gd name="T6" fmla="*/ 150 w 1956"/>
                <a:gd name="T7" fmla="*/ 162 h 1296"/>
                <a:gd name="T8" fmla="*/ 258 w 1956"/>
                <a:gd name="T9" fmla="*/ 318 h 1296"/>
                <a:gd name="T10" fmla="*/ 342 w 1956"/>
                <a:gd name="T11" fmla="*/ 408 h 1296"/>
                <a:gd name="T12" fmla="*/ 426 w 1956"/>
                <a:gd name="T13" fmla="*/ 480 h 1296"/>
                <a:gd name="T14" fmla="*/ 444 w 1956"/>
                <a:gd name="T15" fmla="*/ 498 h 1296"/>
                <a:gd name="T16" fmla="*/ 540 w 1956"/>
                <a:gd name="T17" fmla="*/ 612 h 1296"/>
                <a:gd name="T18" fmla="*/ 606 w 1956"/>
                <a:gd name="T19" fmla="*/ 660 h 1296"/>
                <a:gd name="T20" fmla="*/ 726 w 1956"/>
                <a:gd name="T21" fmla="*/ 762 h 1296"/>
                <a:gd name="T22" fmla="*/ 768 w 1956"/>
                <a:gd name="T23" fmla="*/ 798 h 1296"/>
                <a:gd name="T24" fmla="*/ 846 w 1956"/>
                <a:gd name="T25" fmla="*/ 882 h 1296"/>
                <a:gd name="T26" fmla="*/ 930 w 1956"/>
                <a:gd name="T27" fmla="*/ 942 h 1296"/>
                <a:gd name="T28" fmla="*/ 1056 w 1956"/>
                <a:gd name="T29" fmla="*/ 966 h 1296"/>
                <a:gd name="T30" fmla="*/ 1158 w 1956"/>
                <a:gd name="T31" fmla="*/ 846 h 1296"/>
                <a:gd name="T32" fmla="*/ 1272 w 1956"/>
                <a:gd name="T33" fmla="*/ 906 h 1296"/>
                <a:gd name="T34" fmla="*/ 1350 w 1956"/>
                <a:gd name="T35" fmla="*/ 1104 h 1296"/>
                <a:gd name="T36" fmla="*/ 1422 w 1956"/>
                <a:gd name="T37" fmla="*/ 1230 h 1296"/>
                <a:gd name="T38" fmla="*/ 1446 w 1956"/>
                <a:gd name="T39" fmla="*/ 1266 h 1296"/>
                <a:gd name="T40" fmla="*/ 1524 w 1956"/>
                <a:gd name="T41" fmla="*/ 1296 h 1296"/>
                <a:gd name="T42" fmla="*/ 1578 w 1956"/>
                <a:gd name="T43" fmla="*/ 1290 h 1296"/>
                <a:gd name="T44" fmla="*/ 1632 w 1956"/>
                <a:gd name="T45" fmla="*/ 1272 h 1296"/>
                <a:gd name="T46" fmla="*/ 1716 w 1956"/>
                <a:gd name="T47" fmla="*/ 1230 h 1296"/>
                <a:gd name="T48" fmla="*/ 1824 w 1956"/>
                <a:gd name="T49" fmla="*/ 1104 h 1296"/>
                <a:gd name="T50" fmla="*/ 1884 w 1956"/>
                <a:gd name="T51" fmla="*/ 1002 h 1296"/>
                <a:gd name="T52" fmla="*/ 1956 w 1956"/>
                <a:gd name="T53" fmla="*/ 876 h 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56" h="1296">
                  <a:moveTo>
                    <a:pt x="0" y="0"/>
                  </a:moveTo>
                  <a:cubicBezTo>
                    <a:pt x="26" y="39"/>
                    <a:pt x="55" y="66"/>
                    <a:pt x="90" y="96"/>
                  </a:cubicBezTo>
                  <a:cubicBezTo>
                    <a:pt x="104" y="108"/>
                    <a:pt x="111" y="128"/>
                    <a:pt x="126" y="138"/>
                  </a:cubicBezTo>
                  <a:cubicBezTo>
                    <a:pt x="137" y="145"/>
                    <a:pt x="144" y="186"/>
                    <a:pt x="150" y="162"/>
                  </a:cubicBezTo>
                  <a:cubicBezTo>
                    <a:pt x="188" y="212"/>
                    <a:pt x="230" y="262"/>
                    <a:pt x="258" y="318"/>
                  </a:cubicBezTo>
                  <a:cubicBezTo>
                    <a:pt x="275" y="351"/>
                    <a:pt x="320" y="379"/>
                    <a:pt x="342" y="408"/>
                  </a:cubicBezTo>
                  <a:cubicBezTo>
                    <a:pt x="371" y="435"/>
                    <a:pt x="409" y="465"/>
                    <a:pt x="426" y="480"/>
                  </a:cubicBezTo>
                  <a:cubicBezTo>
                    <a:pt x="443" y="495"/>
                    <a:pt x="425" y="476"/>
                    <a:pt x="444" y="498"/>
                  </a:cubicBezTo>
                  <a:cubicBezTo>
                    <a:pt x="452" y="506"/>
                    <a:pt x="530" y="607"/>
                    <a:pt x="540" y="612"/>
                  </a:cubicBezTo>
                  <a:cubicBezTo>
                    <a:pt x="563" y="623"/>
                    <a:pt x="606" y="660"/>
                    <a:pt x="606" y="660"/>
                  </a:cubicBezTo>
                  <a:cubicBezTo>
                    <a:pt x="647" y="701"/>
                    <a:pt x="694" y="741"/>
                    <a:pt x="726" y="762"/>
                  </a:cubicBezTo>
                  <a:cubicBezTo>
                    <a:pt x="752" y="788"/>
                    <a:pt x="748" y="778"/>
                    <a:pt x="768" y="798"/>
                  </a:cubicBezTo>
                  <a:cubicBezTo>
                    <a:pt x="788" y="818"/>
                    <a:pt x="819" y="858"/>
                    <a:pt x="846" y="882"/>
                  </a:cubicBezTo>
                  <a:cubicBezTo>
                    <a:pt x="911" y="942"/>
                    <a:pt x="868" y="921"/>
                    <a:pt x="930" y="942"/>
                  </a:cubicBezTo>
                  <a:cubicBezTo>
                    <a:pt x="980" y="980"/>
                    <a:pt x="982" y="972"/>
                    <a:pt x="1056" y="966"/>
                  </a:cubicBezTo>
                  <a:cubicBezTo>
                    <a:pt x="1121" y="944"/>
                    <a:pt x="1087" y="864"/>
                    <a:pt x="1158" y="846"/>
                  </a:cubicBezTo>
                  <a:cubicBezTo>
                    <a:pt x="1203" y="861"/>
                    <a:pt x="1235" y="882"/>
                    <a:pt x="1272" y="906"/>
                  </a:cubicBezTo>
                  <a:cubicBezTo>
                    <a:pt x="1292" y="967"/>
                    <a:pt x="1322" y="1048"/>
                    <a:pt x="1350" y="1104"/>
                  </a:cubicBezTo>
                  <a:cubicBezTo>
                    <a:pt x="1372" y="1148"/>
                    <a:pt x="1394" y="1189"/>
                    <a:pt x="1422" y="1230"/>
                  </a:cubicBezTo>
                  <a:cubicBezTo>
                    <a:pt x="1430" y="1242"/>
                    <a:pt x="1432" y="1261"/>
                    <a:pt x="1446" y="1266"/>
                  </a:cubicBezTo>
                  <a:cubicBezTo>
                    <a:pt x="1474" y="1275"/>
                    <a:pt x="1495" y="1289"/>
                    <a:pt x="1524" y="1296"/>
                  </a:cubicBezTo>
                  <a:cubicBezTo>
                    <a:pt x="1542" y="1294"/>
                    <a:pt x="1560" y="1294"/>
                    <a:pt x="1578" y="1290"/>
                  </a:cubicBezTo>
                  <a:cubicBezTo>
                    <a:pt x="1612" y="1282"/>
                    <a:pt x="1598" y="1285"/>
                    <a:pt x="1632" y="1272"/>
                  </a:cubicBezTo>
                  <a:cubicBezTo>
                    <a:pt x="1665" y="1259"/>
                    <a:pt x="1716" y="1230"/>
                    <a:pt x="1716" y="1230"/>
                  </a:cubicBezTo>
                  <a:cubicBezTo>
                    <a:pt x="1758" y="1188"/>
                    <a:pt x="1791" y="1153"/>
                    <a:pt x="1824" y="1104"/>
                  </a:cubicBezTo>
                  <a:cubicBezTo>
                    <a:pt x="1843" y="1076"/>
                    <a:pt x="1866" y="1031"/>
                    <a:pt x="1884" y="1002"/>
                  </a:cubicBezTo>
                  <a:cubicBezTo>
                    <a:pt x="1898" y="978"/>
                    <a:pt x="1941" y="902"/>
                    <a:pt x="1956" y="876"/>
                  </a:cubicBezTo>
                </a:path>
              </a:pathLst>
            </a:custGeom>
            <a:noFill/>
            <a:ln w="19050" cmpd="sng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98" name="Line 6"/>
            <p:cNvSpPr>
              <a:spLocks noChangeShapeType="1"/>
            </p:cNvSpPr>
            <p:nvPr/>
          </p:nvSpPr>
          <p:spPr bwMode="auto">
            <a:xfrm>
              <a:off x="1607" y="3504"/>
              <a:ext cx="26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0" name="Line 8"/>
            <p:cNvSpPr>
              <a:spLocks noChangeShapeType="1"/>
            </p:cNvSpPr>
            <p:nvPr/>
          </p:nvSpPr>
          <p:spPr bwMode="auto">
            <a:xfrm>
              <a:off x="3275" y="3504"/>
              <a:ext cx="0" cy="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2" name="Line 10"/>
            <p:cNvSpPr>
              <a:spLocks noChangeShapeType="1"/>
            </p:cNvSpPr>
            <p:nvPr/>
          </p:nvSpPr>
          <p:spPr bwMode="auto">
            <a:xfrm>
              <a:off x="2165" y="3504"/>
              <a:ext cx="0" cy="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4" name="Text Box 12"/>
            <p:cNvSpPr txBox="1">
              <a:spLocks noChangeArrowheads="1"/>
            </p:cNvSpPr>
            <p:nvPr/>
          </p:nvSpPr>
          <p:spPr bwMode="auto">
            <a:xfrm>
              <a:off x="3623" y="3557"/>
              <a:ext cx="887" cy="19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0">
                  <a:solidFill>
                    <a:schemeClr val="tx1"/>
                  </a:solidFill>
                </a:rPr>
                <a:t>wavelength (</a:t>
              </a:r>
              <a:r>
                <a:rPr lang="en-US" sz="1400" b="0">
                  <a:solidFill>
                    <a:schemeClr val="tx1"/>
                  </a:solidFill>
                  <a:sym typeface="Symbol" pitchFamily="18" charset="2"/>
                </a:rPr>
                <a:t>m)</a:t>
              </a:r>
              <a:endParaRPr lang="en-US" sz="1400" b="0">
                <a:solidFill>
                  <a:schemeClr val="tx1"/>
                </a:solidFill>
              </a:endParaRPr>
            </a:p>
          </p:txBody>
        </p:sp>
        <p:sp>
          <p:nvSpPr>
            <p:cNvPr id="33805" name="Text Box 13"/>
            <p:cNvSpPr txBox="1">
              <a:spLocks noChangeArrowheads="1"/>
            </p:cNvSpPr>
            <p:nvPr/>
          </p:nvSpPr>
          <p:spPr bwMode="auto">
            <a:xfrm>
              <a:off x="3151" y="3568"/>
              <a:ext cx="25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0">
                  <a:solidFill>
                    <a:schemeClr val="tx1"/>
                  </a:solidFill>
                </a:rPr>
                <a:t>1.5</a:t>
              </a:r>
            </a:p>
          </p:txBody>
        </p:sp>
        <p:sp>
          <p:nvSpPr>
            <p:cNvPr id="33806" name="Text Box 14"/>
            <p:cNvSpPr txBox="1">
              <a:spLocks noChangeArrowheads="1"/>
            </p:cNvSpPr>
            <p:nvPr/>
          </p:nvSpPr>
          <p:spPr bwMode="auto">
            <a:xfrm>
              <a:off x="2029" y="3568"/>
              <a:ext cx="25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0">
                  <a:solidFill>
                    <a:schemeClr val="tx1"/>
                  </a:solidFill>
                </a:rPr>
                <a:t>1.0</a:t>
              </a:r>
            </a:p>
          </p:txBody>
        </p:sp>
        <p:sp>
          <p:nvSpPr>
            <p:cNvPr id="33807" name="Line 15"/>
            <p:cNvSpPr>
              <a:spLocks noChangeShapeType="1"/>
            </p:cNvSpPr>
            <p:nvPr/>
          </p:nvSpPr>
          <p:spPr bwMode="auto">
            <a:xfrm>
              <a:off x="1751" y="2016"/>
              <a:ext cx="1158" cy="12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8" name="Line 16"/>
            <p:cNvSpPr>
              <a:spLocks noChangeShapeType="1"/>
            </p:cNvSpPr>
            <p:nvPr/>
          </p:nvSpPr>
          <p:spPr bwMode="auto">
            <a:xfrm flipV="1">
              <a:off x="3587" y="2814"/>
              <a:ext cx="264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9" name="Text Box 17"/>
            <p:cNvSpPr txBox="1">
              <a:spLocks noChangeArrowheads="1"/>
            </p:cNvSpPr>
            <p:nvPr/>
          </p:nvSpPr>
          <p:spPr bwMode="auto">
            <a:xfrm rot="16200000">
              <a:off x="541" y="2547"/>
              <a:ext cx="1509" cy="19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0">
                  <a:solidFill>
                    <a:schemeClr val="tx1"/>
                  </a:solidFill>
                </a:rPr>
                <a:t>attenuation coefficient (db/km)</a:t>
              </a:r>
            </a:p>
          </p:txBody>
        </p:sp>
        <p:sp>
          <p:nvSpPr>
            <p:cNvPr id="33810" name="Line 18"/>
            <p:cNvSpPr>
              <a:spLocks noChangeShapeType="1"/>
            </p:cNvSpPr>
            <p:nvPr/>
          </p:nvSpPr>
          <p:spPr bwMode="auto">
            <a:xfrm>
              <a:off x="1607" y="2208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1" name="Line 19"/>
            <p:cNvSpPr>
              <a:spLocks noChangeShapeType="1"/>
            </p:cNvSpPr>
            <p:nvPr/>
          </p:nvSpPr>
          <p:spPr bwMode="auto">
            <a:xfrm>
              <a:off x="1607" y="3126"/>
              <a:ext cx="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2" name="Text Box 20"/>
            <p:cNvSpPr txBox="1">
              <a:spLocks noChangeArrowheads="1"/>
            </p:cNvSpPr>
            <p:nvPr/>
          </p:nvSpPr>
          <p:spPr bwMode="auto">
            <a:xfrm>
              <a:off x="1447" y="2113"/>
              <a:ext cx="1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3813" name="Text Box 21"/>
            <p:cNvSpPr txBox="1">
              <a:spLocks noChangeArrowheads="1"/>
            </p:cNvSpPr>
            <p:nvPr/>
          </p:nvSpPr>
          <p:spPr bwMode="auto">
            <a:xfrm>
              <a:off x="1369" y="3007"/>
              <a:ext cx="25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0">
                  <a:solidFill>
                    <a:schemeClr val="tx1"/>
                  </a:solidFill>
                </a:rPr>
                <a:t>0.3</a:t>
              </a:r>
            </a:p>
          </p:txBody>
        </p:sp>
        <p:sp>
          <p:nvSpPr>
            <p:cNvPr id="33814" name="Text Box 22"/>
            <p:cNvSpPr txBox="1">
              <a:spLocks noChangeArrowheads="1"/>
            </p:cNvSpPr>
            <p:nvPr/>
          </p:nvSpPr>
          <p:spPr bwMode="auto">
            <a:xfrm>
              <a:off x="1837" y="2599"/>
              <a:ext cx="55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0">
                  <a:solidFill>
                    <a:schemeClr val="tx1"/>
                  </a:solidFill>
                </a:rPr>
                <a:t>Rayleigh</a:t>
              </a:r>
            </a:p>
            <a:p>
              <a:r>
                <a:rPr lang="en-US" sz="1400" b="0">
                  <a:solidFill>
                    <a:schemeClr val="tx1"/>
                  </a:solidFill>
                </a:rPr>
                <a:t>scattering</a:t>
              </a:r>
            </a:p>
          </p:txBody>
        </p:sp>
        <p:sp>
          <p:nvSpPr>
            <p:cNvPr id="33815" name="Line 23"/>
            <p:cNvSpPr>
              <a:spLocks noChangeShapeType="1"/>
            </p:cNvSpPr>
            <p:nvPr/>
          </p:nvSpPr>
          <p:spPr bwMode="auto">
            <a:xfrm>
              <a:off x="3383" y="2988"/>
              <a:ext cx="0" cy="28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7" name="Text Box 25"/>
            <p:cNvSpPr txBox="1">
              <a:spLocks noChangeArrowheads="1"/>
            </p:cNvSpPr>
            <p:nvPr/>
          </p:nvSpPr>
          <p:spPr bwMode="auto">
            <a:xfrm>
              <a:off x="3829" y="2821"/>
              <a:ext cx="589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0">
                  <a:solidFill>
                    <a:schemeClr val="tx1"/>
                  </a:solidFill>
                </a:rPr>
                <a:t>infrared</a:t>
              </a:r>
            </a:p>
            <a:p>
              <a:r>
                <a:rPr lang="en-US" sz="1400" b="0">
                  <a:solidFill>
                    <a:schemeClr val="tx1"/>
                  </a:solidFill>
                </a:rPr>
                <a:t>absorption</a:t>
              </a:r>
            </a:p>
          </p:txBody>
        </p:sp>
        <p:sp>
          <p:nvSpPr>
            <p:cNvPr id="33818" name="Text Box 26"/>
            <p:cNvSpPr txBox="1">
              <a:spLocks noChangeArrowheads="1"/>
            </p:cNvSpPr>
            <p:nvPr/>
          </p:nvSpPr>
          <p:spPr bwMode="auto">
            <a:xfrm>
              <a:off x="2461" y="1975"/>
              <a:ext cx="904" cy="198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0">
                  <a:solidFill>
                    <a:schemeClr val="tx1"/>
                  </a:solidFill>
                </a:rPr>
                <a:t>silica-glass fibers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834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362200" y="838200"/>
            <a:ext cx="2187575" cy="33655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Fiber transmission line</a:t>
            </a:r>
            <a:endParaRPr lang="en-US" sz="1600" b="0" dirty="0">
              <a:solidFill>
                <a:schemeClr val="tx1"/>
              </a:solidFill>
            </a:endParaRPr>
          </a:p>
        </p:txBody>
      </p:sp>
      <p:grpSp>
        <p:nvGrpSpPr>
          <p:cNvPr id="34852" name="Group 36"/>
          <p:cNvGrpSpPr>
            <a:grpSpLocks/>
          </p:cNvGrpSpPr>
          <p:nvPr/>
        </p:nvGrpSpPr>
        <p:grpSpPr bwMode="auto">
          <a:xfrm>
            <a:off x="609600" y="1905000"/>
            <a:ext cx="8235950" cy="3219451"/>
            <a:chOff x="236" y="1207"/>
            <a:chExt cx="5188" cy="2028"/>
          </a:xfrm>
        </p:grpSpPr>
        <p:sp>
          <p:nvSpPr>
            <p:cNvPr id="34819" name="Line 3"/>
            <p:cNvSpPr>
              <a:spLocks noChangeShapeType="1"/>
            </p:cNvSpPr>
            <p:nvPr/>
          </p:nvSpPr>
          <p:spPr bwMode="auto">
            <a:xfrm>
              <a:off x="240" y="1536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0" name="Rectangle 4"/>
            <p:cNvSpPr>
              <a:spLocks noChangeArrowheads="1"/>
            </p:cNvSpPr>
            <p:nvPr/>
          </p:nvSpPr>
          <p:spPr bwMode="auto">
            <a:xfrm>
              <a:off x="672" y="1344"/>
              <a:ext cx="576" cy="384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0">
                  <a:solidFill>
                    <a:schemeClr val="tx2"/>
                  </a:solidFill>
                </a:rPr>
                <a:t>signal</a:t>
              </a:r>
            </a:p>
            <a:p>
              <a:pPr algn="ctr"/>
              <a:r>
                <a:rPr lang="en-US" sz="1400" b="0">
                  <a:solidFill>
                    <a:schemeClr val="tx2"/>
                  </a:solidFill>
                </a:rPr>
                <a:t>processing</a:t>
              </a:r>
              <a:endParaRPr lang="en-US" sz="1400" b="0">
                <a:solidFill>
                  <a:schemeClr val="tx1"/>
                </a:solidFill>
              </a:endParaRPr>
            </a:p>
          </p:txBody>
        </p:sp>
        <p:sp>
          <p:nvSpPr>
            <p:cNvPr id="34821" name="Rectangle 5"/>
            <p:cNvSpPr>
              <a:spLocks noChangeArrowheads="1"/>
            </p:cNvSpPr>
            <p:nvPr/>
          </p:nvSpPr>
          <p:spPr bwMode="auto">
            <a:xfrm>
              <a:off x="1440" y="1344"/>
              <a:ext cx="576" cy="384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0">
                  <a:solidFill>
                    <a:schemeClr val="tx1"/>
                  </a:solidFill>
                </a:rPr>
                <a:t>transmitter</a:t>
              </a:r>
            </a:p>
          </p:txBody>
        </p:sp>
        <p:sp>
          <p:nvSpPr>
            <p:cNvPr id="34827" name="Freeform 11"/>
            <p:cNvSpPr>
              <a:spLocks/>
            </p:cNvSpPr>
            <p:nvPr/>
          </p:nvSpPr>
          <p:spPr bwMode="auto">
            <a:xfrm>
              <a:off x="2070" y="1398"/>
              <a:ext cx="570" cy="240"/>
            </a:xfrm>
            <a:custGeom>
              <a:avLst/>
              <a:gdLst>
                <a:gd name="T0" fmla="*/ 0 w 708"/>
                <a:gd name="T1" fmla="*/ 126 h 240"/>
                <a:gd name="T2" fmla="*/ 66 w 708"/>
                <a:gd name="T3" fmla="*/ 120 h 240"/>
                <a:gd name="T4" fmla="*/ 90 w 708"/>
                <a:gd name="T5" fmla="*/ 78 h 240"/>
                <a:gd name="T6" fmla="*/ 156 w 708"/>
                <a:gd name="T7" fmla="*/ 6 h 240"/>
                <a:gd name="T8" fmla="*/ 228 w 708"/>
                <a:gd name="T9" fmla="*/ 54 h 240"/>
                <a:gd name="T10" fmla="*/ 198 w 708"/>
                <a:gd name="T11" fmla="*/ 240 h 240"/>
                <a:gd name="T12" fmla="*/ 156 w 708"/>
                <a:gd name="T13" fmla="*/ 192 h 240"/>
                <a:gd name="T14" fmla="*/ 198 w 708"/>
                <a:gd name="T15" fmla="*/ 36 h 240"/>
                <a:gd name="T16" fmla="*/ 234 w 708"/>
                <a:gd name="T17" fmla="*/ 12 h 240"/>
                <a:gd name="T18" fmla="*/ 282 w 708"/>
                <a:gd name="T19" fmla="*/ 0 h 240"/>
                <a:gd name="T20" fmla="*/ 384 w 708"/>
                <a:gd name="T21" fmla="*/ 72 h 240"/>
                <a:gd name="T22" fmla="*/ 318 w 708"/>
                <a:gd name="T23" fmla="*/ 228 h 240"/>
                <a:gd name="T24" fmla="*/ 294 w 708"/>
                <a:gd name="T25" fmla="*/ 222 h 240"/>
                <a:gd name="T26" fmla="*/ 342 w 708"/>
                <a:gd name="T27" fmla="*/ 36 h 240"/>
                <a:gd name="T28" fmla="*/ 396 w 708"/>
                <a:gd name="T29" fmla="*/ 6 h 240"/>
                <a:gd name="T30" fmla="*/ 462 w 708"/>
                <a:gd name="T31" fmla="*/ 12 h 240"/>
                <a:gd name="T32" fmla="*/ 474 w 708"/>
                <a:gd name="T33" fmla="*/ 30 h 240"/>
                <a:gd name="T34" fmla="*/ 516 w 708"/>
                <a:gd name="T35" fmla="*/ 114 h 240"/>
                <a:gd name="T36" fmla="*/ 462 w 708"/>
                <a:gd name="T37" fmla="*/ 222 h 240"/>
                <a:gd name="T38" fmla="*/ 456 w 708"/>
                <a:gd name="T39" fmla="*/ 72 h 240"/>
                <a:gd name="T40" fmla="*/ 474 w 708"/>
                <a:gd name="T41" fmla="*/ 54 h 240"/>
                <a:gd name="T42" fmla="*/ 498 w 708"/>
                <a:gd name="T43" fmla="*/ 18 h 240"/>
                <a:gd name="T44" fmla="*/ 534 w 708"/>
                <a:gd name="T45" fmla="*/ 6 h 240"/>
                <a:gd name="T46" fmla="*/ 576 w 708"/>
                <a:gd name="T47" fmla="*/ 48 h 240"/>
                <a:gd name="T48" fmla="*/ 708 w 708"/>
                <a:gd name="T49" fmla="*/ 13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08" h="240">
                  <a:moveTo>
                    <a:pt x="0" y="126"/>
                  </a:moveTo>
                  <a:cubicBezTo>
                    <a:pt x="22" y="124"/>
                    <a:pt x="45" y="126"/>
                    <a:pt x="66" y="120"/>
                  </a:cubicBezTo>
                  <a:cubicBezTo>
                    <a:pt x="71" y="118"/>
                    <a:pt x="89" y="79"/>
                    <a:pt x="90" y="78"/>
                  </a:cubicBezTo>
                  <a:cubicBezTo>
                    <a:pt x="108" y="49"/>
                    <a:pt x="128" y="25"/>
                    <a:pt x="156" y="6"/>
                  </a:cubicBezTo>
                  <a:cubicBezTo>
                    <a:pt x="211" y="14"/>
                    <a:pt x="200" y="12"/>
                    <a:pt x="228" y="54"/>
                  </a:cubicBezTo>
                  <a:cubicBezTo>
                    <a:pt x="241" y="119"/>
                    <a:pt x="258" y="200"/>
                    <a:pt x="198" y="240"/>
                  </a:cubicBezTo>
                  <a:cubicBezTo>
                    <a:pt x="171" y="227"/>
                    <a:pt x="165" y="220"/>
                    <a:pt x="156" y="192"/>
                  </a:cubicBezTo>
                  <a:cubicBezTo>
                    <a:pt x="162" y="100"/>
                    <a:pt x="155" y="100"/>
                    <a:pt x="198" y="36"/>
                  </a:cubicBezTo>
                  <a:cubicBezTo>
                    <a:pt x="210" y="19"/>
                    <a:pt x="216" y="17"/>
                    <a:pt x="234" y="12"/>
                  </a:cubicBezTo>
                  <a:cubicBezTo>
                    <a:pt x="250" y="8"/>
                    <a:pt x="282" y="0"/>
                    <a:pt x="282" y="0"/>
                  </a:cubicBezTo>
                  <a:cubicBezTo>
                    <a:pt x="359" y="7"/>
                    <a:pt x="361" y="4"/>
                    <a:pt x="384" y="72"/>
                  </a:cubicBezTo>
                  <a:cubicBezTo>
                    <a:pt x="380" y="148"/>
                    <a:pt x="394" y="203"/>
                    <a:pt x="318" y="228"/>
                  </a:cubicBezTo>
                  <a:cubicBezTo>
                    <a:pt x="310" y="226"/>
                    <a:pt x="296" y="230"/>
                    <a:pt x="294" y="222"/>
                  </a:cubicBezTo>
                  <a:cubicBezTo>
                    <a:pt x="284" y="169"/>
                    <a:pt x="305" y="80"/>
                    <a:pt x="342" y="36"/>
                  </a:cubicBezTo>
                  <a:cubicBezTo>
                    <a:pt x="355" y="20"/>
                    <a:pt x="396" y="6"/>
                    <a:pt x="396" y="6"/>
                  </a:cubicBezTo>
                  <a:cubicBezTo>
                    <a:pt x="418" y="8"/>
                    <a:pt x="441" y="6"/>
                    <a:pt x="462" y="12"/>
                  </a:cubicBezTo>
                  <a:cubicBezTo>
                    <a:pt x="469" y="14"/>
                    <a:pt x="469" y="24"/>
                    <a:pt x="474" y="30"/>
                  </a:cubicBezTo>
                  <a:cubicBezTo>
                    <a:pt x="499" y="61"/>
                    <a:pt x="508" y="74"/>
                    <a:pt x="516" y="114"/>
                  </a:cubicBezTo>
                  <a:cubicBezTo>
                    <a:pt x="511" y="165"/>
                    <a:pt x="515" y="204"/>
                    <a:pt x="462" y="222"/>
                  </a:cubicBezTo>
                  <a:cubicBezTo>
                    <a:pt x="406" y="203"/>
                    <a:pt x="428" y="114"/>
                    <a:pt x="456" y="72"/>
                  </a:cubicBezTo>
                  <a:cubicBezTo>
                    <a:pt x="461" y="65"/>
                    <a:pt x="469" y="61"/>
                    <a:pt x="474" y="54"/>
                  </a:cubicBezTo>
                  <a:cubicBezTo>
                    <a:pt x="483" y="43"/>
                    <a:pt x="484" y="23"/>
                    <a:pt x="498" y="18"/>
                  </a:cubicBezTo>
                  <a:cubicBezTo>
                    <a:pt x="510" y="14"/>
                    <a:pt x="534" y="6"/>
                    <a:pt x="534" y="6"/>
                  </a:cubicBezTo>
                  <a:cubicBezTo>
                    <a:pt x="563" y="13"/>
                    <a:pt x="567" y="20"/>
                    <a:pt x="576" y="48"/>
                  </a:cubicBezTo>
                  <a:cubicBezTo>
                    <a:pt x="590" y="158"/>
                    <a:pt x="579" y="132"/>
                    <a:pt x="708" y="13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8" name="Freeform 12"/>
            <p:cNvSpPr>
              <a:spLocks/>
            </p:cNvSpPr>
            <p:nvPr/>
          </p:nvSpPr>
          <p:spPr bwMode="auto">
            <a:xfrm>
              <a:off x="3168" y="1392"/>
              <a:ext cx="564" cy="240"/>
            </a:xfrm>
            <a:custGeom>
              <a:avLst/>
              <a:gdLst>
                <a:gd name="T0" fmla="*/ 0 w 708"/>
                <a:gd name="T1" fmla="*/ 126 h 240"/>
                <a:gd name="T2" fmla="*/ 66 w 708"/>
                <a:gd name="T3" fmla="*/ 120 h 240"/>
                <a:gd name="T4" fmla="*/ 90 w 708"/>
                <a:gd name="T5" fmla="*/ 78 h 240"/>
                <a:gd name="T6" fmla="*/ 156 w 708"/>
                <a:gd name="T7" fmla="*/ 6 h 240"/>
                <a:gd name="T8" fmla="*/ 228 w 708"/>
                <a:gd name="T9" fmla="*/ 54 h 240"/>
                <a:gd name="T10" fmla="*/ 198 w 708"/>
                <a:gd name="T11" fmla="*/ 240 h 240"/>
                <a:gd name="T12" fmla="*/ 156 w 708"/>
                <a:gd name="T13" fmla="*/ 192 h 240"/>
                <a:gd name="T14" fmla="*/ 198 w 708"/>
                <a:gd name="T15" fmla="*/ 36 h 240"/>
                <a:gd name="T16" fmla="*/ 234 w 708"/>
                <a:gd name="T17" fmla="*/ 12 h 240"/>
                <a:gd name="T18" fmla="*/ 282 w 708"/>
                <a:gd name="T19" fmla="*/ 0 h 240"/>
                <a:gd name="T20" fmla="*/ 384 w 708"/>
                <a:gd name="T21" fmla="*/ 72 h 240"/>
                <a:gd name="T22" fmla="*/ 318 w 708"/>
                <a:gd name="T23" fmla="*/ 228 h 240"/>
                <a:gd name="T24" fmla="*/ 294 w 708"/>
                <a:gd name="T25" fmla="*/ 222 h 240"/>
                <a:gd name="T26" fmla="*/ 342 w 708"/>
                <a:gd name="T27" fmla="*/ 36 h 240"/>
                <a:gd name="T28" fmla="*/ 396 w 708"/>
                <a:gd name="T29" fmla="*/ 6 h 240"/>
                <a:gd name="T30" fmla="*/ 462 w 708"/>
                <a:gd name="T31" fmla="*/ 12 h 240"/>
                <a:gd name="T32" fmla="*/ 474 w 708"/>
                <a:gd name="T33" fmla="*/ 30 h 240"/>
                <a:gd name="T34" fmla="*/ 516 w 708"/>
                <a:gd name="T35" fmla="*/ 114 h 240"/>
                <a:gd name="T36" fmla="*/ 462 w 708"/>
                <a:gd name="T37" fmla="*/ 222 h 240"/>
                <a:gd name="T38" fmla="*/ 456 w 708"/>
                <a:gd name="T39" fmla="*/ 72 h 240"/>
                <a:gd name="T40" fmla="*/ 474 w 708"/>
                <a:gd name="T41" fmla="*/ 54 h 240"/>
                <a:gd name="T42" fmla="*/ 498 w 708"/>
                <a:gd name="T43" fmla="*/ 18 h 240"/>
                <a:gd name="T44" fmla="*/ 534 w 708"/>
                <a:gd name="T45" fmla="*/ 6 h 240"/>
                <a:gd name="T46" fmla="*/ 576 w 708"/>
                <a:gd name="T47" fmla="*/ 48 h 240"/>
                <a:gd name="T48" fmla="*/ 708 w 708"/>
                <a:gd name="T49" fmla="*/ 13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08" h="240">
                  <a:moveTo>
                    <a:pt x="0" y="126"/>
                  </a:moveTo>
                  <a:cubicBezTo>
                    <a:pt x="22" y="124"/>
                    <a:pt x="45" y="126"/>
                    <a:pt x="66" y="120"/>
                  </a:cubicBezTo>
                  <a:cubicBezTo>
                    <a:pt x="71" y="118"/>
                    <a:pt x="89" y="79"/>
                    <a:pt x="90" y="78"/>
                  </a:cubicBezTo>
                  <a:cubicBezTo>
                    <a:pt x="108" y="49"/>
                    <a:pt x="128" y="25"/>
                    <a:pt x="156" y="6"/>
                  </a:cubicBezTo>
                  <a:cubicBezTo>
                    <a:pt x="211" y="14"/>
                    <a:pt x="200" y="12"/>
                    <a:pt x="228" y="54"/>
                  </a:cubicBezTo>
                  <a:cubicBezTo>
                    <a:pt x="241" y="119"/>
                    <a:pt x="258" y="200"/>
                    <a:pt x="198" y="240"/>
                  </a:cubicBezTo>
                  <a:cubicBezTo>
                    <a:pt x="171" y="227"/>
                    <a:pt x="165" y="220"/>
                    <a:pt x="156" y="192"/>
                  </a:cubicBezTo>
                  <a:cubicBezTo>
                    <a:pt x="162" y="100"/>
                    <a:pt x="155" y="100"/>
                    <a:pt x="198" y="36"/>
                  </a:cubicBezTo>
                  <a:cubicBezTo>
                    <a:pt x="210" y="19"/>
                    <a:pt x="216" y="17"/>
                    <a:pt x="234" y="12"/>
                  </a:cubicBezTo>
                  <a:cubicBezTo>
                    <a:pt x="250" y="8"/>
                    <a:pt x="282" y="0"/>
                    <a:pt x="282" y="0"/>
                  </a:cubicBezTo>
                  <a:cubicBezTo>
                    <a:pt x="359" y="7"/>
                    <a:pt x="361" y="4"/>
                    <a:pt x="384" y="72"/>
                  </a:cubicBezTo>
                  <a:cubicBezTo>
                    <a:pt x="380" y="148"/>
                    <a:pt x="394" y="203"/>
                    <a:pt x="318" y="228"/>
                  </a:cubicBezTo>
                  <a:cubicBezTo>
                    <a:pt x="310" y="226"/>
                    <a:pt x="296" y="230"/>
                    <a:pt x="294" y="222"/>
                  </a:cubicBezTo>
                  <a:cubicBezTo>
                    <a:pt x="284" y="169"/>
                    <a:pt x="305" y="80"/>
                    <a:pt x="342" y="36"/>
                  </a:cubicBezTo>
                  <a:cubicBezTo>
                    <a:pt x="355" y="20"/>
                    <a:pt x="396" y="6"/>
                    <a:pt x="396" y="6"/>
                  </a:cubicBezTo>
                  <a:cubicBezTo>
                    <a:pt x="418" y="8"/>
                    <a:pt x="441" y="6"/>
                    <a:pt x="462" y="12"/>
                  </a:cubicBezTo>
                  <a:cubicBezTo>
                    <a:pt x="469" y="14"/>
                    <a:pt x="469" y="24"/>
                    <a:pt x="474" y="30"/>
                  </a:cubicBezTo>
                  <a:cubicBezTo>
                    <a:pt x="499" y="61"/>
                    <a:pt x="508" y="74"/>
                    <a:pt x="516" y="114"/>
                  </a:cubicBezTo>
                  <a:cubicBezTo>
                    <a:pt x="511" y="165"/>
                    <a:pt x="515" y="204"/>
                    <a:pt x="462" y="222"/>
                  </a:cubicBezTo>
                  <a:cubicBezTo>
                    <a:pt x="406" y="203"/>
                    <a:pt x="428" y="114"/>
                    <a:pt x="456" y="72"/>
                  </a:cubicBezTo>
                  <a:cubicBezTo>
                    <a:pt x="461" y="65"/>
                    <a:pt x="469" y="61"/>
                    <a:pt x="474" y="54"/>
                  </a:cubicBezTo>
                  <a:cubicBezTo>
                    <a:pt x="483" y="43"/>
                    <a:pt x="484" y="23"/>
                    <a:pt x="498" y="18"/>
                  </a:cubicBezTo>
                  <a:cubicBezTo>
                    <a:pt x="510" y="14"/>
                    <a:pt x="534" y="6"/>
                    <a:pt x="534" y="6"/>
                  </a:cubicBezTo>
                  <a:cubicBezTo>
                    <a:pt x="563" y="13"/>
                    <a:pt x="567" y="20"/>
                    <a:pt x="576" y="48"/>
                  </a:cubicBezTo>
                  <a:cubicBezTo>
                    <a:pt x="590" y="158"/>
                    <a:pt x="579" y="132"/>
                    <a:pt x="708" y="13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9" name="Line 13"/>
            <p:cNvSpPr>
              <a:spLocks noChangeShapeType="1"/>
            </p:cNvSpPr>
            <p:nvPr/>
          </p:nvSpPr>
          <p:spPr bwMode="auto">
            <a:xfrm>
              <a:off x="1248" y="153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0" name="Rectangle 14"/>
            <p:cNvSpPr>
              <a:spLocks noChangeArrowheads="1"/>
            </p:cNvSpPr>
            <p:nvPr/>
          </p:nvSpPr>
          <p:spPr bwMode="auto">
            <a:xfrm>
              <a:off x="4464" y="1344"/>
              <a:ext cx="576" cy="384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0">
                  <a:solidFill>
                    <a:schemeClr val="tx1"/>
                  </a:solidFill>
                </a:rPr>
                <a:t>signal </a:t>
              </a:r>
            </a:p>
            <a:p>
              <a:pPr algn="ctr"/>
              <a:r>
                <a:rPr lang="en-US" sz="1400" b="0">
                  <a:solidFill>
                    <a:schemeClr val="tx1"/>
                  </a:solidFill>
                </a:rPr>
                <a:t>processing</a:t>
              </a:r>
            </a:p>
          </p:txBody>
        </p:sp>
        <p:sp>
          <p:nvSpPr>
            <p:cNvPr id="34831" name="Rectangle 15"/>
            <p:cNvSpPr>
              <a:spLocks noChangeArrowheads="1"/>
            </p:cNvSpPr>
            <p:nvPr/>
          </p:nvSpPr>
          <p:spPr bwMode="auto">
            <a:xfrm>
              <a:off x="3744" y="1344"/>
              <a:ext cx="576" cy="384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0">
                  <a:solidFill>
                    <a:schemeClr val="tx1"/>
                  </a:solidFill>
                </a:rPr>
                <a:t>receiver</a:t>
              </a:r>
            </a:p>
          </p:txBody>
        </p:sp>
        <p:sp>
          <p:nvSpPr>
            <p:cNvPr id="34833" name="Rectangle 17"/>
            <p:cNvSpPr>
              <a:spLocks noChangeArrowheads="1"/>
            </p:cNvSpPr>
            <p:nvPr/>
          </p:nvSpPr>
          <p:spPr bwMode="auto">
            <a:xfrm>
              <a:off x="2664" y="1392"/>
              <a:ext cx="480" cy="288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0">
                  <a:solidFill>
                    <a:schemeClr val="tx1"/>
                  </a:solidFill>
                </a:rPr>
                <a:t>amplifier/</a:t>
              </a:r>
            </a:p>
            <a:p>
              <a:pPr algn="ctr"/>
              <a:r>
                <a:rPr lang="en-US" sz="1400" b="0">
                  <a:solidFill>
                    <a:schemeClr val="tx1"/>
                  </a:solidFill>
                </a:rPr>
                <a:t>repeater</a:t>
              </a:r>
            </a:p>
          </p:txBody>
        </p:sp>
        <p:sp>
          <p:nvSpPr>
            <p:cNvPr id="34835" name="Text Box 19"/>
            <p:cNvSpPr txBox="1">
              <a:spLocks noChangeArrowheads="1"/>
            </p:cNvSpPr>
            <p:nvPr/>
          </p:nvSpPr>
          <p:spPr bwMode="auto">
            <a:xfrm>
              <a:off x="236" y="1207"/>
              <a:ext cx="38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0">
                  <a:solidFill>
                    <a:schemeClr val="tx1"/>
                  </a:solidFill>
                </a:rPr>
                <a:t>input</a:t>
              </a:r>
            </a:p>
            <a:p>
              <a:r>
                <a:rPr lang="en-US" sz="1400" b="0">
                  <a:solidFill>
                    <a:schemeClr val="tx1"/>
                  </a:solidFill>
                </a:rPr>
                <a:t>signal</a:t>
              </a:r>
            </a:p>
          </p:txBody>
        </p:sp>
        <p:sp>
          <p:nvSpPr>
            <p:cNvPr id="34841" name="Line 25"/>
            <p:cNvSpPr>
              <a:spLocks noChangeShapeType="1"/>
            </p:cNvSpPr>
            <p:nvPr/>
          </p:nvSpPr>
          <p:spPr bwMode="auto">
            <a:xfrm>
              <a:off x="4320" y="153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2" name="Line 26"/>
            <p:cNvSpPr>
              <a:spLocks noChangeShapeType="1"/>
            </p:cNvSpPr>
            <p:nvPr/>
          </p:nvSpPr>
          <p:spPr bwMode="auto">
            <a:xfrm>
              <a:off x="5040" y="153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3" name="Line 27"/>
            <p:cNvSpPr>
              <a:spLocks noChangeShapeType="1"/>
            </p:cNvSpPr>
            <p:nvPr/>
          </p:nvSpPr>
          <p:spPr bwMode="auto">
            <a:xfrm>
              <a:off x="2112" y="2112"/>
              <a:ext cx="15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4" name="Text Box 28"/>
            <p:cNvSpPr txBox="1">
              <a:spLocks noChangeArrowheads="1"/>
            </p:cNvSpPr>
            <p:nvPr/>
          </p:nvSpPr>
          <p:spPr bwMode="auto">
            <a:xfrm>
              <a:off x="2636" y="2137"/>
              <a:ext cx="51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0">
                  <a:solidFill>
                    <a:schemeClr val="tx1"/>
                  </a:solidFill>
                </a:rPr>
                <a:t>6000 km</a:t>
              </a:r>
            </a:p>
          </p:txBody>
        </p:sp>
        <p:sp>
          <p:nvSpPr>
            <p:cNvPr id="34846" name="Text Box 30"/>
            <p:cNvSpPr txBox="1">
              <a:spLocks noChangeArrowheads="1"/>
            </p:cNvSpPr>
            <p:nvPr/>
          </p:nvSpPr>
          <p:spPr bwMode="auto">
            <a:xfrm>
              <a:off x="2192" y="2770"/>
              <a:ext cx="1903" cy="465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1400" b="0" dirty="0">
                  <a:solidFill>
                    <a:schemeClr val="bg1"/>
                  </a:solidFill>
                </a:rPr>
                <a:t>  transatlantic US - UK</a:t>
              </a:r>
            </a:p>
            <a:p>
              <a:pPr>
                <a:buFontTx/>
                <a:buChar char="•"/>
              </a:pPr>
              <a:r>
                <a:rPr lang="en-US" sz="1400" b="0" dirty="0">
                  <a:solidFill>
                    <a:schemeClr val="bg1"/>
                  </a:solidFill>
                </a:rPr>
                <a:t>   80000 simultaneous voice channels</a:t>
              </a:r>
            </a:p>
            <a:p>
              <a:pPr>
                <a:buFontTx/>
                <a:buChar char="•"/>
              </a:pPr>
              <a:r>
                <a:rPr lang="en-US" sz="1400" b="0" dirty="0">
                  <a:solidFill>
                    <a:schemeClr val="bg1"/>
                  </a:solidFill>
                </a:rPr>
                <a:t>  repeaters 100 km apart</a:t>
              </a:r>
            </a:p>
          </p:txBody>
        </p:sp>
        <p:sp>
          <p:nvSpPr>
            <p:cNvPr id="34847" name="Line 31"/>
            <p:cNvSpPr>
              <a:spLocks noChangeShapeType="1"/>
            </p:cNvSpPr>
            <p:nvPr/>
          </p:nvSpPr>
          <p:spPr bwMode="auto">
            <a:xfrm flipV="1">
              <a:off x="1410" y="1776"/>
              <a:ext cx="222" cy="5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8" name="Line 32"/>
            <p:cNvSpPr>
              <a:spLocks noChangeShapeType="1"/>
            </p:cNvSpPr>
            <p:nvPr/>
          </p:nvSpPr>
          <p:spPr bwMode="auto">
            <a:xfrm>
              <a:off x="2112" y="206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9" name="Line 33"/>
            <p:cNvSpPr>
              <a:spLocks noChangeShapeType="1"/>
            </p:cNvSpPr>
            <p:nvPr/>
          </p:nvSpPr>
          <p:spPr bwMode="auto">
            <a:xfrm>
              <a:off x="3696" y="206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0" name="Text Box 34"/>
            <p:cNvSpPr txBox="1">
              <a:spLocks noChangeArrowheads="1"/>
            </p:cNvSpPr>
            <p:nvPr/>
          </p:nvSpPr>
          <p:spPr bwMode="auto">
            <a:xfrm>
              <a:off x="912" y="2400"/>
              <a:ext cx="605" cy="326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0">
                  <a:solidFill>
                    <a:schemeClr val="tx1"/>
                  </a:solidFill>
                </a:rPr>
                <a:t>InGaAsP</a:t>
              </a:r>
            </a:p>
            <a:p>
              <a:r>
                <a:rPr lang="en-US" sz="1400" b="0">
                  <a:solidFill>
                    <a:schemeClr val="tx1"/>
                  </a:solidFill>
                </a:rPr>
                <a:t>diode laser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1133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7699375" y="6492875"/>
            <a:ext cx="14446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rgbClr val="000099"/>
                </a:solidFill>
              </a:rPr>
              <a:t>Proprietary Data</a:t>
            </a:r>
          </a:p>
          <a:p>
            <a:r>
              <a:rPr lang="en-US" sz="900" b="1">
                <a:solidFill>
                  <a:srgbClr val="000099"/>
                </a:solidFill>
              </a:rPr>
              <a:t>University of New Mexico</a:t>
            </a:r>
          </a:p>
        </p:txBody>
      </p:sp>
      <p:grpSp>
        <p:nvGrpSpPr>
          <p:cNvPr id="39941" name="Group 5"/>
          <p:cNvGrpSpPr>
            <a:grpSpLocks/>
          </p:cNvGrpSpPr>
          <p:nvPr/>
        </p:nvGrpSpPr>
        <p:grpSpPr bwMode="auto">
          <a:xfrm>
            <a:off x="4210050" y="2814884"/>
            <a:ext cx="1536700" cy="887412"/>
            <a:chOff x="2306" y="1081"/>
            <a:chExt cx="968" cy="559"/>
          </a:xfrm>
        </p:grpSpPr>
        <p:grpSp>
          <p:nvGrpSpPr>
            <p:cNvPr id="39942" name="Group 6"/>
            <p:cNvGrpSpPr>
              <a:grpSpLocks/>
            </p:cNvGrpSpPr>
            <p:nvPr/>
          </p:nvGrpSpPr>
          <p:grpSpPr bwMode="auto">
            <a:xfrm>
              <a:off x="2306" y="1081"/>
              <a:ext cx="968" cy="559"/>
              <a:chOff x="2521" y="1065"/>
              <a:chExt cx="968" cy="559"/>
            </a:xfrm>
          </p:grpSpPr>
          <p:sp>
            <p:nvSpPr>
              <p:cNvPr id="39943" name="Oval 7"/>
              <p:cNvSpPr>
                <a:spLocks noChangeArrowheads="1"/>
              </p:cNvSpPr>
              <p:nvPr/>
            </p:nvSpPr>
            <p:spPr bwMode="auto">
              <a:xfrm>
                <a:off x="2688" y="1248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44" name="Text Box 8"/>
              <p:cNvSpPr txBox="1">
                <a:spLocks noChangeArrowheads="1"/>
              </p:cNvSpPr>
              <p:nvPr/>
            </p:nvSpPr>
            <p:spPr bwMode="auto">
              <a:xfrm>
                <a:off x="2688" y="1248"/>
                <a:ext cx="19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A</a:t>
                </a:r>
                <a:endParaRPr lang="en-US"/>
              </a:p>
            </p:txBody>
          </p:sp>
          <p:grpSp>
            <p:nvGrpSpPr>
              <p:cNvPr id="39945" name="Group 9"/>
              <p:cNvGrpSpPr>
                <a:grpSpLocks/>
              </p:cNvGrpSpPr>
              <p:nvPr/>
            </p:nvGrpSpPr>
            <p:grpSpPr bwMode="auto">
              <a:xfrm>
                <a:off x="3168" y="1248"/>
                <a:ext cx="192" cy="192"/>
                <a:chOff x="4608" y="960"/>
                <a:chExt cx="192" cy="192"/>
              </a:xfrm>
            </p:grpSpPr>
            <p:sp>
              <p:nvSpPr>
                <p:cNvPr id="39946" name="Oval 10"/>
                <p:cNvSpPr>
                  <a:spLocks noChangeArrowheads="1"/>
                </p:cNvSpPr>
                <p:nvPr/>
              </p:nvSpPr>
              <p:spPr bwMode="auto">
                <a:xfrm>
                  <a:off x="4608" y="960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94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608" y="960"/>
                  <a:ext cx="191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b="1"/>
                    <a:t>B</a:t>
                  </a:r>
                  <a:endParaRPr lang="en-US"/>
                </a:p>
              </p:txBody>
            </p:sp>
          </p:grpSp>
          <p:sp>
            <p:nvSpPr>
              <p:cNvPr id="39948" name="Oval 12"/>
              <p:cNvSpPr>
                <a:spLocks noChangeArrowheads="1"/>
              </p:cNvSpPr>
              <p:nvPr/>
            </p:nvSpPr>
            <p:spPr bwMode="auto">
              <a:xfrm>
                <a:off x="2632" y="1154"/>
                <a:ext cx="768" cy="384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49" name="Oval 13"/>
              <p:cNvSpPr>
                <a:spLocks noChangeArrowheads="1"/>
              </p:cNvSpPr>
              <p:nvPr/>
            </p:nvSpPr>
            <p:spPr bwMode="auto">
              <a:xfrm>
                <a:off x="2521" y="1065"/>
                <a:ext cx="968" cy="559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9950" name="Oval 14"/>
            <p:cNvSpPr>
              <a:spLocks noChangeArrowheads="1"/>
            </p:cNvSpPr>
            <p:nvPr/>
          </p:nvSpPr>
          <p:spPr bwMode="auto">
            <a:xfrm>
              <a:off x="2685" y="1516"/>
              <a:ext cx="81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39951" name="Group 15"/>
          <p:cNvGrpSpPr>
            <a:grpSpLocks/>
          </p:cNvGrpSpPr>
          <p:nvPr/>
        </p:nvGrpSpPr>
        <p:grpSpPr bwMode="auto">
          <a:xfrm>
            <a:off x="4330700" y="4197596"/>
            <a:ext cx="1295400" cy="406400"/>
            <a:chOff x="2368" y="1952"/>
            <a:chExt cx="816" cy="256"/>
          </a:xfrm>
        </p:grpSpPr>
        <p:grpSp>
          <p:nvGrpSpPr>
            <p:cNvPr id="39952" name="Group 16"/>
            <p:cNvGrpSpPr>
              <a:grpSpLocks/>
            </p:cNvGrpSpPr>
            <p:nvPr/>
          </p:nvGrpSpPr>
          <p:grpSpPr bwMode="auto">
            <a:xfrm>
              <a:off x="2368" y="1952"/>
              <a:ext cx="816" cy="192"/>
              <a:chOff x="3984" y="960"/>
              <a:chExt cx="816" cy="192"/>
            </a:xfrm>
          </p:grpSpPr>
          <p:sp>
            <p:nvSpPr>
              <p:cNvPr id="39953" name="Oval 17"/>
              <p:cNvSpPr>
                <a:spLocks noChangeArrowheads="1"/>
              </p:cNvSpPr>
              <p:nvPr/>
            </p:nvSpPr>
            <p:spPr bwMode="auto">
              <a:xfrm>
                <a:off x="3984" y="96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54" name="Group 18"/>
              <p:cNvGrpSpPr>
                <a:grpSpLocks/>
              </p:cNvGrpSpPr>
              <p:nvPr/>
            </p:nvGrpSpPr>
            <p:grpSpPr bwMode="auto">
              <a:xfrm rot="108662">
                <a:off x="4176" y="1008"/>
                <a:ext cx="418" cy="118"/>
                <a:chOff x="3600" y="2970"/>
                <a:chExt cx="2554" cy="356"/>
              </a:xfrm>
            </p:grpSpPr>
            <p:grpSp>
              <p:nvGrpSpPr>
                <p:cNvPr id="39955" name="Group 19"/>
                <p:cNvGrpSpPr>
                  <a:grpSpLocks/>
                </p:cNvGrpSpPr>
                <p:nvPr/>
              </p:nvGrpSpPr>
              <p:grpSpPr bwMode="auto">
                <a:xfrm>
                  <a:off x="3600" y="2976"/>
                  <a:ext cx="1276" cy="350"/>
                  <a:chOff x="3552" y="2200"/>
                  <a:chExt cx="1128" cy="350"/>
                </a:xfrm>
              </p:grpSpPr>
              <p:grpSp>
                <p:nvGrpSpPr>
                  <p:cNvPr id="39956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3552" y="2208"/>
                    <a:ext cx="376" cy="342"/>
                    <a:chOff x="3552" y="2208"/>
                    <a:chExt cx="1728" cy="342"/>
                  </a:xfrm>
                </p:grpSpPr>
                <p:sp>
                  <p:nvSpPr>
                    <p:cNvPr id="39957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3552" y="2208"/>
                      <a:ext cx="864" cy="178"/>
                    </a:xfrm>
                    <a:custGeom>
                      <a:avLst/>
                      <a:gdLst>
                        <a:gd name="T0" fmla="*/ 0 w 864"/>
                        <a:gd name="T1" fmla="*/ 178 h 178"/>
                        <a:gd name="T2" fmla="*/ 84 w 864"/>
                        <a:gd name="T3" fmla="*/ 102 h 178"/>
                        <a:gd name="T4" fmla="*/ 160 w 864"/>
                        <a:gd name="T5" fmla="*/ 66 h 178"/>
                        <a:gd name="T6" fmla="*/ 264 w 864"/>
                        <a:gd name="T7" fmla="*/ 26 h 178"/>
                        <a:gd name="T8" fmla="*/ 364 w 864"/>
                        <a:gd name="T9" fmla="*/ 6 h 178"/>
                        <a:gd name="T10" fmla="*/ 444 w 864"/>
                        <a:gd name="T11" fmla="*/ 2 h 178"/>
                        <a:gd name="T12" fmla="*/ 504 w 864"/>
                        <a:gd name="T13" fmla="*/ 2 h 178"/>
                        <a:gd name="T14" fmla="*/ 568 w 864"/>
                        <a:gd name="T15" fmla="*/ 14 h 178"/>
                        <a:gd name="T16" fmla="*/ 644 w 864"/>
                        <a:gd name="T17" fmla="*/ 38 h 178"/>
                        <a:gd name="T18" fmla="*/ 728 w 864"/>
                        <a:gd name="T19" fmla="*/ 70 h 178"/>
                        <a:gd name="T20" fmla="*/ 788 w 864"/>
                        <a:gd name="T21" fmla="*/ 110 h 178"/>
                        <a:gd name="T22" fmla="*/ 864 w 864"/>
                        <a:gd name="T23" fmla="*/ 166 h 17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864" h="178">
                          <a:moveTo>
                            <a:pt x="0" y="178"/>
                          </a:moveTo>
                          <a:cubicBezTo>
                            <a:pt x="28" y="149"/>
                            <a:pt x="57" y="121"/>
                            <a:pt x="84" y="102"/>
                          </a:cubicBezTo>
                          <a:cubicBezTo>
                            <a:pt x="111" y="83"/>
                            <a:pt x="130" y="79"/>
                            <a:pt x="160" y="66"/>
                          </a:cubicBezTo>
                          <a:cubicBezTo>
                            <a:pt x="190" y="53"/>
                            <a:pt x="230" y="36"/>
                            <a:pt x="264" y="26"/>
                          </a:cubicBezTo>
                          <a:cubicBezTo>
                            <a:pt x="298" y="16"/>
                            <a:pt x="334" y="10"/>
                            <a:pt x="364" y="6"/>
                          </a:cubicBezTo>
                          <a:cubicBezTo>
                            <a:pt x="394" y="2"/>
                            <a:pt x="421" y="3"/>
                            <a:pt x="444" y="2"/>
                          </a:cubicBezTo>
                          <a:cubicBezTo>
                            <a:pt x="467" y="1"/>
                            <a:pt x="483" y="0"/>
                            <a:pt x="504" y="2"/>
                          </a:cubicBezTo>
                          <a:cubicBezTo>
                            <a:pt x="525" y="4"/>
                            <a:pt x="545" y="8"/>
                            <a:pt x="568" y="14"/>
                          </a:cubicBezTo>
                          <a:cubicBezTo>
                            <a:pt x="591" y="20"/>
                            <a:pt x="617" y="29"/>
                            <a:pt x="644" y="38"/>
                          </a:cubicBezTo>
                          <a:cubicBezTo>
                            <a:pt x="671" y="47"/>
                            <a:pt x="704" y="58"/>
                            <a:pt x="728" y="70"/>
                          </a:cubicBezTo>
                          <a:cubicBezTo>
                            <a:pt x="752" y="82"/>
                            <a:pt x="765" y="94"/>
                            <a:pt x="788" y="110"/>
                          </a:cubicBezTo>
                          <a:cubicBezTo>
                            <a:pt x="811" y="126"/>
                            <a:pt x="851" y="155"/>
                            <a:pt x="864" y="16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958" name="Freeform 22"/>
                    <p:cNvSpPr>
                      <a:spLocks/>
                    </p:cNvSpPr>
                    <p:nvPr/>
                  </p:nvSpPr>
                  <p:spPr bwMode="auto">
                    <a:xfrm flipV="1">
                      <a:off x="4416" y="2372"/>
                      <a:ext cx="864" cy="178"/>
                    </a:xfrm>
                    <a:custGeom>
                      <a:avLst/>
                      <a:gdLst>
                        <a:gd name="T0" fmla="*/ 0 w 864"/>
                        <a:gd name="T1" fmla="*/ 178 h 178"/>
                        <a:gd name="T2" fmla="*/ 84 w 864"/>
                        <a:gd name="T3" fmla="*/ 102 h 178"/>
                        <a:gd name="T4" fmla="*/ 160 w 864"/>
                        <a:gd name="T5" fmla="*/ 66 h 178"/>
                        <a:gd name="T6" fmla="*/ 264 w 864"/>
                        <a:gd name="T7" fmla="*/ 26 h 178"/>
                        <a:gd name="T8" fmla="*/ 364 w 864"/>
                        <a:gd name="T9" fmla="*/ 6 h 178"/>
                        <a:gd name="T10" fmla="*/ 444 w 864"/>
                        <a:gd name="T11" fmla="*/ 2 h 178"/>
                        <a:gd name="T12" fmla="*/ 504 w 864"/>
                        <a:gd name="T13" fmla="*/ 2 h 178"/>
                        <a:gd name="T14" fmla="*/ 568 w 864"/>
                        <a:gd name="T15" fmla="*/ 14 h 178"/>
                        <a:gd name="T16" fmla="*/ 644 w 864"/>
                        <a:gd name="T17" fmla="*/ 38 h 178"/>
                        <a:gd name="T18" fmla="*/ 728 w 864"/>
                        <a:gd name="T19" fmla="*/ 70 h 178"/>
                        <a:gd name="T20" fmla="*/ 788 w 864"/>
                        <a:gd name="T21" fmla="*/ 110 h 178"/>
                        <a:gd name="T22" fmla="*/ 864 w 864"/>
                        <a:gd name="T23" fmla="*/ 166 h 17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864" h="178">
                          <a:moveTo>
                            <a:pt x="0" y="178"/>
                          </a:moveTo>
                          <a:cubicBezTo>
                            <a:pt x="28" y="149"/>
                            <a:pt x="57" y="121"/>
                            <a:pt x="84" y="102"/>
                          </a:cubicBezTo>
                          <a:cubicBezTo>
                            <a:pt x="111" y="83"/>
                            <a:pt x="130" y="79"/>
                            <a:pt x="160" y="66"/>
                          </a:cubicBezTo>
                          <a:cubicBezTo>
                            <a:pt x="190" y="53"/>
                            <a:pt x="230" y="36"/>
                            <a:pt x="264" y="26"/>
                          </a:cubicBezTo>
                          <a:cubicBezTo>
                            <a:pt x="298" y="16"/>
                            <a:pt x="334" y="10"/>
                            <a:pt x="364" y="6"/>
                          </a:cubicBezTo>
                          <a:cubicBezTo>
                            <a:pt x="394" y="2"/>
                            <a:pt x="421" y="3"/>
                            <a:pt x="444" y="2"/>
                          </a:cubicBezTo>
                          <a:cubicBezTo>
                            <a:pt x="467" y="1"/>
                            <a:pt x="483" y="0"/>
                            <a:pt x="504" y="2"/>
                          </a:cubicBezTo>
                          <a:cubicBezTo>
                            <a:pt x="525" y="4"/>
                            <a:pt x="545" y="8"/>
                            <a:pt x="568" y="14"/>
                          </a:cubicBezTo>
                          <a:cubicBezTo>
                            <a:pt x="591" y="20"/>
                            <a:pt x="617" y="29"/>
                            <a:pt x="644" y="38"/>
                          </a:cubicBezTo>
                          <a:cubicBezTo>
                            <a:pt x="671" y="47"/>
                            <a:pt x="704" y="58"/>
                            <a:pt x="728" y="70"/>
                          </a:cubicBezTo>
                          <a:cubicBezTo>
                            <a:pt x="752" y="82"/>
                            <a:pt x="765" y="94"/>
                            <a:pt x="788" y="110"/>
                          </a:cubicBezTo>
                          <a:cubicBezTo>
                            <a:pt x="811" y="126"/>
                            <a:pt x="851" y="155"/>
                            <a:pt x="864" y="16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9959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3928" y="2204"/>
                    <a:ext cx="376" cy="342"/>
                    <a:chOff x="3552" y="2208"/>
                    <a:chExt cx="1728" cy="342"/>
                  </a:xfrm>
                </p:grpSpPr>
                <p:sp>
                  <p:nvSpPr>
                    <p:cNvPr id="39960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3552" y="2208"/>
                      <a:ext cx="864" cy="178"/>
                    </a:xfrm>
                    <a:custGeom>
                      <a:avLst/>
                      <a:gdLst>
                        <a:gd name="T0" fmla="*/ 0 w 864"/>
                        <a:gd name="T1" fmla="*/ 178 h 178"/>
                        <a:gd name="T2" fmla="*/ 84 w 864"/>
                        <a:gd name="T3" fmla="*/ 102 h 178"/>
                        <a:gd name="T4" fmla="*/ 160 w 864"/>
                        <a:gd name="T5" fmla="*/ 66 h 178"/>
                        <a:gd name="T6" fmla="*/ 264 w 864"/>
                        <a:gd name="T7" fmla="*/ 26 h 178"/>
                        <a:gd name="T8" fmla="*/ 364 w 864"/>
                        <a:gd name="T9" fmla="*/ 6 h 178"/>
                        <a:gd name="T10" fmla="*/ 444 w 864"/>
                        <a:gd name="T11" fmla="*/ 2 h 178"/>
                        <a:gd name="T12" fmla="*/ 504 w 864"/>
                        <a:gd name="T13" fmla="*/ 2 h 178"/>
                        <a:gd name="T14" fmla="*/ 568 w 864"/>
                        <a:gd name="T15" fmla="*/ 14 h 178"/>
                        <a:gd name="T16" fmla="*/ 644 w 864"/>
                        <a:gd name="T17" fmla="*/ 38 h 178"/>
                        <a:gd name="T18" fmla="*/ 728 w 864"/>
                        <a:gd name="T19" fmla="*/ 70 h 178"/>
                        <a:gd name="T20" fmla="*/ 788 w 864"/>
                        <a:gd name="T21" fmla="*/ 110 h 178"/>
                        <a:gd name="T22" fmla="*/ 864 w 864"/>
                        <a:gd name="T23" fmla="*/ 166 h 17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864" h="178">
                          <a:moveTo>
                            <a:pt x="0" y="178"/>
                          </a:moveTo>
                          <a:cubicBezTo>
                            <a:pt x="28" y="149"/>
                            <a:pt x="57" y="121"/>
                            <a:pt x="84" y="102"/>
                          </a:cubicBezTo>
                          <a:cubicBezTo>
                            <a:pt x="111" y="83"/>
                            <a:pt x="130" y="79"/>
                            <a:pt x="160" y="66"/>
                          </a:cubicBezTo>
                          <a:cubicBezTo>
                            <a:pt x="190" y="53"/>
                            <a:pt x="230" y="36"/>
                            <a:pt x="264" y="26"/>
                          </a:cubicBezTo>
                          <a:cubicBezTo>
                            <a:pt x="298" y="16"/>
                            <a:pt x="334" y="10"/>
                            <a:pt x="364" y="6"/>
                          </a:cubicBezTo>
                          <a:cubicBezTo>
                            <a:pt x="394" y="2"/>
                            <a:pt x="421" y="3"/>
                            <a:pt x="444" y="2"/>
                          </a:cubicBezTo>
                          <a:cubicBezTo>
                            <a:pt x="467" y="1"/>
                            <a:pt x="483" y="0"/>
                            <a:pt x="504" y="2"/>
                          </a:cubicBezTo>
                          <a:cubicBezTo>
                            <a:pt x="525" y="4"/>
                            <a:pt x="545" y="8"/>
                            <a:pt x="568" y="14"/>
                          </a:cubicBezTo>
                          <a:cubicBezTo>
                            <a:pt x="591" y="20"/>
                            <a:pt x="617" y="29"/>
                            <a:pt x="644" y="38"/>
                          </a:cubicBezTo>
                          <a:cubicBezTo>
                            <a:pt x="671" y="47"/>
                            <a:pt x="704" y="58"/>
                            <a:pt x="728" y="70"/>
                          </a:cubicBezTo>
                          <a:cubicBezTo>
                            <a:pt x="752" y="82"/>
                            <a:pt x="765" y="94"/>
                            <a:pt x="788" y="110"/>
                          </a:cubicBezTo>
                          <a:cubicBezTo>
                            <a:pt x="811" y="126"/>
                            <a:pt x="851" y="155"/>
                            <a:pt x="864" y="16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961" name="Freeform 25"/>
                    <p:cNvSpPr>
                      <a:spLocks/>
                    </p:cNvSpPr>
                    <p:nvPr/>
                  </p:nvSpPr>
                  <p:spPr bwMode="auto">
                    <a:xfrm flipV="1">
                      <a:off x="4416" y="2372"/>
                      <a:ext cx="864" cy="178"/>
                    </a:xfrm>
                    <a:custGeom>
                      <a:avLst/>
                      <a:gdLst>
                        <a:gd name="T0" fmla="*/ 0 w 864"/>
                        <a:gd name="T1" fmla="*/ 178 h 178"/>
                        <a:gd name="T2" fmla="*/ 84 w 864"/>
                        <a:gd name="T3" fmla="*/ 102 h 178"/>
                        <a:gd name="T4" fmla="*/ 160 w 864"/>
                        <a:gd name="T5" fmla="*/ 66 h 178"/>
                        <a:gd name="T6" fmla="*/ 264 w 864"/>
                        <a:gd name="T7" fmla="*/ 26 h 178"/>
                        <a:gd name="T8" fmla="*/ 364 w 864"/>
                        <a:gd name="T9" fmla="*/ 6 h 178"/>
                        <a:gd name="T10" fmla="*/ 444 w 864"/>
                        <a:gd name="T11" fmla="*/ 2 h 178"/>
                        <a:gd name="T12" fmla="*/ 504 w 864"/>
                        <a:gd name="T13" fmla="*/ 2 h 178"/>
                        <a:gd name="T14" fmla="*/ 568 w 864"/>
                        <a:gd name="T15" fmla="*/ 14 h 178"/>
                        <a:gd name="T16" fmla="*/ 644 w 864"/>
                        <a:gd name="T17" fmla="*/ 38 h 178"/>
                        <a:gd name="T18" fmla="*/ 728 w 864"/>
                        <a:gd name="T19" fmla="*/ 70 h 178"/>
                        <a:gd name="T20" fmla="*/ 788 w 864"/>
                        <a:gd name="T21" fmla="*/ 110 h 178"/>
                        <a:gd name="T22" fmla="*/ 864 w 864"/>
                        <a:gd name="T23" fmla="*/ 166 h 17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864" h="178">
                          <a:moveTo>
                            <a:pt x="0" y="178"/>
                          </a:moveTo>
                          <a:cubicBezTo>
                            <a:pt x="28" y="149"/>
                            <a:pt x="57" y="121"/>
                            <a:pt x="84" y="102"/>
                          </a:cubicBezTo>
                          <a:cubicBezTo>
                            <a:pt x="111" y="83"/>
                            <a:pt x="130" y="79"/>
                            <a:pt x="160" y="66"/>
                          </a:cubicBezTo>
                          <a:cubicBezTo>
                            <a:pt x="190" y="53"/>
                            <a:pt x="230" y="36"/>
                            <a:pt x="264" y="26"/>
                          </a:cubicBezTo>
                          <a:cubicBezTo>
                            <a:pt x="298" y="16"/>
                            <a:pt x="334" y="10"/>
                            <a:pt x="364" y="6"/>
                          </a:cubicBezTo>
                          <a:cubicBezTo>
                            <a:pt x="394" y="2"/>
                            <a:pt x="421" y="3"/>
                            <a:pt x="444" y="2"/>
                          </a:cubicBezTo>
                          <a:cubicBezTo>
                            <a:pt x="467" y="1"/>
                            <a:pt x="483" y="0"/>
                            <a:pt x="504" y="2"/>
                          </a:cubicBezTo>
                          <a:cubicBezTo>
                            <a:pt x="525" y="4"/>
                            <a:pt x="545" y="8"/>
                            <a:pt x="568" y="14"/>
                          </a:cubicBezTo>
                          <a:cubicBezTo>
                            <a:pt x="591" y="20"/>
                            <a:pt x="617" y="29"/>
                            <a:pt x="644" y="38"/>
                          </a:cubicBezTo>
                          <a:cubicBezTo>
                            <a:pt x="671" y="47"/>
                            <a:pt x="704" y="58"/>
                            <a:pt x="728" y="70"/>
                          </a:cubicBezTo>
                          <a:cubicBezTo>
                            <a:pt x="752" y="82"/>
                            <a:pt x="765" y="94"/>
                            <a:pt x="788" y="110"/>
                          </a:cubicBezTo>
                          <a:cubicBezTo>
                            <a:pt x="811" y="126"/>
                            <a:pt x="851" y="155"/>
                            <a:pt x="864" y="16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9962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4304" y="2200"/>
                    <a:ext cx="376" cy="342"/>
                    <a:chOff x="3552" y="2208"/>
                    <a:chExt cx="1728" cy="342"/>
                  </a:xfrm>
                </p:grpSpPr>
                <p:sp>
                  <p:nvSpPr>
                    <p:cNvPr id="39963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3552" y="2208"/>
                      <a:ext cx="864" cy="178"/>
                    </a:xfrm>
                    <a:custGeom>
                      <a:avLst/>
                      <a:gdLst>
                        <a:gd name="T0" fmla="*/ 0 w 864"/>
                        <a:gd name="T1" fmla="*/ 178 h 178"/>
                        <a:gd name="T2" fmla="*/ 84 w 864"/>
                        <a:gd name="T3" fmla="*/ 102 h 178"/>
                        <a:gd name="T4" fmla="*/ 160 w 864"/>
                        <a:gd name="T5" fmla="*/ 66 h 178"/>
                        <a:gd name="T6" fmla="*/ 264 w 864"/>
                        <a:gd name="T7" fmla="*/ 26 h 178"/>
                        <a:gd name="T8" fmla="*/ 364 w 864"/>
                        <a:gd name="T9" fmla="*/ 6 h 178"/>
                        <a:gd name="T10" fmla="*/ 444 w 864"/>
                        <a:gd name="T11" fmla="*/ 2 h 178"/>
                        <a:gd name="T12" fmla="*/ 504 w 864"/>
                        <a:gd name="T13" fmla="*/ 2 h 178"/>
                        <a:gd name="T14" fmla="*/ 568 w 864"/>
                        <a:gd name="T15" fmla="*/ 14 h 178"/>
                        <a:gd name="T16" fmla="*/ 644 w 864"/>
                        <a:gd name="T17" fmla="*/ 38 h 178"/>
                        <a:gd name="T18" fmla="*/ 728 w 864"/>
                        <a:gd name="T19" fmla="*/ 70 h 178"/>
                        <a:gd name="T20" fmla="*/ 788 w 864"/>
                        <a:gd name="T21" fmla="*/ 110 h 178"/>
                        <a:gd name="T22" fmla="*/ 864 w 864"/>
                        <a:gd name="T23" fmla="*/ 166 h 17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864" h="178">
                          <a:moveTo>
                            <a:pt x="0" y="178"/>
                          </a:moveTo>
                          <a:cubicBezTo>
                            <a:pt x="28" y="149"/>
                            <a:pt x="57" y="121"/>
                            <a:pt x="84" y="102"/>
                          </a:cubicBezTo>
                          <a:cubicBezTo>
                            <a:pt x="111" y="83"/>
                            <a:pt x="130" y="79"/>
                            <a:pt x="160" y="66"/>
                          </a:cubicBezTo>
                          <a:cubicBezTo>
                            <a:pt x="190" y="53"/>
                            <a:pt x="230" y="36"/>
                            <a:pt x="264" y="26"/>
                          </a:cubicBezTo>
                          <a:cubicBezTo>
                            <a:pt x="298" y="16"/>
                            <a:pt x="334" y="10"/>
                            <a:pt x="364" y="6"/>
                          </a:cubicBezTo>
                          <a:cubicBezTo>
                            <a:pt x="394" y="2"/>
                            <a:pt x="421" y="3"/>
                            <a:pt x="444" y="2"/>
                          </a:cubicBezTo>
                          <a:cubicBezTo>
                            <a:pt x="467" y="1"/>
                            <a:pt x="483" y="0"/>
                            <a:pt x="504" y="2"/>
                          </a:cubicBezTo>
                          <a:cubicBezTo>
                            <a:pt x="525" y="4"/>
                            <a:pt x="545" y="8"/>
                            <a:pt x="568" y="14"/>
                          </a:cubicBezTo>
                          <a:cubicBezTo>
                            <a:pt x="591" y="20"/>
                            <a:pt x="617" y="29"/>
                            <a:pt x="644" y="38"/>
                          </a:cubicBezTo>
                          <a:cubicBezTo>
                            <a:pt x="671" y="47"/>
                            <a:pt x="704" y="58"/>
                            <a:pt x="728" y="70"/>
                          </a:cubicBezTo>
                          <a:cubicBezTo>
                            <a:pt x="752" y="82"/>
                            <a:pt x="765" y="94"/>
                            <a:pt x="788" y="110"/>
                          </a:cubicBezTo>
                          <a:cubicBezTo>
                            <a:pt x="811" y="126"/>
                            <a:pt x="851" y="155"/>
                            <a:pt x="864" y="16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964" name="Freeform 28"/>
                    <p:cNvSpPr>
                      <a:spLocks/>
                    </p:cNvSpPr>
                    <p:nvPr/>
                  </p:nvSpPr>
                  <p:spPr bwMode="auto">
                    <a:xfrm flipV="1">
                      <a:off x="4416" y="2372"/>
                      <a:ext cx="864" cy="178"/>
                    </a:xfrm>
                    <a:custGeom>
                      <a:avLst/>
                      <a:gdLst>
                        <a:gd name="T0" fmla="*/ 0 w 864"/>
                        <a:gd name="T1" fmla="*/ 178 h 178"/>
                        <a:gd name="T2" fmla="*/ 84 w 864"/>
                        <a:gd name="T3" fmla="*/ 102 h 178"/>
                        <a:gd name="T4" fmla="*/ 160 w 864"/>
                        <a:gd name="T5" fmla="*/ 66 h 178"/>
                        <a:gd name="T6" fmla="*/ 264 w 864"/>
                        <a:gd name="T7" fmla="*/ 26 h 178"/>
                        <a:gd name="T8" fmla="*/ 364 w 864"/>
                        <a:gd name="T9" fmla="*/ 6 h 178"/>
                        <a:gd name="T10" fmla="*/ 444 w 864"/>
                        <a:gd name="T11" fmla="*/ 2 h 178"/>
                        <a:gd name="T12" fmla="*/ 504 w 864"/>
                        <a:gd name="T13" fmla="*/ 2 h 178"/>
                        <a:gd name="T14" fmla="*/ 568 w 864"/>
                        <a:gd name="T15" fmla="*/ 14 h 178"/>
                        <a:gd name="T16" fmla="*/ 644 w 864"/>
                        <a:gd name="T17" fmla="*/ 38 h 178"/>
                        <a:gd name="T18" fmla="*/ 728 w 864"/>
                        <a:gd name="T19" fmla="*/ 70 h 178"/>
                        <a:gd name="T20" fmla="*/ 788 w 864"/>
                        <a:gd name="T21" fmla="*/ 110 h 178"/>
                        <a:gd name="T22" fmla="*/ 864 w 864"/>
                        <a:gd name="T23" fmla="*/ 166 h 17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864" h="178">
                          <a:moveTo>
                            <a:pt x="0" y="178"/>
                          </a:moveTo>
                          <a:cubicBezTo>
                            <a:pt x="28" y="149"/>
                            <a:pt x="57" y="121"/>
                            <a:pt x="84" y="102"/>
                          </a:cubicBezTo>
                          <a:cubicBezTo>
                            <a:pt x="111" y="83"/>
                            <a:pt x="130" y="79"/>
                            <a:pt x="160" y="66"/>
                          </a:cubicBezTo>
                          <a:cubicBezTo>
                            <a:pt x="190" y="53"/>
                            <a:pt x="230" y="36"/>
                            <a:pt x="264" y="26"/>
                          </a:cubicBezTo>
                          <a:cubicBezTo>
                            <a:pt x="298" y="16"/>
                            <a:pt x="334" y="10"/>
                            <a:pt x="364" y="6"/>
                          </a:cubicBezTo>
                          <a:cubicBezTo>
                            <a:pt x="394" y="2"/>
                            <a:pt x="421" y="3"/>
                            <a:pt x="444" y="2"/>
                          </a:cubicBezTo>
                          <a:cubicBezTo>
                            <a:pt x="467" y="1"/>
                            <a:pt x="483" y="0"/>
                            <a:pt x="504" y="2"/>
                          </a:cubicBezTo>
                          <a:cubicBezTo>
                            <a:pt x="525" y="4"/>
                            <a:pt x="545" y="8"/>
                            <a:pt x="568" y="14"/>
                          </a:cubicBezTo>
                          <a:cubicBezTo>
                            <a:pt x="591" y="20"/>
                            <a:pt x="617" y="29"/>
                            <a:pt x="644" y="38"/>
                          </a:cubicBezTo>
                          <a:cubicBezTo>
                            <a:pt x="671" y="47"/>
                            <a:pt x="704" y="58"/>
                            <a:pt x="728" y="70"/>
                          </a:cubicBezTo>
                          <a:cubicBezTo>
                            <a:pt x="752" y="82"/>
                            <a:pt x="765" y="94"/>
                            <a:pt x="788" y="110"/>
                          </a:cubicBezTo>
                          <a:cubicBezTo>
                            <a:pt x="811" y="126"/>
                            <a:pt x="851" y="155"/>
                            <a:pt x="864" y="16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9965" name="Group 29"/>
                <p:cNvGrpSpPr>
                  <a:grpSpLocks/>
                </p:cNvGrpSpPr>
                <p:nvPr/>
              </p:nvGrpSpPr>
              <p:grpSpPr bwMode="auto">
                <a:xfrm>
                  <a:off x="4878" y="2970"/>
                  <a:ext cx="1276" cy="350"/>
                  <a:chOff x="3552" y="2200"/>
                  <a:chExt cx="1128" cy="350"/>
                </a:xfrm>
              </p:grpSpPr>
              <p:grpSp>
                <p:nvGrpSpPr>
                  <p:cNvPr id="39966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552" y="2208"/>
                    <a:ext cx="376" cy="342"/>
                    <a:chOff x="3552" y="2208"/>
                    <a:chExt cx="1728" cy="342"/>
                  </a:xfrm>
                </p:grpSpPr>
                <p:sp>
                  <p:nvSpPr>
                    <p:cNvPr id="39967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3552" y="2208"/>
                      <a:ext cx="864" cy="178"/>
                    </a:xfrm>
                    <a:custGeom>
                      <a:avLst/>
                      <a:gdLst>
                        <a:gd name="T0" fmla="*/ 0 w 864"/>
                        <a:gd name="T1" fmla="*/ 178 h 178"/>
                        <a:gd name="T2" fmla="*/ 84 w 864"/>
                        <a:gd name="T3" fmla="*/ 102 h 178"/>
                        <a:gd name="T4" fmla="*/ 160 w 864"/>
                        <a:gd name="T5" fmla="*/ 66 h 178"/>
                        <a:gd name="T6" fmla="*/ 264 w 864"/>
                        <a:gd name="T7" fmla="*/ 26 h 178"/>
                        <a:gd name="T8" fmla="*/ 364 w 864"/>
                        <a:gd name="T9" fmla="*/ 6 h 178"/>
                        <a:gd name="T10" fmla="*/ 444 w 864"/>
                        <a:gd name="T11" fmla="*/ 2 h 178"/>
                        <a:gd name="T12" fmla="*/ 504 w 864"/>
                        <a:gd name="T13" fmla="*/ 2 h 178"/>
                        <a:gd name="T14" fmla="*/ 568 w 864"/>
                        <a:gd name="T15" fmla="*/ 14 h 178"/>
                        <a:gd name="T16" fmla="*/ 644 w 864"/>
                        <a:gd name="T17" fmla="*/ 38 h 178"/>
                        <a:gd name="T18" fmla="*/ 728 w 864"/>
                        <a:gd name="T19" fmla="*/ 70 h 178"/>
                        <a:gd name="T20" fmla="*/ 788 w 864"/>
                        <a:gd name="T21" fmla="*/ 110 h 178"/>
                        <a:gd name="T22" fmla="*/ 864 w 864"/>
                        <a:gd name="T23" fmla="*/ 166 h 17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864" h="178">
                          <a:moveTo>
                            <a:pt x="0" y="178"/>
                          </a:moveTo>
                          <a:cubicBezTo>
                            <a:pt x="28" y="149"/>
                            <a:pt x="57" y="121"/>
                            <a:pt x="84" y="102"/>
                          </a:cubicBezTo>
                          <a:cubicBezTo>
                            <a:pt x="111" y="83"/>
                            <a:pt x="130" y="79"/>
                            <a:pt x="160" y="66"/>
                          </a:cubicBezTo>
                          <a:cubicBezTo>
                            <a:pt x="190" y="53"/>
                            <a:pt x="230" y="36"/>
                            <a:pt x="264" y="26"/>
                          </a:cubicBezTo>
                          <a:cubicBezTo>
                            <a:pt x="298" y="16"/>
                            <a:pt x="334" y="10"/>
                            <a:pt x="364" y="6"/>
                          </a:cubicBezTo>
                          <a:cubicBezTo>
                            <a:pt x="394" y="2"/>
                            <a:pt x="421" y="3"/>
                            <a:pt x="444" y="2"/>
                          </a:cubicBezTo>
                          <a:cubicBezTo>
                            <a:pt x="467" y="1"/>
                            <a:pt x="483" y="0"/>
                            <a:pt x="504" y="2"/>
                          </a:cubicBezTo>
                          <a:cubicBezTo>
                            <a:pt x="525" y="4"/>
                            <a:pt x="545" y="8"/>
                            <a:pt x="568" y="14"/>
                          </a:cubicBezTo>
                          <a:cubicBezTo>
                            <a:pt x="591" y="20"/>
                            <a:pt x="617" y="29"/>
                            <a:pt x="644" y="38"/>
                          </a:cubicBezTo>
                          <a:cubicBezTo>
                            <a:pt x="671" y="47"/>
                            <a:pt x="704" y="58"/>
                            <a:pt x="728" y="70"/>
                          </a:cubicBezTo>
                          <a:cubicBezTo>
                            <a:pt x="752" y="82"/>
                            <a:pt x="765" y="94"/>
                            <a:pt x="788" y="110"/>
                          </a:cubicBezTo>
                          <a:cubicBezTo>
                            <a:pt x="811" y="126"/>
                            <a:pt x="851" y="155"/>
                            <a:pt x="864" y="16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968" name="Freeform 32"/>
                    <p:cNvSpPr>
                      <a:spLocks/>
                    </p:cNvSpPr>
                    <p:nvPr/>
                  </p:nvSpPr>
                  <p:spPr bwMode="auto">
                    <a:xfrm flipV="1">
                      <a:off x="4416" y="2372"/>
                      <a:ext cx="864" cy="178"/>
                    </a:xfrm>
                    <a:custGeom>
                      <a:avLst/>
                      <a:gdLst>
                        <a:gd name="T0" fmla="*/ 0 w 864"/>
                        <a:gd name="T1" fmla="*/ 178 h 178"/>
                        <a:gd name="T2" fmla="*/ 84 w 864"/>
                        <a:gd name="T3" fmla="*/ 102 h 178"/>
                        <a:gd name="T4" fmla="*/ 160 w 864"/>
                        <a:gd name="T5" fmla="*/ 66 h 178"/>
                        <a:gd name="T6" fmla="*/ 264 w 864"/>
                        <a:gd name="T7" fmla="*/ 26 h 178"/>
                        <a:gd name="T8" fmla="*/ 364 w 864"/>
                        <a:gd name="T9" fmla="*/ 6 h 178"/>
                        <a:gd name="T10" fmla="*/ 444 w 864"/>
                        <a:gd name="T11" fmla="*/ 2 h 178"/>
                        <a:gd name="T12" fmla="*/ 504 w 864"/>
                        <a:gd name="T13" fmla="*/ 2 h 178"/>
                        <a:gd name="T14" fmla="*/ 568 w 864"/>
                        <a:gd name="T15" fmla="*/ 14 h 178"/>
                        <a:gd name="T16" fmla="*/ 644 w 864"/>
                        <a:gd name="T17" fmla="*/ 38 h 178"/>
                        <a:gd name="T18" fmla="*/ 728 w 864"/>
                        <a:gd name="T19" fmla="*/ 70 h 178"/>
                        <a:gd name="T20" fmla="*/ 788 w 864"/>
                        <a:gd name="T21" fmla="*/ 110 h 178"/>
                        <a:gd name="T22" fmla="*/ 864 w 864"/>
                        <a:gd name="T23" fmla="*/ 166 h 17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864" h="178">
                          <a:moveTo>
                            <a:pt x="0" y="178"/>
                          </a:moveTo>
                          <a:cubicBezTo>
                            <a:pt x="28" y="149"/>
                            <a:pt x="57" y="121"/>
                            <a:pt x="84" y="102"/>
                          </a:cubicBezTo>
                          <a:cubicBezTo>
                            <a:pt x="111" y="83"/>
                            <a:pt x="130" y="79"/>
                            <a:pt x="160" y="66"/>
                          </a:cubicBezTo>
                          <a:cubicBezTo>
                            <a:pt x="190" y="53"/>
                            <a:pt x="230" y="36"/>
                            <a:pt x="264" y="26"/>
                          </a:cubicBezTo>
                          <a:cubicBezTo>
                            <a:pt x="298" y="16"/>
                            <a:pt x="334" y="10"/>
                            <a:pt x="364" y="6"/>
                          </a:cubicBezTo>
                          <a:cubicBezTo>
                            <a:pt x="394" y="2"/>
                            <a:pt x="421" y="3"/>
                            <a:pt x="444" y="2"/>
                          </a:cubicBezTo>
                          <a:cubicBezTo>
                            <a:pt x="467" y="1"/>
                            <a:pt x="483" y="0"/>
                            <a:pt x="504" y="2"/>
                          </a:cubicBezTo>
                          <a:cubicBezTo>
                            <a:pt x="525" y="4"/>
                            <a:pt x="545" y="8"/>
                            <a:pt x="568" y="14"/>
                          </a:cubicBezTo>
                          <a:cubicBezTo>
                            <a:pt x="591" y="20"/>
                            <a:pt x="617" y="29"/>
                            <a:pt x="644" y="38"/>
                          </a:cubicBezTo>
                          <a:cubicBezTo>
                            <a:pt x="671" y="47"/>
                            <a:pt x="704" y="58"/>
                            <a:pt x="728" y="70"/>
                          </a:cubicBezTo>
                          <a:cubicBezTo>
                            <a:pt x="752" y="82"/>
                            <a:pt x="765" y="94"/>
                            <a:pt x="788" y="110"/>
                          </a:cubicBezTo>
                          <a:cubicBezTo>
                            <a:pt x="811" y="126"/>
                            <a:pt x="851" y="155"/>
                            <a:pt x="864" y="16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9969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3928" y="2204"/>
                    <a:ext cx="376" cy="342"/>
                    <a:chOff x="3552" y="2208"/>
                    <a:chExt cx="1728" cy="342"/>
                  </a:xfrm>
                </p:grpSpPr>
                <p:sp>
                  <p:nvSpPr>
                    <p:cNvPr id="39970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3552" y="2208"/>
                      <a:ext cx="864" cy="178"/>
                    </a:xfrm>
                    <a:custGeom>
                      <a:avLst/>
                      <a:gdLst>
                        <a:gd name="T0" fmla="*/ 0 w 864"/>
                        <a:gd name="T1" fmla="*/ 178 h 178"/>
                        <a:gd name="T2" fmla="*/ 84 w 864"/>
                        <a:gd name="T3" fmla="*/ 102 h 178"/>
                        <a:gd name="T4" fmla="*/ 160 w 864"/>
                        <a:gd name="T5" fmla="*/ 66 h 178"/>
                        <a:gd name="T6" fmla="*/ 264 w 864"/>
                        <a:gd name="T7" fmla="*/ 26 h 178"/>
                        <a:gd name="T8" fmla="*/ 364 w 864"/>
                        <a:gd name="T9" fmla="*/ 6 h 178"/>
                        <a:gd name="T10" fmla="*/ 444 w 864"/>
                        <a:gd name="T11" fmla="*/ 2 h 178"/>
                        <a:gd name="T12" fmla="*/ 504 w 864"/>
                        <a:gd name="T13" fmla="*/ 2 h 178"/>
                        <a:gd name="T14" fmla="*/ 568 w 864"/>
                        <a:gd name="T15" fmla="*/ 14 h 178"/>
                        <a:gd name="T16" fmla="*/ 644 w 864"/>
                        <a:gd name="T17" fmla="*/ 38 h 178"/>
                        <a:gd name="T18" fmla="*/ 728 w 864"/>
                        <a:gd name="T19" fmla="*/ 70 h 178"/>
                        <a:gd name="T20" fmla="*/ 788 w 864"/>
                        <a:gd name="T21" fmla="*/ 110 h 178"/>
                        <a:gd name="T22" fmla="*/ 864 w 864"/>
                        <a:gd name="T23" fmla="*/ 166 h 17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864" h="178">
                          <a:moveTo>
                            <a:pt x="0" y="178"/>
                          </a:moveTo>
                          <a:cubicBezTo>
                            <a:pt x="28" y="149"/>
                            <a:pt x="57" y="121"/>
                            <a:pt x="84" y="102"/>
                          </a:cubicBezTo>
                          <a:cubicBezTo>
                            <a:pt x="111" y="83"/>
                            <a:pt x="130" y="79"/>
                            <a:pt x="160" y="66"/>
                          </a:cubicBezTo>
                          <a:cubicBezTo>
                            <a:pt x="190" y="53"/>
                            <a:pt x="230" y="36"/>
                            <a:pt x="264" y="26"/>
                          </a:cubicBezTo>
                          <a:cubicBezTo>
                            <a:pt x="298" y="16"/>
                            <a:pt x="334" y="10"/>
                            <a:pt x="364" y="6"/>
                          </a:cubicBezTo>
                          <a:cubicBezTo>
                            <a:pt x="394" y="2"/>
                            <a:pt x="421" y="3"/>
                            <a:pt x="444" y="2"/>
                          </a:cubicBezTo>
                          <a:cubicBezTo>
                            <a:pt x="467" y="1"/>
                            <a:pt x="483" y="0"/>
                            <a:pt x="504" y="2"/>
                          </a:cubicBezTo>
                          <a:cubicBezTo>
                            <a:pt x="525" y="4"/>
                            <a:pt x="545" y="8"/>
                            <a:pt x="568" y="14"/>
                          </a:cubicBezTo>
                          <a:cubicBezTo>
                            <a:pt x="591" y="20"/>
                            <a:pt x="617" y="29"/>
                            <a:pt x="644" y="38"/>
                          </a:cubicBezTo>
                          <a:cubicBezTo>
                            <a:pt x="671" y="47"/>
                            <a:pt x="704" y="58"/>
                            <a:pt x="728" y="70"/>
                          </a:cubicBezTo>
                          <a:cubicBezTo>
                            <a:pt x="752" y="82"/>
                            <a:pt x="765" y="94"/>
                            <a:pt x="788" y="110"/>
                          </a:cubicBezTo>
                          <a:cubicBezTo>
                            <a:pt x="811" y="126"/>
                            <a:pt x="851" y="155"/>
                            <a:pt x="864" y="16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971" name="Freeform 35"/>
                    <p:cNvSpPr>
                      <a:spLocks/>
                    </p:cNvSpPr>
                    <p:nvPr/>
                  </p:nvSpPr>
                  <p:spPr bwMode="auto">
                    <a:xfrm flipV="1">
                      <a:off x="4416" y="2372"/>
                      <a:ext cx="864" cy="178"/>
                    </a:xfrm>
                    <a:custGeom>
                      <a:avLst/>
                      <a:gdLst>
                        <a:gd name="T0" fmla="*/ 0 w 864"/>
                        <a:gd name="T1" fmla="*/ 178 h 178"/>
                        <a:gd name="T2" fmla="*/ 84 w 864"/>
                        <a:gd name="T3" fmla="*/ 102 h 178"/>
                        <a:gd name="T4" fmla="*/ 160 w 864"/>
                        <a:gd name="T5" fmla="*/ 66 h 178"/>
                        <a:gd name="T6" fmla="*/ 264 w 864"/>
                        <a:gd name="T7" fmla="*/ 26 h 178"/>
                        <a:gd name="T8" fmla="*/ 364 w 864"/>
                        <a:gd name="T9" fmla="*/ 6 h 178"/>
                        <a:gd name="T10" fmla="*/ 444 w 864"/>
                        <a:gd name="T11" fmla="*/ 2 h 178"/>
                        <a:gd name="T12" fmla="*/ 504 w 864"/>
                        <a:gd name="T13" fmla="*/ 2 h 178"/>
                        <a:gd name="T14" fmla="*/ 568 w 864"/>
                        <a:gd name="T15" fmla="*/ 14 h 178"/>
                        <a:gd name="T16" fmla="*/ 644 w 864"/>
                        <a:gd name="T17" fmla="*/ 38 h 178"/>
                        <a:gd name="T18" fmla="*/ 728 w 864"/>
                        <a:gd name="T19" fmla="*/ 70 h 178"/>
                        <a:gd name="T20" fmla="*/ 788 w 864"/>
                        <a:gd name="T21" fmla="*/ 110 h 178"/>
                        <a:gd name="T22" fmla="*/ 864 w 864"/>
                        <a:gd name="T23" fmla="*/ 166 h 17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864" h="178">
                          <a:moveTo>
                            <a:pt x="0" y="178"/>
                          </a:moveTo>
                          <a:cubicBezTo>
                            <a:pt x="28" y="149"/>
                            <a:pt x="57" y="121"/>
                            <a:pt x="84" y="102"/>
                          </a:cubicBezTo>
                          <a:cubicBezTo>
                            <a:pt x="111" y="83"/>
                            <a:pt x="130" y="79"/>
                            <a:pt x="160" y="66"/>
                          </a:cubicBezTo>
                          <a:cubicBezTo>
                            <a:pt x="190" y="53"/>
                            <a:pt x="230" y="36"/>
                            <a:pt x="264" y="26"/>
                          </a:cubicBezTo>
                          <a:cubicBezTo>
                            <a:pt x="298" y="16"/>
                            <a:pt x="334" y="10"/>
                            <a:pt x="364" y="6"/>
                          </a:cubicBezTo>
                          <a:cubicBezTo>
                            <a:pt x="394" y="2"/>
                            <a:pt x="421" y="3"/>
                            <a:pt x="444" y="2"/>
                          </a:cubicBezTo>
                          <a:cubicBezTo>
                            <a:pt x="467" y="1"/>
                            <a:pt x="483" y="0"/>
                            <a:pt x="504" y="2"/>
                          </a:cubicBezTo>
                          <a:cubicBezTo>
                            <a:pt x="525" y="4"/>
                            <a:pt x="545" y="8"/>
                            <a:pt x="568" y="14"/>
                          </a:cubicBezTo>
                          <a:cubicBezTo>
                            <a:pt x="591" y="20"/>
                            <a:pt x="617" y="29"/>
                            <a:pt x="644" y="38"/>
                          </a:cubicBezTo>
                          <a:cubicBezTo>
                            <a:pt x="671" y="47"/>
                            <a:pt x="704" y="58"/>
                            <a:pt x="728" y="70"/>
                          </a:cubicBezTo>
                          <a:cubicBezTo>
                            <a:pt x="752" y="82"/>
                            <a:pt x="765" y="94"/>
                            <a:pt x="788" y="110"/>
                          </a:cubicBezTo>
                          <a:cubicBezTo>
                            <a:pt x="811" y="126"/>
                            <a:pt x="851" y="155"/>
                            <a:pt x="864" y="16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9972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4304" y="2200"/>
                    <a:ext cx="376" cy="342"/>
                    <a:chOff x="3552" y="2208"/>
                    <a:chExt cx="1728" cy="342"/>
                  </a:xfrm>
                </p:grpSpPr>
                <p:sp>
                  <p:nvSpPr>
                    <p:cNvPr id="39973" name="Freeform 37"/>
                    <p:cNvSpPr>
                      <a:spLocks/>
                    </p:cNvSpPr>
                    <p:nvPr/>
                  </p:nvSpPr>
                  <p:spPr bwMode="auto">
                    <a:xfrm>
                      <a:off x="3552" y="2208"/>
                      <a:ext cx="864" cy="178"/>
                    </a:xfrm>
                    <a:custGeom>
                      <a:avLst/>
                      <a:gdLst>
                        <a:gd name="T0" fmla="*/ 0 w 864"/>
                        <a:gd name="T1" fmla="*/ 178 h 178"/>
                        <a:gd name="T2" fmla="*/ 84 w 864"/>
                        <a:gd name="T3" fmla="*/ 102 h 178"/>
                        <a:gd name="T4" fmla="*/ 160 w 864"/>
                        <a:gd name="T5" fmla="*/ 66 h 178"/>
                        <a:gd name="T6" fmla="*/ 264 w 864"/>
                        <a:gd name="T7" fmla="*/ 26 h 178"/>
                        <a:gd name="T8" fmla="*/ 364 w 864"/>
                        <a:gd name="T9" fmla="*/ 6 h 178"/>
                        <a:gd name="T10" fmla="*/ 444 w 864"/>
                        <a:gd name="T11" fmla="*/ 2 h 178"/>
                        <a:gd name="T12" fmla="*/ 504 w 864"/>
                        <a:gd name="T13" fmla="*/ 2 h 178"/>
                        <a:gd name="T14" fmla="*/ 568 w 864"/>
                        <a:gd name="T15" fmla="*/ 14 h 178"/>
                        <a:gd name="T16" fmla="*/ 644 w 864"/>
                        <a:gd name="T17" fmla="*/ 38 h 178"/>
                        <a:gd name="T18" fmla="*/ 728 w 864"/>
                        <a:gd name="T19" fmla="*/ 70 h 178"/>
                        <a:gd name="T20" fmla="*/ 788 w 864"/>
                        <a:gd name="T21" fmla="*/ 110 h 178"/>
                        <a:gd name="T22" fmla="*/ 864 w 864"/>
                        <a:gd name="T23" fmla="*/ 166 h 17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864" h="178">
                          <a:moveTo>
                            <a:pt x="0" y="178"/>
                          </a:moveTo>
                          <a:cubicBezTo>
                            <a:pt x="28" y="149"/>
                            <a:pt x="57" y="121"/>
                            <a:pt x="84" y="102"/>
                          </a:cubicBezTo>
                          <a:cubicBezTo>
                            <a:pt x="111" y="83"/>
                            <a:pt x="130" y="79"/>
                            <a:pt x="160" y="66"/>
                          </a:cubicBezTo>
                          <a:cubicBezTo>
                            <a:pt x="190" y="53"/>
                            <a:pt x="230" y="36"/>
                            <a:pt x="264" y="26"/>
                          </a:cubicBezTo>
                          <a:cubicBezTo>
                            <a:pt x="298" y="16"/>
                            <a:pt x="334" y="10"/>
                            <a:pt x="364" y="6"/>
                          </a:cubicBezTo>
                          <a:cubicBezTo>
                            <a:pt x="394" y="2"/>
                            <a:pt x="421" y="3"/>
                            <a:pt x="444" y="2"/>
                          </a:cubicBezTo>
                          <a:cubicBezTo>
                            <a:pt x="467" y="1"/>
                            <a:pt x="483" y="0"/>
                            <a:pt x="504" y="2"/>
                          </a:cubicBezTo>
                          <a:cubicBezTo>
                            <a:pt x="525" y="4"/>
                            <a:pt x="545" y="8"/>
                            <a:pt x="568" y="14"/>
                          </a:cubicBezTo>
                          <a:cubicBezTo>
                            <a:pt x="591" y="20"/>
                            <a:pt x="617" y="29"/>
                            <a:pt x="644" y="38"/>
                          </a:cubicBezTo>
                          <a:cubicBezTo>
                            <a:pt x="671" y="47"/>
                            <a:pt x="704" y="58"/>
                            <a:pt x="728" y="70"/>
                          </a:cubicBezTo>
                          <a:cubicBezTo>
                            <a:pt x="752" y="82"/>
                            <a:pt x="765" y="94"/>
                            <a:pt x="788" y="110"/>
                          </a:cubicBezTo>
                          <a:cubicBezTo>
                            <a:pt x="811" y="126"/>
                            <a:pt x="851" y="155"/>
                            <a:pt x="864" y="16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974" name="Freeform 38"/>
                    <p:cNvSpPr>
                      <a:spLocks/>
                    </p:cNvSpPr>
                    <p:nvPr/>
                  </p:nvSpPr>
                  <p:spPr bwMode="auto">
                    <a:xfrm flipV="1">
                      <a:off x="4416" y="2372"/>
                      <a:ext cx="864" cy="178"/>
                    </a:xfrm>
                    <a:custGeom>
                      <a:avLst/>
                      <a:gdLst>
                        <a:gd name="T0" fmla="*/ 0 w 864"/>
                        <a:gd name="T1" fmla="*/ 178 h 178"/>
                        <a:gd name="T2" fmla="*/ 84 w 864"/>
                        <a:gd name="T3" fmla="*/ 102 h 178"/>
                        <a:gd name="T4" fmla="*/ 160 w 864"/>
                        <a:gd name="T5" fmla="*/ 66 h 178"/>
                        <a:gd name="T6" fmla="*/ 264 w 864"/>
                        <a:gd name="T7" fmla="*/ 26 h 178"/>
                        <a:gd name="T8" fmla="*/ 364 w 864"/>
                        <a:gd name="T9" fmla="*/ 6 h 178"/>
                        <a:gd name="T10" fmla="*/ 444 w 864"/>
                        <a:gd name="T11" fmla="*/ 2 h 178"/>
                        <a:gd name="T12" fmla="*/ 504 w 864"/>
                        <a:gd name="T13" fmla="*/ 2 h 178"/>
                        <a:gd name="T14" fmla="*/ 568 w 864"/>
                        <a:gd name="T15" fmla="*/ 14 h 178"/>
                        <a:gd name="T16" fmla="*/ 644 w 864"/>
                        <a:gd name="T17" fmla="*/ 38 h 178"/>
                        <a:gd name="T18" fmla="*/ 728 w 864"/>
                        <a:gd name="T19" fmla="*/ 70 h 178"/>
                        <a:gd name="T20" fmla="*/ 788 w 864"/>
                        <a:gd name="T21" fmla="*/ 110 h 178"/>
                        <a:gd name="T22" fmla="*/ 864 w 864"/>
                        <a:gd name="T23" fmla="*/ 166 h 17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864" h="178">
                          <a:moveTo>
                            <a:pt x="0" y="178"/>
                          </a:moveTo>
                          <a:cubicBezTo>
                            <a:pt x="28" y="149"/>
                            <a:pt x="57" y="121"/>
                            <a:pt x="84" y="102"/>
                          </a:cubicBezTo>
                          <a:cubicBezTo>
                            <a:pt x="111" y="83"/>
                            <a:pt x="130" y="79"/>
                            <a:pt x="160" y="66"/>
                          </a:cubicBezTo>
                          <a:cubicBezTo>
                            <a:pt x="190" y="53"/>
                            <a:pt x="230" y="36"/>
                            <a:pt x="264" y="26"/>
                          </a:cubicBezTo>
                          <a:cubicBezTo>
                            <a:pt x="298" y="16"/>
                            <a:pt x="334" y="10"/>
                            <a:pt x="364" y="6"/>
                          </a:cubicBezTo>
                          <a:cubicBezTo>
                            <a:pt x="394" y="2"/>
                            <a:pt x="421" y="3"/>
                            <a:pt x="444" y="2"/>
                          </a:cubicBezTo>
                          <a:cubicBezTo>
                            <a:pt x="467" y="1"/>
                            <a:pt x="483" y="0"/>
                            <a:pt x="504" y="2"/>
                          </a:cubicBezTo>
                          <a:cubicBezTo>
                            <a:pt x="525" y="4"/>
                            <a:pt x="545" y="8"/>
                            <a:pt x="568" y="14"/>
                          </a:cubicBezTo>
                          <a:cubicBezTo>
                            <a:pt x="591" y="20"/>
                            <a:pt x="617" y="29"/>
                            <a:pt x="644" y="38"/>
                          </a:cubicBezTo>
                          <a:cubicBezTo>
                            <a:pt x="671" y="47"/>
                            <a:pt x="704" y="58"/>
                            <a:pt x="728" y="70"/>
                          </a:cubicBezTo>
                          <a:cubicBezTo>
                            <a:pt x="752" y="82"/>
                            <a:pt x="765" y="94"/>
                            <a:pt x="788" y="110"/>
                          </a:cubicBezTo>
                          <a:cubicBezTo>
                            <a:pt x="811" y="126"/>
                            <a:pt x="851" y="155"/>
                            <a:pt x="864" y="166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39975" name="Text Box 39"/>
              <p:cNvSpPr txBox="1">
                <a:spLocks noChangeArrowheads="1"/>
              </p:cNvSpPr>
              <p:nvPr/>
            </p:nvSpPr>
            <p:spPr bwMode="auto">
              <a:xfrm>
                <a:off x="3984" y="960"/>
                <a:ext cx="19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A</a:t>
                </a:r>
                <a:endParaRPr lang="en-US"/>
              </a:p>
            </p:txBody>
          </p:sp>
          <p:grpSp>
            <p:nvGrpSpPr>
              <p:cNvPr id="39976" name="Group 40"/>
              <p:cNvGrpSpPr>
                <a:grpSpLocks/>
              </p:cNvGrpSpPr>
              <p:nvPr/>
            </p:nvGrpSpPr>
            <p:grpSpPr bwMode="auto">
              <a:xfrm>
                <a:off x="4608" y="960"/>
                <a:ext cx="192" cy="192"/>
                <a:chOff x="4608" y="960"/>
                <a:chExt cx="192" cy="192"/>
              </a:xfrm>
            </p:grpSpPr>
            <p:sp>
              <p:nvSpPr>
                <p:cNvPr id="39977" name="Oval 41"/>
                <p:cNvSpPr>
                  <a:spLocks noChangeArrowheads="1"/>
                </p:cNvSpPr>
                <p:nvPr/>
              </p:nvSpPr>
              <p:spPr bwMode="auto">
                <a:xfrm>
                  <a:off x="4608" y="960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97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608" y="960"/>
                  <a:ext cx="191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b="1"/>
                    <a:t>B</a:t>
                  </a:r>
                  <a:endParaRPr lang="en-US"/>
                </a:p>
              </p:txBody>
            </p:sp>
          </p:grpSp>
        </p:grpSp>
        <p:sp>
          <p:nvSpPr>
            <p:cNvPr id="39979" name="Line 43"/>
            <p:cNvSpPr>
              <a:spLocks noChangeShapeType="1"/>
            </p:cNvSpPr>
            <p:nvPr/>
          </p:nvSpPr>
          <p:spPr bwMode="auto">
            <a:xfrm>
              <a:off x="2640" y="2208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980" name="Group 44"/>
          <p:cNvGrpSpPr>
            <a:grpSpLocks/>
          </p:cNvGrpSpPr>
          <p:nvPr/>
        </p:nvGrpSpPr>
        <p:grpSpPr bwMode="auto">
          <a:xfrm>
            <a:off x="4283075" y="5137396"/>
            <a:ext cx="1295400" cy="1095375"/>
            <a:chOff x="2400" y="2430"/>
            <a:chExt cx="816" cy="690"/>
          </a:xfrm>
        </p:grpSpPr>
        <p:sp>
          <p:nvSpPr>
            <p:cNvPr id="39981" name="Oval 45"/>
            <p:cNvSpPr>
              <a:spLocks noChangeArrowheads="1"/>
            </p:cNvSpPr>
            <p:nvPr/>
          </p:nvSpPr>
          <p:spPr bwMode="auto">
            <a:xfrm>
              <a:off x="2442" y="2430"/>
              <a:ext cx="708" cy="69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9982" name="Group 46"/>
            <p:cNvGrpSpPr>
              <a:grpSpLocks/>
            </p:cNvGrpSpPr>
            <p:nvPr/>
          </p:nvGrpSpPr>
          <p:grpSpPr bwMode="auto">
            <a:xfrm>
              <a:off x="2400" y="2688"/>
              <a:ext cx="816" cy="192"/>
              <a:chOff x="2400" y="2688"/>
              <a:chExt cx="816" cy="192"/>
            </a:xfrm>
          </p:grpSpPr>
          <p:sp>
            <p:nvSpPr>
              <p:cNvPr id="39983" name="Oval 47"/>
              <p:cNvSpPr>
                <a:spLocks noChangeArrowheads="1"/>
              </p:cNvSpPr>
              <p:nvPr/>
            </p:nvSpPr>
            <p:spPr bwMode="auto">
              <a:xfrm>
                <a:off x="2400" y="2688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84" name="Text Box 48"/>
              <p:cNvSpPr txBox="1">
                <a:spLocks noChangeArrowheads="1"/>
              </p:cNvSpPr>
              <p:nvPr/>
            </p:nvSpPr>
            <p:spPr bwMode="auto">
              <a:xfrm>
                <a:off x="2400" y="2688"/>
                <a:ext cx="19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A</a:t>
                </a:r>
                <a:endParaRPr lang="en-US"/>
              </a:p>
            </p:txBody>
          </p:sp>
          <p:grpSp>
            <p:nvGrpSpPr>
              <p:cNvPr id="39985" name="Group 49"/>
              <p:cNvGrpSpPr>
                <a:grpSpLocks/>
              </p:cNvGrpSpPr>
              <p:nvPr/>
            </p:nvGrpSpPr>
            <p:grpSpPr bwMode="auto">
              <a:xfrm>
                <a:off x="3024" y="2688"/>
                <a:ext cx="192" cy="192"/>
                <a:chOff x="4608" y="960"/>
                <a:chExt cx="192" cy="192"/>
              </a:xfrm>
            </p:grpSpPr>
            <p:sp>
              <p:nvSpPr>
                <p:cNvPr id="39986" name="Oval 50"/>
                <p:cNvSpPr>
                  <a:spLocks noChangeArrowheads="1"/>
                </p:cNvSpPr>
                <p:nvPr/>
              </p:nvSpPr>
              <p:spPr bwMode="auto">
                <a:xfrm>
                  <a:off x="4608" y="960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987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4608" y="960"/>
                  <a:ext cx="191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b="1"/>
                    <a:t>B</a:t>
                  </a:r>
                  <a:endParaRPr lang="en-US"/>
                </a:p>
              </p:txBody>
            </p:sp>
          </p:grpSp>
          <p:sp>
            <p:nvSpPr>
              <p:cNvPr id="39988" name="Line 52"/>
              <p:cNvSpPr>
                <a:spLocks noChangeShapeType="1"/>
              </p:cNvSpPr>
              <p:nvPr/>
            </p:nvSpPr>
            <p:spPr bwMode="auto">
              <a:xfrm>
                <a:off x="2592" y="2784"/>
                <a:ext cx="43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9989" name="Oval 53"/>
            <p:cNvSpPr>
              <a:spLocks noChangeArrowheads="1"/>
            </p:cNvSpPr>
            <p:nvPr/>
          </p:nvSpPr>
          <p:spPr bwMode="auto">
            <a:xfrm>
              <a:off x="2839" y="2761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0" name="Line 54"/>
            <p:cNvSpPr>
              <a:spLocks noChangeShapeType="1"/>
            </p:cNvSpPr>
            <p:nvPr/>
          </p:nvSpPr>
          <p:spPr bwMode="auto">
            <a:xfrm>
              <a:off x="2772" y="2430"/>
              <a:ext cx="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991" name="Text Box 55"/>
          <p:cNvSpPr txBox="1">
            <a:spLocks noChangeArrowheads="1"/>
          </p:cNvSpPr>
          <p:nvPr/>
        </p:nvSpPr>
        <p:spPr bwMode="auto">
          <a:xfrm>
            <a:off x="1905000" y="3014909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99"/>
                </a:solidFill>
              </a:rPr>
              <a:t>electronic transitions</a:t>
            </a:r>
            <a:endParaRPr lang="en-US">
              <a:solidFill>
                <a:srgbClr val="000099"/>
              </a:solidFill>
            </a:endParaRPr>
          </a:p>
        </p:txBody>
      </p:sp>
      <p:sp>
        <p:nvSpPr>
          <p:cNvPr id="39992" name="Text Box 56"/>
          <p:cNvSpPr txBox="1">
            <a:spLocks noChangeArrowheads="1"/>
          </p:cNvSpPr>
          <p:nvPr/>
        </p:nvSpPr>
        <p:spPr bwMode="auto">
          <a:xfrm>
            <a:off x="1905000" y="4146796"/>
            <a:ext cx="1876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99"/>
                </a:solidFill>
              </a:rPr>
              <a:t>vibrational transitions</a:t>
            </a:r>
            <a:endParaRPr lang="en-US">
              <a:solidFill>
                <a:srgbClr val="000099"/>
              </a:solidFill>
            </a:endParaRPr>
          </a:p>
        </p:txBody>
      </p:sp>
      <p:sp>
        <p:nvSpPr>
          <p:cNvPr id="39993" name="Text Box 57"/>
          <p:cNvSpPr txBox="1">
            <a:spLocks noChangeArrowheads="1"/>
          </p:cNvSpPr>
          <p:nvPr/>
        </p:nvSpPr>
        <p:spPr bwMode="auto">
          <a:xfrm>
            <a:off x="1857375" y="5546971"/>
            <a:ext cx="1787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99"/>
                </a:solidFill>
              </a:rPr>
              <a:t>rotational transitions</a:t>
            </a:r>
            <a:endParaRPr lang="en-US">
              <a:solidFill>
                <a:srgbClr val="000099"/>
              </a:solidFill>
            </a:endParaRPr>
          </a:p>
        </p:txBody>
      </p:sp>
      <p:sp>
        <p:nvSpPr>
          <p:cNvPr id="39994" name="Text Box 58"/>
          <p:cNvSpPr txBox="1">
            <a:spLocks noChangeArrowheads="1"/>
          </p:cNvSpPr>
          <p:nvPr/>
        </p:nvSpPr>
        <p:spPr bwMode="auto">
          <a:xfrm>
            <a:off x="6873875" y="2575300"/>
            <a:ext cx="817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sng" dirty="0"/>
              <a:t>emission</a:t>
            </a:r>
            <a:endParaRPr lang="en-US" dirty="0"/>
          </a:p>
        </p:txBody>
      </p:sp>
      <p:sp>
        <p:nvSpPr>
          <p:cNvPr id="39995" name="Text Box 59"/>
          <p:cNvSpPr txBox="1">
            <a:spLocks noChangeArrowheads="1"/>
          </p:cNvSpPr>
          <p:nvPr/>
        </p:nvSpPr>
        <p:spPr bwMode="auto">
          <a:xfrm>
            <a:off x="6934200" y="2938709"/>
            <a:ext cx="815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VIS, UV</a:t>
            </a:r>
          </a:p>
        </p:txBody>
      </p:sp>
      <p:sp>
        <p:nvSpPr>
          <p:cNvPr id="39996" name="Text Box 60"/>
          <p:cNvSpPr txBox="1">
            <a:spLocks noChangeArrowheads="1"/>
          </p:cNvSpPr>
          <p:nvPr/>
        </p:nvSpPr>
        <p:spPr bwMode="auto">
          <a:xfrm>
            <a:off x="6934200" y="4146796"/>
            <a:ext cx="757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NIR, IR</a:t>
            </a:r>
          </a:p>
        </p:txBody>
      </p:sp>
      <p:sp>
        <p:nvSpPr>
          <p:cNvPr id="39997" name="Text Box 61"/>
          <p:cNvSpPr txBox="1">
            <a:spLocks noChangeArrowheads="1"/>
          </p:cNvSpPr>
          <p:nvPr/>
        </p:nvSpPr>
        <p:spPr bwMode="auto">
          <a:xfrm>
            <a:off x="6886575" y="5558084"/>
            <a:ext cx="504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 FIR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2762" y="149707"/>
            <a:ext cx="2948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Optical Transitions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460915" y="1006913"/>
            <a:ext cx="1219200" cy="0"/>
          </a:xfrm>
          <a:prstGeom prst="line">
            <a:avLst/>
          </a:prstGeom>
          <a:ln w="254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460915" y="1706738"/>
            <a:ext cx="1219200" cy="0"/>
          </a:xfrm>
          <a:prstGeom prst="line">
            <a:avLst/>
          </a:prstGeom>
          <a:ln w="254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35429" y="15220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235429" y="8149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" name="Up-Down Arrow 5"/>
          <p:cNvSpPr/>
          <p:nvPr/>
        </p:nvSpPr>
        <p:spPr>
          <a:xfrm>
            <a:off x="1994315" y="1021296"/>
            <a:ext cx="182879" cy="671059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/>
          <p:nvPr/>
        </p:nvCxnSpPr>
        <p:spPr>
          <a:xfrm>
            <a:off x="7391400" y="1006887"/>
            <a:ext cx="1219200" cy="0"/>
          </a:xfrm>
          <a:prstGeom prst="line">
            <a:avLst/>
          </a:prstGeom>
          <a:ln w="254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7391400" y="1706712"/>
            <a:ext cx="1219200" cy="0"/>
          </a:xfrm>
          <a:prstGeom prst="line">
            <a:avLst/>
          </a:prstGeom>
          <a:ln w="254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089714" y="15220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089714" y="8149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71" name="Up-Down Arrow 70"/>
          <p:cNvSpPr/>
          <p:nvPr/>
        </p:nvSpPr>
        <p:spPr>
          <a:xfrm>
            <a:off x="7848600" y="1021270"/>
            <a:ext cx="182879" cy="671059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391400" y="1706712"/>
            <a:ext cx="1219200" cy="27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391400" y="725142"/>
            <a:ext cx="1219200" cy="2744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18646" y="1172133"/>
            <a:ext cx="150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discrete levels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726488" y="1183542"/>
            <a:ext cx="1446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bands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4623394" y="1232941"/>
            <a:ext cx="55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600200" y="914400"/>
            <a:ext cx="838200" cy="62578"/>
            <a:chOff x="1600200" y="914400"/>
            <a:chExt cx="838200" cy="62578"/>
          </a:xfrm>
        </p:grpSpPr>
        <p:sp>
          <p:nvSpPr>
            <p:cNvPr id="81" name="Oval 80"/>
            <p:cNvSpPr/>
            <p:nvPr/>
          </p:nvSpPr>
          <p:spPr>
            <a:xfrm>
              <a:off x="1600200" y="914400"/>
              <a:ext cx="76200" cy="62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1709057" y="914400"/>
              <a:ext cx="76200" cy="62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1817914" y="914400"/>
              <a:ext cx="76200" cy="62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1926771" y="914400"/>
              <a:ext cx="76200" cy="62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2035628" y="914400"/>
              <a:ext cx="76200" cy="62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2144485" y="914400"/>
              <a:ext cx="76200" cy="62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2253342" y="914400"/>
              <a:ext cx="76200" cy="62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362200" y="914400"/>
              <a:ext cx="76200" cy="62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7549144" y="944243"/>
            <a:ext cx="838200" cy="62578"/>
            <a:chOff x="1600200" y="914400"/>
            <a:chExt cx="838200" cy="62578"/>
          </a:xfrm>
        </p:grpSpPr>
        <p:sp>
          <p:nvSpPr>
            <p:cNvPr id="91" name="Oval 90"/>
            <p:cNvSpPr/>
            <p:nvPr/>
          </p:nvSpPr>
          <p:spPr>
            <a:xfrm>
              <a:off x="1600200" y="914400"/>
              <a:ext cx="76200" cy="62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1709057" y="914400"/>
              <a:ext cx="76200" cy="62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1817914" y="914400"/>
              <a:ext cx="76200" cy="62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1926771" y="914400"/>
              <a:ext cx="76200" cy="62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2035628" y="914400"/>
              <a:ext cx="76200" cy="62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2144485" y="914400"/>
              <a:ext cx="76200" cy="62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2253342" y="914400"/>
              <a:ext cx="76200" cy="62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2362200" y="914400"/>
              <a:ext cx="76200" cy="62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112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3049781"/>
            <a:ext cx="2955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Mainly: </a:t>
            </a:r>
            <a:r>
              <a:rPr lang="en-US" b="1" dirty="0" err="1"/>
              <a:t>Yb</a:t>
            </a:r>
            <a:r>
              <a:rPr lang="en-US" b="1" dirty="0"/>
              <a:t> Silica Fiber Lasers</a:t>
            </a:r>
          </a:p>
        </p:txBody>
      </p:sp>
      <p:pic>
        <p:nvPicPr>
          <p:cNvPr id="14338" name="Picture 2" descr="Image result for yb silica absorp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850" y="3566303"/>
            <a:ext cx="3235519" cy="230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46896" y="5888155"/>
            <a:ext cx="2999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Diode Pumped at 940-980 nm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9400" y="6361721"/>
            <a:ext cx="2212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Laser: 1020-1050 nm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BA5411-31DE-4A86-AB5F-72BE5F7BB2AE}"/>
              </a:ext>
            </a:extLst>
          </p:cNvPr>
          <p:cNvSpPr txBox="1"/>
          <p:nvPr/>
        </p:nvSpPr>
        <p:spPr>
          <a:xfrm>
            <a:off x="2453279" y="138709"/>
            <a:ext cx="4237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High Power Fiber Lasers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6A0FEE-EBE1-40C7-BAC5-E952405AA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324" y="3156466"/>
            <a:ext cx="2417818" cy="2627455"/>
          </a:xfrm>
          <a:prstGeom prst="rect">
            <a:avLst/>
          </a:prstGeom>
        </p:spPr>
      </p:pic>
      <p:pic>
        <p:nvPicPr>
          <p:cNvPr id="21506" name="Picture 2" descr="High-power fiber lasers and amplifiers, explained by RP Photonics  Encyclopedia; brightness, double-clad fibers">
            <a:extLst>
              <a:ext uri="{FF2B5EF4-FFF2-40B4-BE49-F238E27FC236}">
                <a16:creationId xmlns:a16="http://schemas.microsoft.com/office/drawing/2014/main" id="{E85D0C93-F623-4303-92E2-6E86C7F35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853" y="979941"/>
            <a:ext cx="5289503" cy="19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39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735013"/>
            <a:ext cx="8229600" cy="484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Double-Clad Fiber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04800" y="1219200"/>
            <a:ext cx="81534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/>
              <a:t>Laser light propagates in single-mode core</a:t>
            </a:r>
          </a:p>
          <a:p>
            <a:r>
              <a:rPr lang="en-US" altLang="en-US" sz="2000" dirty="0"/>
              <a:t>Pump light propagates in inner cladding</a:t>
            </a:r>
          </a:p>
        </p:txBody>
      </p:sp>
      <p:pic>
        <p:nvPicPr>
          <p:cNvPr id="4" name="Picture 5" descr="DC Fib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43831"/>
            <a:ext cx="8839200" cy="272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53279" y="268455"/>
            <a:ext cx="4237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High Power Fiber Lasers</a:t>
            </a:r>
          </a:p>
        </p:txBody>
      </p:sp>
    </p:spTree>
    <p:extLst>
      <p:ext uri="{BB962C8B-B14F-4D97-AF65-F5344CB8AC3E}">
        <p14:creationId xmlns:p14="http://schemas.microsoft.com/office/powerpoint/2010/main" val="15041049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4343400" cy="259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06316" y="6248400"/>
            <a:ext cx="2571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kW (current record)!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133600"/>
            <a:ext cx="4038600" cy="351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845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90563"/>
            <a:ext cx="8382000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29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612823"/>
            <a:ext cx="37052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293937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526" y="457200"/>
            <a:ext cx="3067050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02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2400" y="1143000"/>
            <a:ext cx="4525962" cy="2360612"/>
            <a:chOff x="2653" y="617"/>
            <a:chExt cx="2994" cy="1679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653" y="617"/>
              <a:ext cx="2994" cy="1645"/>
              <a:chOff x="2653" y="617"/>
              <a:chExt cx="2994" cy="1645"/>
            </a:xfrm>
          </p:grpSpPr>
          <p:graphicFrame>
            <p:nvGraphicFramePr>
              <p:cNvPr id="9" name="Object 1024"/>
              <p:cNvGraphicFramePr>
                <a:graphicFrameLocks noChangeAspect="1"/>
              </p:cNvGraphicFramePr>
              <p:nvPr/>
            </p:nvGraphicFramePr>
            <p:xfrm>
              <a:off x="2653" y="618"/>
              <a:ext cx="2994" cy="16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04" name="Designer Zeichnung" r:id="rId3" imgW="6843240" imgH="3758760" progId="Designer.Drawing.8">
                      <p:embed/>
                    </p:oleObj>
                  </mc:Choice>
                  <mc:Fallback>
                    <p:oleObj name="Designer Zeichnung" r:id="rId3" imgW="6843240" imgH="3758760" progId="Designer.Drawing.8">
                      <p:embed/>
                      <p:pic>
                        <p:nvPicPr>
                          <p:cNvPr id="3074" name="Object 10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53" y="618"/>
                            <a:ext cx="2994" cy="1644"/>
                          </a:xfrm>
                          <a:prstGeom prst="rect">
                            <a:avLst/>
                          </a:prstGeom>
                          <a:solidFill>
                            <a:srgbClr val="C0C0C0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" name="Rectangle 10"/>
              <p:cNvSpPr>
                <a:spLocks noChangeArrowheads="1"/>
              </p:cNvSpPr>
              <p:nvPr/>
            </p:nvSpPr>
            <p:spPr bwMode="auto">
              <a:xfrm>
                <a:off x="3560" y="663"/>
                <a:ext cx="454" cy="182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de-DE" altLang="en-US"/>
              </a:p>
            </p:txBody>
          </p:sp>
          <p:sp>
            <p:nvSpPr>
              <p:cNvPr id="11" name="Rectangle 11"/>
              <p:cNvSpPr>
                <a:spLocks noChangeArrowheads="1"/>
              </p:cNvSpPr>
              <p:nvPr/>
            </p:nvSpPr>
            <p:spPr bwMode="auto">
              <a:xfrm>
                <a:off x="3152" y="1721"/>
                <a:ext cx="544" cy="39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de-DE" altLang="en-US"/>
              </a:p>
            </p:txBody>
          </p:sp>
          <p:sp>
            <p:nvSpPr>
              <p:cNvPr id="12" name="Rectangle 12"/>
              <p:cNvSpPr>
                <a:spLocks noChangeArrowheads="1"/>
              </p:cNvSpPr>
              <p:nvPr/>
            </p:nvSpPr>
            <p:spPr bwMode="auto">
              <a:xfrm>
                <a:off x="4513" y="617"/>
                <a:ext cx="635" cy="182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de-DE" altLang="en-US"/>
              </a:p>
            </p:txBody>
          </p:sp>
          <p:sp>
            <p:nvSpPr>
              <p:cNvPr id="13" name="Rectangle 13"/>
              <p:cNvSpPr>
                <a:spLocks noChangeArrowheads="1"/>
              </p:cNvSpPr>
              <p:nvPr/>
            </p:nvSpPr>
            <p:spPr bwMode="auto">
              <a:xfrm>
                <a:off x="5103" y="1116"/>
                <a:ext cx="454" cy="182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de-DE" altLang="en-US"/>
              </a:p>
            </p:txBody>
          </p:sp>
          <p:sp>
            <p:nvSpPr>
              <p:cNvPr id="14" name="Rectangle 14"/>
              <p:cNvSpPr>
                <a:spLocks noChangeArrowheads="1"/>
              </p:cNvSpPr>
              <p:nvPr/>
            </p:nvSpPr>
            <p:spPr bwMode="auto">
              <a:xfrm>
                <a:off x="4422" y="1979"/>
                <a:ext cx="635" cy="182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de-DE" altLang="en-US"/>
              </a:p>
            </p:txBody>
          </p:sp>
          <p:sp>
            <p:nvSpPr>
              <p:cNvPr id="15" name="Rectangle 15"/>
              <p:cNvSpPr>
                <a:spLocks noChangeArrowheads="1"/>
              </p:cNvSpPr>
              <p:nvPr/>
            </p:nvSpPr>
            <p:spPr bwMode="auto">
              <a:xfrm>
                <a:off x="4649" y="1797"/>
                <a:ext cx="454" cy="182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de-DE" altLang="en-US"/>
              </a:p>
            </p:txBody>
          </p:sp>
          <p:sp>
            <p:nvSpPr>
              <p:cNvPr id="16" name="Rectangle 16"/>
              <p:cNvSpPr>
                <a:spLocks noChangeArrowheads="1"/>
              </p:cNvSpPr>
              <p:nvPr/>
            </p:nvSpPr>
            <p:spPr bwMode="auto">
              <a:xfrm>
                <a:off x="3897" y="1641"/>
                <a:ext cx="72" cy="137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de-DE" altLang="en-US"/>
              </a:p>
            </p:txBody>
          </p:sp>
          <p:sp>
            <p:nvSpPr>
              <p:cNvPr id="17" name="Rectangle 17"/>
              <p:cNvSpPr>
                <a:spLocks noChangeArrowheads="1"/>
              </p:cNvSpPr>
              <p:nvPr/>
            </p:nvSpPr>
            <p:spPr bwMode="auto">
              <a:xfrm>
                <a:off x="3560" y="1253"/>
                <a:ext cx="92" cy="182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de-DE" altLang="en-US"/>
              </a:p>
            </p:txBody>
          </p:sp>
        </p:grpSp>
        <p:sp>
          <p:nvSpPr>
            <p:cNvPr id="4" name="Text Box 18"/>
            <p:cNvSpPr txBox="1">
              <a:spLocks noChangeArrowheads="1"/>
            </p:cNvSpPr>
            <p:nvPr/>
          </p:nvSpPr>
          <p:spPr bwMode="auto">
            <a:xfrm>
              <a:off x="3476" y="1313"/>
              <a:ext cx="170" cy="212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de-DE" altLang="en-US" sz="1600"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5" name="Text Box 19"/>
            <p:cNvSpPr txBox="1">
              <a:spLocks noChangeArrowheads="1"/>
            </p:cNvSpPr>
            <p:nvPr/>
          </p:nvSpPr>
          <p:spPr bwMode="auto">
            <a:xfrm>
              <a:off x="3612" y="1933"/>
              <a:ext cx="170" cy="212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de-DE" altLang="en-US" sz="1600">
                  <a:latin typeface="Arial" panose="020B0604020202020204" pitchFamily="34" charset="0"/>
                </a:rPr>
                <a:t>d</a:t>
              </a:r>
            </a:p>
          </p:txBody>
        </p:sp>
        <p:sp>
          <p:nvSpPr>
            <p:cNvPr id="6" name="Text Box 20"/>
            <p:cNvSpPr txBox="1">
              <a:spLocks noChangeArrowheads="1"/>
            </p:cNvSpPr>
            <p:nvPr/>
          </p:nvSpPr>
          <p:spPr bwMode="auto">
            <a:xfrm>
              <a:off x="3592" y="678"/>
              <a:ext cx="357" cy="212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endParaRPr lang="de-DE" altLang="en-US" sz="1600">
                <a:latin typeface="Arial" panose="020B0604020202020204" pitchFamily="34" charset="0"/>
              </a:endParaRPr>
            </a:p>
          </p:txBody>
        </p:sp>
        <p:sp>
          <p:nvSpPr>
            <p:cNvPr id="7" name="Text Box 21"/>
            <p:cNvSpPr txBox="1">
              <a:spLocks noChangeArrowheads="1"/>
            </p:cNvSpPr>
            <p:nvPr/>
          </p:nvSpPr>
          <p:spPr bwMode="auto">
            <a:xfrm>
              <a:off x="4565" y="708"/>
              <a:ext cx="583" cy="368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de-DE" altLang="en-US" sz="1600">
                  <a:latin typeface="Arial" panose="020B0604020202020204" pitchFamily="34" charset="0"/>
                </a:rPr>
                <a:t>Output-Coupler</a:t>
              </a:r>
            </a:p>
          </p:txBody>
        </p:sp>
        <p:sp>
          <p:nvSpPr>
            <p:cNvPr id="8" name="Text Box 22"/>
            <p:cNvSpPr txBox="1">
              <a:spLocks noChangeArrowheads="1"/>
            </p:cNvSpPr>
            <p:nvPr/>
          </p:nvSpPr>
          <p:spPr bwMode="auto">
            <a:xfrm>
              <a:off x="3849" y="2084"/>
              <a:ext cx="1057" cy="212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de-DE" altLang="en-US" sz="1600">
                  <a:latin typeface="Arial" panose="020B0604020202020204" pitchFamily="34" charset="0"/>
                </a:rPr>
                <a:t>Pump-Beam</a:t>
              </a:r>
            </a:p>
          </p:txBody>
        </p:sp>
      </p:grp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32" y="3657600"/>
            <a:ext cx="467445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444077" y="235390"/>
            <a:ext cx="2279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Thin Disk Lasers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15528" y="614848"/>
            <a:ext cx="853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Yb:YAG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49453" y="1303599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&gt;10 kW CW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3243" y="4745513"/>
            <a:ext cx="2893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Requires </a:t>
            </a:r>
            <a:r>
              <a:rPr lang="en-US" dirty="0" err="1"/>
              <a:t>multipass</a:t>
            </a:r>
            <a:r>
              <a:rPr lang="en-US" dirty="0"/>
              <a:t> pumping </a:t>
            </a:r>
          </a:p>
        </p:txBody>
      </p:sp>
    </p:spTree>
    <p:extLst>
      <p:ext uri="{BB962C8B-B14F-4D97-AF65-F5344CB8AC3E}">
        <p14:creationId xmlns:p14="http://schemas.microsoft.com/office/powerpoint/2010/main" val="12667304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184525" y="215194"/>
            <a:ext cx="2545825" cy="52322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Chemical Lasers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952500" y="3838575"/>
            <a:ext cx="5302250" cy="158115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b="0">
                <a:solidFill>
                  <a:schemeClr val="tx1"/>
                </a:solidFill>
              </a:rPr>
              <a:t>F + D</a:t>
            </a:r>
            <a:r>
              <a:rPr lang="en-US" sz="1400" b="0" baseline="-25000">
                <a:solidFill>
                  <a:schemeClr val="tx1"/>
                </a:solidFill>
              </a:rPr>
              <a:t>2</a:t>
            </a:r>
            <a:r>
              <a:rPr lang="en-US" sz="1400" b="0">
                <a:solidFill>
                  <a:schemeClr val="tx1"/>
                </a:solidFill>
              </a:rPr>
              <a:t> </a:t>
            </a:r>
            <a:r>
              <a:rPr lang="en-US" sz="1400" b="0">
                <a:solidFill>
                  <a:schemeClr val="tx1"/>
                </a:solidFill>
                <a:sym typeface="Symbol" pitchFamily="18" charset="2"/>
              </a:rPr>
              <a:t> DF* + D	          DF		3.5 - 4.1 m	</a:t>
            </a:r>
          </a:p>
          <a:p>
            <a:endParaRPr lang="en-US" sz="1400" b="0">
              <a:solidFill>
                <a:schemeClr val="tx1"/>
              </a:solidFill>
              <a:sym typeface="Symbol" pitchFamily="18" charset="2"/>
            </a:endParaRPr>
          </a:p>
          <a:p>
            <a:r>
              <a:rPr lang="en-US" sz="1400" b="0">
                <a:solidFill>
                  <a:schemeClr val="tx1"/>
                </a:solidFill>
              </a:rPr>
              <a:t>Cl + HI </a:t>
            </a:r>
            <a:r>
              <a:rPr lang="en-US" sz="1400" b="0">
                <a:solidFill>
                  <a:schemeClr val="tx1"/>
                </a:solidFill>
                <a:sym typeface="Symbol" pitchFamily="18" charset="2"/>
              </a:rPr>
              <a:t> HCl* + I	          HCl		3.5 - 4.1 m </a:t>
            </a:r>
          </a:p>
          <a:p>
            <a:endParaRPr lang="en-US" sz="1400" b="0">
              <a:solidFill>
                <a:schemeClr val="tx1"/>
              </a:solidFill>
            </a:endParaRPr>
          </a:p>
          <a:p>
            <a:r>
              <a:rPr lang="en-US" sz="1400" b="0">
                <a:solidFill>
                  <a:schemeClr val="tx1"/>
                </a:solidFill>
              </a:rPr>
              <a:t>H +Br</a:t>
            </a:r>
            <a:r>
              <a:rPr lang="en-US" sz="1400" b="0" baseline="-25000">
                <a:solidFill>
                  <a:schemeClr val="tx1"/>
                </a:solidFill>
              </a:rPr>
              <a:t>2</a:t>
            </a:r>
            <a:r>
              <a:rPr lang="en-US" sz="1400" b="0">
                <a:solidFill>
                  <a:schemeClr val="tx1"/>
                </a:solidFill>
              </a:rPr>
              <a:t> </a:t>
            </a:r>
            <a:r>
              <a:rPr lang="en-US" sz="1400" b="0">
                <a:solidFill>
                  <a:schemeClr val="tx1"/>
                </a:solidFill>
                <a:sym typeface="Symbol" pitchFamily="18" charset="2"/>
              </a:rPr>
              <a:t> HBr* + Br	          HBr		4.0 - 4.7 m </a:t>
            </a:r>
          </a:p>
          <a:p>
            <a:endParaRPr lang="en-US" sz="1400" b="0">
              <a:solidFill>
                <a:schemeClr val="tx1"/>
              </a:solidFill>
              <a:sym typeface="Symbol" pitchFamily="18" charset="2"/>
            </a:endParaRPr>
          </a:p>
          <a:p>
            <a:r>
              <a:rPr lang="en-US" sz="1400" b="0">
                <a:solidFill>
                  <a:schemeClr val="tx1"/>
                </a:solidFill>
              </a:rPr>
              <a:t>F + H</a:t>
            </a:r>
            <a:r>
              <a:rPr lang="en-US" sz="1400" b="0" baseline="-25000">
                <a:solidFill>
                  <a:schemeClr val="tx1"/>
                </a:solidFill>
              </a:rPr>
              <a:t>2</a:t>
            </a:r>
            <a:r>
              <a:rPr lang="en-US" sz="1400" b="0">
                <a:solidFill>
                  <a:schemeClr val="tx1"/>
                </a:solidFill>
              </a:rPr>
              <a:t> </a:t>
            </a:r>
            <a:r>
              <a:rPr lang="en-US" sz="1400" b="0">
                <a:solidFill>
                  <a:schemeClr val="tx1"/>
                </a:solidFill>
                <a:sym typeface="Symbol" pitchFamily="18" charset="2"/>
              </a:rPr>
              <a:t> HF* + H	          HF		3.5 - 4.1 m</a:t>
            </a:r>
            <a:r>
              <a:rPr lang="en-US" sz="1400" b="0">
                <a:solidFill>
                  <a:schemeClr val="tx1"/>
                </a:solidFill>
              </a:rPr>
              <a:t>	</a:t>
            </a:r>
          </a:p>
        </p:txBody>
      </p:sp>
      <p:grpSp>
        <p:nvGrpSpPr>
          <p:cNvPr id="30730" name="Group 10"/>
          <p:cNvGrpSpPr>
            <a:grpSpLocks/>
          </p:cNvGrpSpPr>
          <p:nvPr/>
        </p:nvGrpSpPr>
        <p:grpSpPr bwMode="auto">
          <a:xfrm>
            <a:off x="869950" y="1085850"/>
            <a:ext cx="4921250" cy="1612900"/>
            <a:chOff x="170" y="770"/>
            <a:chExt cx="3100" cy="1016"/>
          </a:xfrm>
        </p:grpSpPr>
        <p:sp>
          <p:nvSpPr>
            <p:cNvPr id="30722" name="Rectangle 2"/>
            <p:cNvSpPr>
              <a:spLocks noChangeArrowheads="1"/>
            </p:cNvSpPr>
            <p:nvPr/>
          </p:nvSpPr>
          <p:spPr bwMode="auto">
            <a:xfrm>
              <a:off x="720" y="1056"/>
              <a:ext cx="1776" cy="24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25" name="Text Box 5"/>
            <p:cNvSpPr txBox="1">
              <a:spLocks noChangeArrowheads="1"/>
            </p:cNvSpPr>
            <p:nvPr/>
          </p:nvSpPr>
          <p:spPr bwMode="auto">
            <a:xfrm>
              <a:off x="170" y="770"/>
              <a:ext cx="3100" cy="1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 b="0">
                  <a:solidFill>
                    <a:schemeClr val="tx1"/>
                  </a:solidFill>
                </a:rPr>
                <a:t>-  </a:t>
              </a:r>
              <a:r>
                <a:rPr lang="en-US" sz="1400" b="0">
                  <a:solidFill>
                    <a:schemeClr val="tx1"/>
                  </a:solidFill>
                </a:rPr>
                <a:t>population inversion is produced by a chemical reaction</a:t>
              </a:r>
            </a:p>
            <a:p>
              <a:endParaRPr lang="en-US" sz="1400" b="0">
                <a:solidFill>
                  <a:schemeClr val="tx1"/>
                </a:solidFill>
              </a:endParaRPr>
            </a:p>
            <a:p>
              <a:r>
                <a:rPr lang="en-US" sz="1400" b="0">
                  <a:solidFill>
                    <a:schemeClr val="tx1"/>
                  </a:solidFill>
                </a:rPr>
                <a:t>	A  +  BC                AB   +   C* </a:t>
              </a:r>
            </a:p>
            <a:p>
              <a:endParaRPr lang="en-US" sz="1400" b="0">
                <a:solidFill>
                  <a:schemeClr val="tx1"/>
                </a:solidFill>
              </a:endParaRPr>
            </a:p>
            <a:p>
              <a:r>
                <a:rPr lang="en-US" sz="1400" b="0">
                  <a:solidFill>
                    <a:schemeClr val="tx1"/>
                  </a:solidFill>
                </a:rPr>
                <a:t>-  electrical power supply is not needed</a:t>
              </a:r>
            </a:p>
            <a:p>
              <a:r>
                <a:rPr lang="en-US" sz="1400" b="0">
                  <a:solidFill>
                    <a:schemeClr val="tx1"/>
                  </a:solidFill>
                </a:rPr>
                <a:t>-  airborne lasers</a:t>
              </a:r>
            </a:p>
            <a:p>
              <a:r>
                <a:rPr lang="en-US" sz="1400" b="0">
                  <a:solidFill>
                    <a:schemeClr val="tx1"/>
                  </a:solidFill>
                </a:rPr>
                <a:t>-  first chemical laser:  1964</a:t>
              </a:r>
              <a:endParaRPr lang="en-US" sz="1600" b="0">
                <a:solidFill>
                  <a:schemeClr val="tx1"/>
                </a:solidFill>
              </a:endParaRPr>
            </a:p>
          </p:txBody>
        </p:sp>
        <p:sp>
          <p:nvSpPr>
            <p:cNvPr id="30726" name="Line 6"/>
            <p:cNvSpPr>
              <a:spLocks noChangeShapeType="1"/>
            </p:cNvSpPr>
            <p:nvPr/>
          </p:nvSpPr>
          <p:spPr bwMode="auto">
            <a:xfrm>
              <a:off x="1206" y="1170"/>
              <a:ext cx="28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593725" y="2906713"/>
            <a:ext cx="984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u="sng">
                <a:solidFill>
                  <a:schemeClr val="tx1"/>
                </a:solidFill>
              </a:rPr>
              <a:t>Examples: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6477000" y="1270000"/>
            <a:ext cx="1565275" cy="3048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u="sng">
                <a:solidFill>
                  <a:schemeClr val="tx1"/>
                </a:solidFill>
              </a:rPr>
              <a:t>chemical reaction</a:t>
            </a:r>
            <a:r>
              <a:rPr lang="en-US" b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6172200" y="1905000"/>
            <a:ext cx="2749550" cy="9429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0">
                <a:solidFill>
                  <a:schemeClr val="tx1"/>
                </a:solidFill>
              </a:rPr>
              <a:t>- exothermic</a:t>
            </a:r>
          </a:p>
          <a:p>
            <a:r>
              <a:rPr lang="en-US" sz="1400" b="0">
                <a:solidFill>
                  <a:schemeClr val="tx1"/>
                </a:solidFill>
              </a:rPr>
              <a:t>- generation rate must be large </a:t>
            </a:r>
          </a:p>
          <a:p>
            <a:r>
              <a:rPr lang="en-US" sz="1400" b="0">
                <a:solidFill>
                  <a:schemeClr val="tx1"/>
                </a:solidFill>
              </a:rPr>
              <a:t>  enough to overcome spontaneous</a:t>
            </a:r>
          </a:p>
          <a:p>
            <a:r>
              <a:rPr lang="en-US" sz="1400" b="0">
                <a:solidFill>
                  <a:schemeClr val="tx1"/>
                </a:solidFill>
              </a:rPr>
              <a:t>  emission and collisional relaxation</a:t>
            </a:r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984250" y="3402013"/>
            <a:ext cx="4667250" cy="3048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reaction</a:t>
            </a:r>
            <a:r>
              <a:rPr lang="en-US" sz="1400" b="0">
                <a:solidFill>
                  <a:schemeClr val="tx1"/>
                </a:solidFill>
              </a:rPr>
              <a:t>	                        </a:t>
            </a:r>
            <a:r>
              <a:rPr lang="en-US" sz="1400">
                <a:solidFill>
                  <a:schemeClr val="tx1"/>
                </a:solidFill>
              </a:rPr>
              <a:t>active medium</a:t>
            </a:r>
            <a:r>
              <a:rPr lang="en-US" sz="1400" b="0">
                <a:solidFill>
                  <a:schemeClr val="tx1"/>
                </a:solidFill>
              </a:rPr>
              <a:t>            </a:t>
            </a:r>
            <a:r>
              <a:rPr lang="en-US" sz="1400">
                <a:solidFill>
                  <a:schemeClr val="tx1"/>
                </a:solidFill>
              </a:rPr>
              <a:t>wavelength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965200" y="5684838"/>
            <a:ext cx="4438650" cy="3048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0">
                <a:solidFill>
                  <a:schemeClr val="tx1"/>
                </a:solidFill>
              </a:rPr>
              <a:t>I + O</a:t>
            </a:r>
            <a:r>
              <a:rPr lang="en-US" sz="1400" b="0" baseline="-25000">
                <a:solidFill>
                  <a:schemeClr val="tx1"/>
                </a:solidFill>
              </a:rPr>
              <a:t>2</a:t>
            </a:r>
            <a:r>
              <a:rPr lang="en-US" sz="1400" b="0">
                <a:solidFill>
                  <a:schemeClr val="tx1"/>
                </a:solidFill>
              </a:rPr>
              <a:t>* </a:t>
            </a:r>
            <a:r>
              <a:rPr lang="en-US" sz="1400" b="0">
                <a:solidFill>
                  <a:schemeClr val="tx1"/>
                </a:solidFill>
                <a:sym typeface="Symbol" pitchFamily="18" charset="2"/>
              </a:rPr>
              <a:t> I* + O</a:t>
            </a:r>
            <a:r>
              <a:rPr lang="en-US" sz="1400" b="0" baseline="-25000">
                <a:solidFill>
                  <a:schemeClr val="tx1"/>
                </a:solidFill>
                <a:sym typeface="Symbol" pitchFamily="18" charset="2"/>
              </a:rPr>
              <a:t>2</a:t>
            </a:r>
            <a:r>
              <a:rPr lang="en-US" sz="1400" b="0">
                <a:solidFill>
                  <a:schemeClr val="tx1"/>
                </a:solidFill>
                <a:sym typeface="Symbol" pitchFamily="18" charset="2"/>
              </a:rPr>
              <a:t>	          I		1.31 m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6553200" y="4038600"/>
            <a:ext cx="1860550" cy="5175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0">
                <a:solidFill>
                  <a:schemeClr val="tx1"/>
                </a:solidFill>
              </a:rPr>
              <a:t>molecules in an excited</a:t>
            </a:r>
          </a:p>
          <a:p>
            <a:r>
              <a:rPr lang="en-US" sz="1400" b="0">
                <a:solidFill>
                  <a:schemeClr val="tx1"/>
                </a:solidFill>
              </a:rPr>
              <a:t>vibrational state</a:t>
            </a: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6629400" y="5562600"/>
            <a:ext cx="1563688" cy="5175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0">
                <a:solidFill>
                  <a:schemeClr val="tx1"/>
                </a:solidFill>
              </a:rPr>
              <a:t>atoms in an excited</a:t>
            </a:r>
          </a:p>
          <a:p>
            <a:r>
              <a:rPr lang="en-US" sz="1400" b="0">
                <a:solidFill>
                  <a:schemeClr val="tx1"/>
                </a:solidFill>
              </a:rPr>
              <a:t>electronic state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AC5DB66-C801-4E7F-B0BE-B7E3CB35BA45}"/>
              </a:ext>
            </a:extLst>
          </p:cNvPr>
          <p:cNvSpPr/>
          <p:nvPr/>
        </p:nvSpPr>
        <p:spPr>
          <a:xfrm>
            <a:off x="228600" y="5486400"/>
            <a:ext cx="8763000" cy="685800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8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668352" y="199787"/>
            <a:ext cx="58072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chemical oxygen-iodine laser (COIL):  MW CW Power !!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050925" y="1230313"/>
            <a:ext cx="1493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0" u="sng" dirty="0">
                <a:solidFill>
                  <a:schemeClr val="tx1"/>
                </a:solidFill>
              </a:rPr>
              <a:t>chemical reaction</a:t>
            </a:r>
            <a:r>
              <a:rPr lang="en-US" sz="1400" b="0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336925" y="1227138"/>
            <a:ext cx="2149475" cy="4413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b="0">
                <a:solidFill>
                  <a:schemeClr val="tx1"/>
                </a:solidFill>
              </a:rPr>
              <a:t>O</a:t>
            </a:r>
            <a:r>
              <a:rPr lang="en-US" sz="1400" b="0" baseline="-25000">
                <a:solidFill>
                  <a:schemeClr val="tx1"/>
                </a:solidFill>
              </a:rPr>
              <a:t>2</a:t>
            </a:r>
            <a:r>
              <a:rPr lang="en-US" sz="1400" b="0">
                <a:solidFill>
                  <a:schemeClr val="tx1"/>
                </a:solidFill>
              </a:rPr>
              <a:t>(</a:t>
            </a:r>
            <a:r>
              <a:rPr lang="en-US" sz="1400" b="0" baseline="30000">
                <a:solidFill>
                  <a:schemeClr val="tx1"/>
                </a:solidFill>
              </a:rPr>
              <a:t>1 </a:t>
            </a:r>
            <a:r>
              <a:rPr lang="en-US" sz="1400" b="0">
                <a:solidFill>
                  <a:schemeClr val="tx1"/>
                </a:solidFill>
                <a:sym typeface="Symbol" pitchFamily="18" charset="2"/>
              </a:rPr>
              <a:t></a:t>
            </a:r>
            <a:r>
              <a:rPr lang="en-US" sz="1400" b="0">
                <a:solidFill>
                  <a:schemeClr val="tx1"/>
                </a:solidFill>
              </a:rPr>
              <a:t>)  + I </a:t>
            </a:r>
            <a:r>
              <a:rPr lang="en-US" sz="1400" b="0" baseline="30000">
                <a:solidFill>
                  <a:schemeClr val="tx1"/>
                </a:solidFill>
              </a:rPr>
              <a:t> </a:t>
            </a:r>
            <a:r>
              <a:rPr lang="en-US" sz="1400" b="0">
                <a:solidFill>
                  <a:schemeClr val="tx1"/>
                </a:solidFill>
                <a:sym typeface="Symbol" pitchFamily="18" charset="2"/>
              </a:rPr>
              <a:t></a:t>
            </a:r>
            <a:r>
              <a:rPr lang="en-US" sz="1400" b="0" baseline="30000">
                <a:solidFill>
                  <a:schemeClr val="tx1"/>
                </a:solidFill>
                <a:sym typeface="Symbol" pitchFamily="18" charset="2"/>
              </a:rPr>
              <a:t>  </a:t>
            </a:r>
            <a:r>
              <a:rPr lang="en-US" sz="1400" b="0">
                <a:solidFill>
                  <a:schemeClr val="tx1"/>
                </a:solidFill>
                <a:sym typeface="Symbol" pitchFamily="18" charset="2"/>
              </a:rPr>
              <a:t>O</a:t>
            </a:r>
            <a:r>
              <a:rPr lang="en-US" sz="1400" b="0" baseline="-25000">
                <a:solidFill>
                  <a:schemeClr val="tx1"/>
                </a:solidFill>
                <a:sym typeface="Symbol" pitchFamily="18" charset="2"/>
              </a:rPr>
              <a:t>2</a:t>
            </a:r>
            <a:r>
              <a:rPr lang="en-US" sz="1400" b="0">
                <a:solidFill>
                  <a:schemeClr val="tx1"/>
                </a:solidFill>
                <a:sym typeface="Symbol" pitchFamily="18" charset="2"/>
              </a:rPr>
              <a:t>(</a:t>
            </a:r>
            <a:r>
              <a:rPr lang="en-US" sz="1400" b="0" baseline="30000">
                <a:solidFill>
                  <a:schemeClr val="tx1"/>
                </a:solidFill>
                <a:sym typeface="Symbol" pitchFamily="18" charset="2"/>
              </a:rPr>
              <a:t>3</a:t>
            </a:r>
            <a:r>
              <a:rPr lang="en-US" sz="1400" b="0">
                <a:solidFill>
                  <a:schemeClr val="tx1"/>
                </a:solidFill>
                <a:sym typeface="Symbol" pitchFamily="18" charset="2"/>
              </a:rPr>
              <a:t> ) + I</a:t>
            </a:r>
            <a:r>
              <a:rPr lang="en-US" sz="1400" b="0" baseline="30000">
                <a:solidFill>
                  <a:schemeClr val="tx1"/>
                </a:solidFill>
                <a:sym typeface="Symbol" pitchFamily="18" charset="2"/>
              </a:rPr>
              <a:t>*</a:t>
            </a:r>
            <a:endParaRPr lang="en-US" sz="1400" b="0" baseline="30000">
              <a:solidFill>
                <a:schemeClr val="tx1"/>
              </a:solidFill>
            </a:endParaRPr>
          </a:p>
          <a:p>
            <a:endParaRPr lang="en-US" sz="1400" b="0" baseline="30000">
              <a:solidFill>
                <a:schemeClr val="tx1"/>
              </a:solidFill>
            </a:endParaRPr>
          </a:p>
        </p:txBody>
      </p:sp>
      <p:grpSp>
        <p:nvGrpSpPr>
          <p:cNvPr id="2070" name="Group 22"/>
          <p:cNvGrpSpPr>
            <a:grpSpLocks/>
          </p:cNvGrpSpPr>
          <p:nvPr/>
        </p:nvGrpSpPr>
        <p:grpSpPr bwMode="auto">
          <a:xfrm>
            <a:off x="1981200" y="1981200"/>
            <a:ext cx="5410200" cy="2438400"/>
            <a:chOff x="960" y="1344"/>
            <a:chExt cx="3408" cy="1536"/>
          </a:xfrm>
        </p:grpSpPr>
        <p:grpSp>
          <p:nvGrpSpPr>
            <p:cNvPr id="2060" name="Group 12"/>
            <p:cNvGrpSpPr>
              <a:grpSpLocks/>
            </p:cNvGrpSpPr>
            <p:nvPr/>
          </p:nvGrpSpPr>
          <p:grpSpPr bwMode="auto">
            <a:xfrm>
              <a:off x="960" y="1344"/>
              <a:ext cx="384" cy="768"/>
              <a:chOff x="1680" y="1392"/>
              <a:chExt cx="384" cy="768"/>
            </a:xfrm>
          </p:grpSpPr>
          <p:sp>
            <p:nvSpPr>
              <p:cNvPr id="2053" name="Oval 5"/>
              <p:cNvSpPr>
                <a:spLocks noChangeArrowheads="1"/>
              </p:cNvSpPr>
              <p:nvPr/>
            </p:nvSpPr>
            <p:spPr bwMode="auto">
              <a:xfrm>
                <a:off x="1680" y="1392"/>
                <a:ext cx="384" cy="38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400" b="0" dirty="0">
                    <a:solidFill>
                      <a:schemeClr val="tx1"/>
                    </a:solidFill>
                  </a:rPr>
                  <a:t>O</a:t>
                </a:r>
                <a:r>
                  <a:rPr lang="en-US" sz="1400" b="0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sz="1400" b="0" dirty="0">
                    <a:solidFill>
                      <a:schemeClr val="tx1"/>
                    </a:solidFill>
                  </a:rPr>
                  <a:t>(</a:t>
                </a:r>
                <a:r>
                  <a:rPr lang="en-US" sz="1400" b="0" baseline="30000" dirty="0">
                    <a:solidFill>
                      <a:schemeClr val="tx1"/>
                    </a:solidFill>
                  </a:rPr>
                  <a:t>1 </a:t>
                </a:r>
                <a:r>
                  <a:rPr lang="en-US" sz="1400" b="0" dirty="0">
                    <a:solidFill>
                      <a:schemeClr val="tx1"/>
                    </a:solidFill>
                    <a:sym typeface="Symbol" pitchFamily="18" charset="2"/>
                  </a:rPr>
                  <a:t></a:t>
                </a:r>
                <a:r>
                  <a:rPr lang="en-US" sz="1400" b="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  <p:sp>
            <p:nvSpPr>
              <p:cNvPr id="2055" name="Oval 7"/>
              <p:cNvSpPr>
                <a:spLocks noChangeArrowheads="1"/>
              </p:cNvSpPr>
              <p:nvPr/>
            </p:nvSpPr>
            <p:spPr bwMode="auto">
              <a:xfrm>
                <a:off x="1680" y="1776"/>
                <a:ext cx="384" cy="38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400" b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56" name="Oval 8"/>
            <p:cNvSpPr>
              <a:spLocks noChangeArrowheads="1"/>
            </p:cNvSpPr>
            <p:nvPr/>
          </p:nvSpPr>
          <p:spPr bwMode="auto">
            <a:xfrm>
              <a:off x="960" y="2400"/>
              <a:ext cx="480" cy="48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2058" name="Line 10"/>
            <p:cNvSpPr>
              <a:spLocks noChangeShapeType="1"/>
            </p:cNvSpPr>
            <p:nvPr/>
          </p:nvSpPr>
          <p:spPr bwMode="auto">
            <a:xfrm>
              <a:off x="1584" y="1728"/>
              <a:ext cx="384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9" name="Line 11"/>
            <p:cNvSpPr>
              <a:spLocks noChangeShapeType="1"/>
            </p:cNvSpPr>
            <p:nvPr/>
          </p:nvSpPr>
          <p:spPr bwMode="auto">
            <a:xfrm flipV="1">
              <a:off x="1680" y="2304"/>
              <a:ext cx="24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1" name="Oval 13"/>
            <p:cNvSpPr>
              <a:spLocks noChangeArrowheads="1"/>
            </p:cNvSpPr>
            <p:nvPr/>
          </p:nvSpPr>
          <p:spPr bwMode="auto">
            <a:xfrm>
              <a:off x="2160" y="1584"/>
              <a:ext cx="960" cy="9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2" name="Text Box 14"/>
            <p:cNvSpPr txBox="1">
              <a:spLocks noChangeArrowheads="1"/>
            </p:cNvSpPr>
            <p:nvPr/>
          </p:nvSpPr>
          <p:spPr bwMode="auto">
            <a:xfrm>
              <a:off x="2208" y="1824"/>
              <a:ext cx="79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0">
                  <a:solidFill>
                    <a:schemeClr val="tx1"/>
                  </a:solidFill>
                </a:rPr>
                <a:t>energy transfer</a:t>
              </a:r>
            </a:p>
          </p:txBody>
        </p:sp>
        <p:sp>
          <p:nvSpPr>
            <p:cNvPr id="2063" name="Text Box 15"/>
            <p:cNvSpPr txBox="1">
              <a:spLocks noChangeArrowheads="1"/>
            </p:cNvSpPr>
            <p:nvPr/>
          </p:nvSpPr>
          <p:spPr bwMode="auto">
            <a:xfrm>
              <a:off x="2400" y="2112"/>
              <a:ext cx="40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0">
                  <a:solidFill>
                    <a:schemeClr val="tx1"/>
                  </a:solidFill>
                </a:rPr>
                <a:t>O </a:t>
              </a:r>
              <a:r>
                <a:rPr lang="en-US" sz="1400" b="0">
                  <a:solidFill>
                    <a:schemeClr val="tx1"/>
                  </a:solidFill>
                  <a:sym typeface="Symbol" pitchFamily="18" charset="2"/>
                </a:rPr>
                <a:t> I</a:t>
              </a:r>
              <a:endParaRPr lang="en-US" sz="1400" b="0">
                <a:solidFill>
                  <a:schemeClr val="tx1"/>
                </a:solidFill>
              </a:endParaRPr>
            </a:p>
          </p:txBody>
        </p:sp>
        <p:grpSp>
          <p:nvGrpSpPr>
            <p:cNvPr id="2064" name="Group 16"/>
            <p:cNvGrpSpPr>
              <a:grpSpLocks/>
            </p:cNvGrpSpPr>
            <p:nvPr/>
          </p:nvGrpSpPr>
          <p:grpSpPr bwMode="auto">
            <a:xfrm>
              <a:off x="3360" y="1344"/>
              <a:ext cx="384" cy="768"/>
              <a:chOff x="1680" y="1392"/>
              <a:chExt cx="384" cy="768"/>
            </a:xfrm>
          </p:grpSpPr>
          <p:sp>
            <p:nvSpPr>
              <p:cNvPr id="2065" name="Oval 17"/>
              <p:cNvSpPr>
                <a:spLocks noChangeArrowheads="1"/>
              </p:cNvSpPr>
              <p:nvPr/>
            </p:nvSpPr>
            <p:spPr bwMode="auto">
              <a:xfrm>
                <a:off x="1680" y="1392"/>
                <a:ext cx="384" cy="384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400" b="0" dirty="0">
                    <a:solidFill>
                      <a:schemeClr val="bg1"/>
                    </a:solidFill>
                  </a:rPr>
                  <a:t>O</a:t>
                </a:r>
                <a:r>
                  <a:rPr lang="en-US" sz="1400" b="0" baseline="-25000" dirty="0">
                    <a:solidFill>
                      <a:schemeClr val="bg1"/>
                    </a:solidFill>
                  </a:rPr>
                  <a:t>2</a:t>
                </a:r>
                <a:r>
                  <a:rPr lang="en-US" sz="1400" b="0" dirty="0">
                    <a:solidFill>
                      <a:schemeClr val="bg1"/>
                    </a:solidFill>
                  </a:rPr>
                  <a:t>(</a:t>
                </a:r>
                <a:r>
                  <a:rPr lang="en-US" sz="1400" b="0" baseline="30000" dirty="0">
                    <a:solidFill>
                      <a:schemeClr val="bg1"/>
                    </a:solidFill>
                  </a:rPr>
                  <a:t>3 </a:t>
                </a:r>
                <a:r>
                  <a:rPr lang="en-US" sz="1400" b="0" dirty="0">
                    <a:solidFill>
                      <a:schemeClr val="bg1"/>
                    </a:solidFill>
                    <a:sym typeface="Symbol" pitchFamily="18" charset="2"/>
                  </a:rPr>
                  <a:t></a:t>
                </a:r>
                <a:r>
                  <a:rPr lang="en-US" sz="1400" b="0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  <p:sp>
            <p:nvSpPr>
              <p:cNvPr id="2066" name="Oval 18"/>
              <p:cNvSpPr>
                <a:spLocks noChangeArrowheads="1"/>
              </p:cNvSpPr>
              <p:nvPr/>
            </p:nvSpPr>
            <p:spPr bwMode="auto">
              <a:xfrm>
                <a:off x="1680" y="1776"/>
                <a:ext cx="384" cy="384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400" b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67" name="Oval 19"/>
            <p:cNvSpPr>
              <a:spLocks noChangeArrowheads="1"/>
            </p:cNvSpPr>
            <p:nvPr/>
          </p:nvSpPr>
          <p:spPr bwMode="auto">
            <a:xfrm>
              <a:off x="3360" y="2352"/>
              <a:ext cx="480" cy="48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</a:rPr>
                <a:t>I*</a:t>
              </a:r>
            </a:p>
          </p:txBody>
        </p:sp>
        <p:sp>
          <p:nvSpPr>
            <p:cNvPr id="2068" name="Line 20"/>
            <p:cNvSpPr>
              <a:spLocks noChangeShapeType="1"/>
            </p:cNvSpPr>
            <p:nvPr/>
          </p:nvSpPr>
          <p:spPr bwMode="auto">
            <a:xfrm flipV="1">
              <a:off x="3888" y="1536"/>
              <a:ext cx="336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9" name="Line 21"/>
            <p:cNvSpPr>
              <a:spLocks noChangeShapeType="1"/>
            </p:cNvSpPr>
            <p:nvPr/>
          </p:nvSpPr>
          <p:spPr bwMode="auto">
            <a:xfrm>
              <a:off x="3984" y="2592"/>
              <a:ext cx="384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1423761" y="5253831"/>
            <a:ext cx="6096000" cy="11557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1. generation of singlet oxygen    Cl</a:t>
            </a:r>
            <a:r>
              <a:rPr lang="en-US" sz="1400" b="0" baseline="-25000" dirty="0">
                <a:solidFill>
                  <a:schemeClr val="tx1"/>
                </a:solidFill>
              </a:rPr>
              <a:t>2 </a:t>
            </a:r>
            <a:r>
              <a:rPr lang="en-US" sz="1400" b="0" dirty="0">
                <a:solidFill>
                  <a:schemeClr val="tx1"/>
                </a:solidFill>
              </a:rPr>
              <a:t>+ H</a:t>
            </a:r>
            <a:r>
              <a:rPr lang="en-US" sz="1400" b="0" baseline="-25000" dirty="0">
                <a:solidFill>
                  <a:schemeClr val="tx1"/>
                </a:solidFill>
              </a:rPr>
              <a:t>2</a:t>
            </a:r>
            <a:r>
              <a:rPr lang="en-US" sz="1400" b="0" dirty="0">
                <a:solidFill>
                  <a:schemeClr val="tx1"/>
                </a:solidFill>
              </a:rPr>
              <a:t>O</a:t>
            </a:r>
            <a:r>
              <a:rPr lang="en-US" sz="1400" b="0" baseline="-25000" dirty="0">
                <a:solidFill>
                  <a:schemeClr val="tx1"/>
                </a:solidFill>
              </a:rPr>
              <a:t>2</a:t>
            </a:r>
            <a:r>
              <a:rPr lang="en-US" sz="1400" b="0" dirty="0">
                <a:solidFill>
                  <a:schemeClr val="tx1"/>
                </a:solidFill>
              </a:rPr>
              <a:t> +2NaOH </a:t>
            </a:r>
            <a:r>
              <a:rPr lang="en-US" sz="1400" b="0" dirty="0">
                <a:solidFill>
                  <a:schemeClr val="tx1"/>
                </a:solidFill>
                <a:sym typeface="Symbol" pitchFamily="18" charset="2"/>
              </a:rPr>
              <a:t> </a:t>
            </a:r>
            <a:r>
              <a:rPr lang="en-US" sz="1400" b="0" dirty="0">
                <a:solidFill>
                  <a:schemeClr val="tx1"/>
                </a:solidFill>
              </a:rPr>
              <a:t>O</a:t>
            </a:r>
            <a:r>
              <a:rPr lang="en-US" sz="1400" b="0" baseline="-25000" dirty="0">
                <a:solidFill>
                  <a:schemeClr val="tx1"/>
                </a:solidFill>
              </a:rPr>
              <a:t>2</a:t>
            </a:r>
            <a:r>
              <a:rPr lang="en-US" sz="1400" b="0" dirty="0">
                <a:solidFill>
                  <a:schemeClr val="tx1"/>
                </a:solidFill>
              </a:rPr>
              <a:t>(</a:t>
            </a:r>
            <a:r>
              <a:rPr lang="en-US" sz="1400" b="0" baseline="30000" dirty="0">
                <a:solidFill>
                  <a:schemeClr val="tx1"/>
                </a:solidFill>
              </a:rPr>
              <a:t>1 </a:t>
            </a:r>
            <a:r>
              <a:rPr lang="en-US" sz="1400" b="0" dirty="0">
                <a:solidFill>
                  <a:schemeClr val="tx1"/>
                </a:solidFill>
                <a:sym typeface="Symbol" pitchFamily="18" charset="2"/>
              </a:rPr>
              <a:t></a:t>
            </a:r>
            <a:r>
              <a:rPr lang="en-US" sz="1400" b="0" dirty="0">
                <a:solidFill>
                  <a:schemeClr val="tx1"/>
                </a:solidFill>
              </a:rPr>
              <a:t>)  + 2H</a:t>
            </a:r>
            <a:r>
              <a:rPr lang="en-US" sz="1400" b="0" baseline="-25000" dirty="0">
                <a:solidFill>
                  <a:schemeClr val="tx1"/>
                </a:solidFill>
              </a:rPr>
              <a:t>2</a:t>
            </a:r>
            <a:r>
              <a:rPr lang="en-US" sz="1400" b="0" dirty="0">
                <a:solidFill>
                  <a:schemeClr val="tx1"/>
                </a:solidFill>
              </a:rPr>
              <a:t>O + 2NaCl</a:t>
            </a:r>
          </a:p>
          <a:p>
            <a:endParaRPr lang="en-US" sz="1400" b="0" dirty="0">
              <a:solidFill>
                <a:schemeClr val="tx1"/>
              </a:solidFill>
            </a:endParaRPr>
          </a:p>
          <a:p>
            <a:r>
              <a:rPr lang="en-US" sz="1400" b="0" dirty="0">
                <a:solidFill>
                  <a:schemeClr val="tx1"/>
                </a:solidFill>
              </a:rPr>
              <a:t>2. production of excited iodine     O</a:t>
            </a:r>
            <a:r>
              <a:rPr lang="en-US" sz="1400" b="0" baseline="-25000" dirty="0">
                <a:solidFill>
                  <a:schemeClr val="tx1"/>
                </a:solidFill>
              </a:rPr>
              <a:t>2</a:t>
            </a:r>
            <a:r>
              <a:rPr lang="en-US" sz="1400" b="0" dirty="0">
                <a:solidFill>
                  <a:schemeClr val="tx1"/>
                </a:solidFill>
              </a:rPr>
              <a:t>(</a:t>
            </a:r>
            <a:r>
              <a:rPr lang="en-US" sz="1400" b="0" baseline="30000" dirty="0">
                <a:solidFill>
                  <a:schemeClr val="tx1"/>
                </a:solidFill>
              </a:rPr>
              <a:t>1 </a:t>
            </a:r>
            <a:r>
              <a:rPr lang="en-US" sz="1400" b="0" dirty="0">
                <a:solidFill>
                  <a:schemeClr val="tx1"/>
                </a:solidFill>
                <a:sym typeface="Symbol" pitchFamily="18" charset="2"/>
              </a:rPr>
              <a:t></a:t>
            </a:r>
            <a:r>
              <a:rPr lang="en-US" sz="1400" b="0" dirty="0">
                <a:solidFill>
                  <a:schemeClr val="tx1"/>
                </a:solidFill>
              </a:rPr>
              <a:t>)  + I </a:t>
            </a:r>
            <a:r>
              <a:rPr lang="en-US" sz="1400" b="0" baseline="30000" dirty="0">
                <a:solidFill>
                  <a:schemeClr val="tx1"/>
                </a:solidFill>
              </a:rPr>
              <a:t> </a:t>
            </a:r>
            <a:r>
              <a:rPr lang="en-US" sz="1400" b="0" dirty="0">
                <a:solidFill>
                  <a:schemeClr val="tx1"/>
                </a:solidFill>
                <a:sym typeface="Symbol" pitchFamily="18" charset="2"/>
              </a:rPr>
              <a:t></a:t>
            </a:r>
            <a:r>
              <a:rPr lang="en-US" sz="1400" b="0" baseline="30000" dirty="0">
                <a:solidFill>
                  <a:schemeClr val="tx1"/>
                </a:solidFill>
                <a:sym typeface="Symbol" pitchFamily="18" charset="2"/>
              </a:rPr>
              <a:t>  </a:t>
            </a:r>
            <a:r>
              <a:rPr lang="en-US" sz="1400" b="0" dirty="0">
                <a:solidFill>
                  <a:schemeClr val="tx1"/>
                </a:solidFill>
                <a:sym typeface="Symbol" pitchFamily="18" charset="2"/>
              </a:rPr>
              <a:t>O</a:t>
            </a:r>
            <a:r>
              <a:rPr lang="en-US" sz="1400" b="0" baseline="-25000" dirty="0">
                <a:solidFill>
                  <a:schemeClr val="tx1"/>
                </a:solidFill>
                <a:sym typeface="Symbol" pitchFamily="18" charset="2"/>
              </a:rPr>
              <a:t>2</a:t>
            </a:r>
            <a:r>
              <a:rPr lang="en-US" sz="1400" b="0" dirty="0">
                <a:solidFill>
                  <a:schemeClr val="tx1"/>
                </a:solidFill>
                <a:sym typeface="Symbol" pitchFamily="18" charset="2"/>
              </a:rPr>
              <a:t>(</a:t>
            </a:r>
            <a:r>
              <a:rPr lang="en-US" sz="1400" b="0" baseline="30000" dirty="0">
                <a:solidFill>
                  <a:schemeClr val="tx1"/>
                </a:solidFill>
                <a:sym typeface="Symbol" pitchFamily="18" charset="2"/>
              </a:rPr>
              <a:t>3</a:t>
            </a:r>
            <a:r>
              <a:rPr lang="en-US" sz="1400" b="0" dirty="0">
                <a:solidFill>
                  <a:schemeClr val="tx1"/>
                </a:solidFill>
                <a:sym typeface="Symbol" pitchFamily="18" charset="2"/>
              </a:rPr>
              <a:t> ) + I</a:t>
            </a:r>
            <a:r>
              <a:rPr lang="en-US" sz="1400" b="0" baseline="30000" dirty="0">
                <a:solidFill>
                  <a:schemeClr val="tx1"/>
                </a:solidFill>
                <a:sym typeface="Symbol" pitchFamily="18" charset="2"/>
              </a:rPr>
              <a:t>*</a:t>
            </a:r>
            <a:endParaRPr lang="en-US" sz="1400" b="0" baseline="30000" dirty="0">
              <a:solidFill>
                <a:schemeClr val="tx1"/>
              </a:solidFill>
            </a:endParaRPr>
          </a:p>
          <a:p>
            <a:endParaRPr lang="en-US" sz="1400" b="0" dirty="0">
              <a:solidFill>
                <a:schemeClr val="tx1"/>
              </a:solidFill>
            </a:endParaRPr>
          </a:p>
          <a:p>
            <a:r>
              <a:rPr lang="en-US" sz="1400" b="0" dirty="0">
                <a:solidFill>
                  <a:schemeClr val="tx1"/>
                </a:solidFill>
              </a:rPr>
              <a:t>3. lasing of excited iodine</a:t>
            </a:r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1143000" y="4800600"/>
            <a:ext cx="590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0" u="sng">
                <a:solidFill>
                  <a:schemeClr val="tx1"/>
                </a:solidFill>
              </a:rPr>
              <a:t>steps:</a:t>
            </a:r>
            <a:endParaRPr lang="en-US" sz="1400" b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569119"/>
            <a:ext cx="501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Singlet oxygen (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dioxidene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) </a:t>
            </a:r>
            <a:r>
              <a:rPr lang="en-US" dirty="0"/>
              <a:t> has a &gt;40 min lifetime. </a:t>
            </a:r>
          </a:p>
        </p:txBody>
      </p:sp>
    </p:spTree>
    <p:extLst>
      <p:ext uri="{BB962C8B-B14F-4D97-AF65-F5344CB8AC3E}">
        <p14:creationId xmlns:p14="http://schemas.microsoft.com/office/powerpoint/2010/main" val="35251483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7" name="Text Box 35"/>
          <p:cNvSpPr txBox="1">
            <a:spLocks noChangeArrowheads="1"/>
          </p:cNvSpPr>
          <p:nvPr/>
        </p:nvSpPr>
        <p:spPr bwMode="auto">
          <a:xfrm>
            <a:off x="914400" y="381000"/>
            <a:ext cx="3397250" cy="304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0" u="sng">
                <a:solidFill>
                  <a:schemeClr val="tx1"/>
                </a:solidFill>
              </a:rPr>
              <a:t>schematic diagram of a chemical iodine laser</a:t>
            </a:r>
            <a:endParaRPr lang="en-US" sz="1400" b="0">
              <a:solidFill>
                <a:schemeClr val="tx1"/>
              </a:solidFill>
            </a:endParaRPr>
          </a:p>
        </p:txBody>
      </p:sp>
      <p:sp>
        <p:nvSpPr>
          <p:cNvPr id="3108" name="Text Box 36"/>
          <p:cNvSpPr txBox="1">
            <a:spLocks noChangeArrowheads="1"/>
          </p:cNvSpPr>
          <p:nvPr/>
        </p:nvSpPr>
        <p:spPr bwMode="auto">
          <a:xfrm>
            <a:off x="6172200" y="533400"/>
            <a:ext cx="965200" cy="304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0" u="sng">
                <a:solidFill>
                  <a:schemeClr val="tx1"/>
                </a:solidFill>
              </a:rPr>
              <a:t>parameters</a:t>
            </a:r>
          </a:p>
        </p:txBody>
      </p:sp>
      <p:sp>
        <p:nvSpPr>
          <p:cNvPr id="3109" name="Text Box 37"/>
          <p:cNvSpPr txBox="1">
            <a:spLocks noChangeArrowheads="1"/>
          </p:cNvSpPr>
          <p:nvPr/>
        </p:nvSpPr>
        <p:spPr bwMode="auto">
          <a:xfrm>
            <a:off x="6308725" y="1154113"/>
            <a:ext cx="2156937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 MW </a:t>
            </a:r>
            <a:r>
              <a:rPr lang="en-US" sz="1400" b="0" dirty="0" err="1">
                <a:solidFill>
                  <a:schemeClr val="tx1"/>
                </a:solidFill>
              </a:rPr>
              <a:t>ouput</a:t>
            </a:r>
            <a:r>
              <a:rPr lang="en-US" sz="1400" b="0" dirty="0">
                <a:solidFill>
                  <a:schemeClr val="tx1"/>
                </a:solidFill>
              </a:rPr>
              <a:t> power</a:t>
            </a:r>
          </a:p>
          <a:p>
            <a:pPr>
              <a:buFontTx/>
              <a:buChar char="•"/>
            </a:pPr>
            <a:endParaRPr lang="en-US" sz="1400" b="0" dirty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 wavelength </a:t>
            </a:r>
            <a:r>
              <a:rPr lang="en-US" sz="1400" b="0" i="1" dirty="0">
                <a:solidFill>
                  <a:srgbClr val="FF3300"/>
                </a:solidFill>
              </a:rPr>
              <a:t>1.315</a:t>
            </a:r>
            <a:r>
              <a:rPr lang="en-US" sz="1400" b="0" dirty="0">
                <a:solidFill>
                  <a:schemeClr val="tx1"/>
                </a:solidFill>
              </a:rPr>
              <a:t> micron</a:t>
            </a:r>
          </a:p>
          <a:p>
            <a:pPr>
              <a:buFontTx/>
              <a:buChar char="•"/>
            </a:pPr>
            <a:endParaRPr lang="en-US" sz="1400" b="0" dirty="0">
              <a:solidFill>
                <a:schemeClr val="tx1"/>
              </a:solidFill>
            </a:endParaRPr>
          </a:p>
          <a:p>
            <a:pPr>
              <a:buFontTx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 pulsed and </a:t>
            </a:r>
            <a:r>
              <a:rPr lang="en-US" sz="1400" b="0" dirty="0" err="1">
                <a:solidFill>
                  <a:schemeClr val="tx1"/>
                </a:solidFill>
              </a:rPr>
              <a:t>cw</a:t>
            </a:r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3110" name="Text Box 38"/>
          <p:cNvSpPr txBox="1">
            <a:spLocks noChangeArrowheads="1"/>
          </p:cNvSpPr>
          <p:nvPr/>
        </p:nvSpPr>
        <p:spPr bwMode="auto">
          <a:xfrm>
            <a:off x="6139657" y="3671451"/>
            <a:ext cx="1849438" cy="304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0" u="sng" dirty="0">
                <a:solidFill>
                  <a:schemeClr val="tx1"/>
                </a:solidFill>
              </a:rPr>
              <a:t>atmospheric absorption</a:t>
            </a:r>
            <a:endParaRPr lang="en-US" sz="1400" b="0" dirty="0">
              <a:solidFill>
                <a:schemeClr val="tx1"/>
              </a:solidFill>
            </a:endParaRPr>
          </a:p>
        </p:txBody>
      </p:sp>
      <p:grpSp>
        <p:nvGrpSpPr>
          <p:cNvPr id="3120" name="Group 48"/>
          <p:cNvGrpSpPr>
            <a:grpSpLocks/>
          </p:cNvGrpSpPr>
          <p:nvPr/>
        </p:nvGrpSpPr>
        <p:grpSpPr bwMode="auto">
          <a:xfrm>
            <a:off x="914400" y="990600"/>
            <a:ext cx="4953000" cy="2776538"/>
            <a:chOff x="576" y="816"/>
            <a:chExt cx="3120" cy="1749"/>
          </a:xfrm>
        </p:grpSpPr>
        <p:sp>
          <p:nvSpPr>
            <p:cNvPr id="3113" name="Rectangle 41"/>
            <p:cNvSpPr>
              <a:spLocks noChangeArrowheads="1"/>
            </p:cNvSpPr>
            <p:nvPr/>
          </p:nvSpPr>
          <p:spPr bwMode="auto">
            <a:xfrm>
              <a:off x="576" y="816"/>
              <a:ext cx="3120" cy="1728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3" name="AutoShape 21"/>
            <p:cNvSpPr>
              <a:spLocks noChangeArrowheads="1"/>
            </p:cNvSpPr>
            <p:nvPr/>
          </p:nvSpPr>
          <p:spPr bwMode="auto">
            <a:xfrm>
              <a:off x="912" y="1481"/>
              <a:ext cx="432" cy="432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4" name="AutoShape 22"/>
            <p:cNvSpPr>
              <a:spLocks noChangeArrowheads="1"/>
            </p:cNvSpPr>
            <p:nvPr/>
          </p:nvSpPr>
          <p:spPr bwMode="auto">
            <a:xfrm flipV="1">
              <a:off x="912" y="1049"/>
              <a:ext cx="432" cy="432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5" name="Text Box 23"/>
            <p:cNvSpPr txBox="1">
              <a:spLocks noChangeArrowheads="1"/>
            </p:cNvSpPr>
            <p:nvPr/>
          </p:nvSpPr>
          <p:spPr bwMode="auto">
            <a:xfrm>
              <a:off x="624" y="1961"/>
              <a:ext cx="77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0">
                  <a:solidFill>
                    <a:schemeClr val="tx1"/>
                  </a:solidFill>
                </a:rPr>
                <a:t>singlet oxygen</a:t>
              </a:r>
            </a:p>
          </p:txBody>
        </p:sp>
        <p:sp>
          <p:nvSpPr>
            <p:cNvPr id="3096" name="Text Box 24"/>
            <p:cNvSpPr txBox="1">
              <a:spLocks noChangeArrowheads="1"/>
            </p:cNvSpPr>
            <p:nvPr/>
          </p:nvSpPr>
          <p:spPr bwMode="auto">
            <a:xfrm>
              <a:off x="710" y="816"/>
              <a:ext cx="3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0">
                  <a:solidFill>
                    <a:schemeClr val="tx1"/>
                  </a:solidFill>
                </a:rPr>
                <a:t>iodine</a:t>
              </a:r>
            </a:p>
          </p:txBody>
        </p:sp>
        <p:sp>
          <p:nvSpPr>
            <p:cNvPr id="3097" name="Text Box 25"/>
            <p:cNvSpPr txBox="1">
              <a:spLocks noChangeArrowheads="1"/>
            </p:cNvSpPr>
            <p:nvPr/>
          </p:nvSpPr>
          <p:spPr bwMode="auto">
            <a:xfrm>
              <a:off x="1392" y="960"/>
              <a:ext cx="3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0">
                  <a:solidFill>
                    <a:schemeClr val="tx1"/>
                  </a:solidFill>
                </a:rPr>
                <a:t>mixer</a:t>
              </a:r>
            </a:p>
          </p:txBody>
        </p:sp>
        <p:sp>
          <p:nvSpPr>
            <p:cNvPr id="3098" name="Text Box 26"/>
            <p:cNvSpPr txBox="1">
              <a:spLocks noChangeArrowheads="1"/>
            </p:cNvSpPr>
            <p:nvPr/>
          </p:nvSpPr>
          <p:spPr bwMode="auto">
            <a:xfrm>
              <a:off x="1958" y="912"/>
              <a:ext cx="59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0">
                  <a:solidFill>
                    <a:schemeClr val="tx1"/>
                  </a:solidFill>
                </a:rPr>
                <a:t>supersonic</a:t>
              </a:r>
            </a:p>
            <a:p>
              <a:r>
                <a:rPr lang="en-US" sz="1400" b="0">
                  <a:solidFill>
                    <a:schemeClr val="tx1"/>
                  </a:solidFill>
                </a:rPr>
                <a:t>   nozzle</a:t>
              </a:r>
            </a:p>
          </p:txBody>
        </p:sp>
        <p:sp>
          <p:nvSpPr>
            <p:cNvPr id="3099" name="AutoShape 27"/>
            <p:cNvSpPr>
              <a:spLocks noChangeArrowheads="1"/>
            </p:cNvSpPr>
            <p:nvPr/>
          </p:nvSpPr>
          <p:spPr bwMode="auto">
            <a:xfrm rot="16231538">
              <a:off x="2424" y="1128"/>
              <a:ext cx="384" cy="720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FF3300">
                    <a:gamma/>
                    <a:shade val="66667"/>
                    <a:invGamma/>
                  </a:srgbClr>
                </a:gs>
                <a:gs pos="100000">
                  <a:srgbClr val="FF3300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/>
              <a:endParaRPr lang="en-US" sz="1600"/>
            </a:p>
          </p:txBody>
        </p:sp>
        <p:sp>
          <p:nvSpPr>
            <p:cNvPr id="3100" name="AutoShape 28" descr="Trellis"/>
            <p:cNvSpPr>
              <a:spLocks noChangeArrowheads="1"/>
            </p:cNvSpPr>
            <p:nvPr/>
          </p:nvSpPr>
          <p:spPr bwMode="auto">
            <a:xfrm>
              <a:off x="1392" y="1289"/>
              <a:ext cx="816" cy="384"/>
            </a:xfrm>
            <a:prstGeom prst="rightArrowCallout">
              <a:avLst>
                <a:gd name="adj1" fmla="val 25000"/>
                <a:gd name="adj2" fmla="val 25000"/>
                <a:gd name="adj3" fmla="val 35417"/>
                <a:gd name="adj4" fmla="val 66667"/>
              </a:avLst>
            </a:prstGeom>
            <a:pattFill prst="trellis">
              <a:fgClr>
                <a:schemeClr val="hlink"/>
              </a:fgClr>
              <a:bgClr>
                <a:srgbClr val="FF6600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1" name="Rectangle 29"/>
            <p:cNvSpPr>
              <a:spLocks noChangeArrowheads="1"/>
            </p:cNvSpPr>
            <p:nvPr/>
          </p:nvSpPr>
          <p:spPr bwMode="auto">
            <a:xfrm>
              <a:off x="2688" y="953"/>
              <a:ext cx="288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2" name="Rectangle 30"/>
            <p:cNvSpPr>
              <a:spLocks noChangeArrowheads="1"/>
            </p:cNvSpPr>
            <p:nvPr/>
          </p:nvSpPr>
          <p:spPr bwMode="auto">
            <a:xfrm>
              <a:off x="2688" y="2153"/>
              <a:ext cx="288" cy="48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3" name="Line 31"/>
            <p:cNvSpPr>
              <a:spLocks noChangeShapeType="1"/>
            </p:cNvSpPr>
            <p:nvPr/>
          </p:nvSpPr>
          <p:spPr bwMode="auto">
            <a:xfrm>
              <a:off x="2832" y="1049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4" name="Line 32"/>
            <p:cNvSpPr>
              <a:spLocks noChangeShapeType="1"/>
            </p:cNvSpPr>
            <p:nvPr/>
          </p:nvSpPr>
          <p:spPr bwMode="auto">
            <a:xfrm>
              <a:off x="2832" y="1049"/>
              <a:ext cx="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5" name="Text Box 33"/>
            <p:cNvSpPr txBox="1">
              <a:spLocks noChangeArrowheads="1"/>
            </p:cNvSpPr>
            <p:nvPr/>
          </p:nvSpPr>
          <p:spPr bwMode="auto">
            <a:xfrm>
              <a:off x="2880" y="2105"/>
              <a:ext cx="402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1400" b="0">
                <a:solidFill>
                  <a:schemeClr val="tx1"/>
                </a:solidFill>
              </a:endParaRPr>
            </a:p>
            <a:p>
              <a:r>
                <a:rPr lang="en-US" sz="1400" b="0">
                  <a:solidFill>
                    <a:schemeClr val="tx1"/>
                  </a:solidFill>
                </a:rPr>
                <a:t>laser</a:t>
              </a:r>
            </a:p>
            <a:p>
              <a:r>
                <a:rPr lang="en-US" sz="1400" b="0">
                  <a:solidFill>
                    <a:schemeClr val="tx1"/>
                  </a:solidFill>
                </a:rPr>
                <a:t>output</a:t>
              </a:r>
            </a:p>
          </p:txBody>
        </p:sp>
        <p:sp>
          <p:nvSpPr>
            <p:cNvPr id="3112" name="Text Box 40"/>
            <p:cNvSpPr txBox="1">
              <a:spLocks noChangeArrowheads="1"/>
            </p:cNvSpPr>
            <p:nvPr/>
          </p:nvSpPr>
          <p:spPr bwMode="auto">
            <a:xfrm>
              <a:off x="2958" y="1375"/>
              <a:ext cx="70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0">
                  <a:solidFill>
                    <a:schemeClr val="tx1"/>
                  </a:solidFill>
                </a:rPr>
                <a:t>expanding</a:t>
              </a:r>
            </a:p>
            <a:p>
              <a:r>
                <a:rPr lang="en-US" sz="1400" b="0">
                  <a:solidFill>
                    <a:schemeClr val="tx1"/>
                  </a:solidFill>
                </a:rPr>
                <a:t>gas (cooling)</a:t>
              </a:r>
            </a:p>
          </p:txBody>
        </p:sp>
        <p:sp>
          <p:nvSpPr>
            <p:cNvPr id="3115" name="Line 43"/>
            <p:cNvSpPr>
              <a:spLocks noChangeShapeType="1"/>
            </p:cNvSpPr>
            <p:nvPr/>
          </p:nvSpPr>
          <p:spPr bwMode="auto">
            <a:xfrm flipH="1">
              <a:off x="2160" y="1248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6" name="Line 44"/>
            <p:cNvSpPr>
              <a:spLocks noChangeShapeType="1"/>
            </p:cNvSpPr>
            <p:nvPr/>
          </p:nvSpPr>
          <p:spPr bwMode="auto">
            <a:xfrm>
              <a:off x="1584" y="1152"/>
              <a:ext cx="4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28" name="Rectangle 56"/>
          <p:cNvSpPr>
            <a:spLocks noChangeArrowheads="1"/>
          </p:cNvSpPr>
          <p:nvPr/>
        </p:nvSpPr>
        <p:spPr bwMode="auto">
          <a:xfrm>
            <a:off x="4891088" y="6253163"/>
            <a:ext cx="88900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>
                <a:solidFill>
                  <a:srgbClr val="000000"/>
                </a:solidFill>
                <a:latin typeface="Arial" pitchFamily="34" charset="0"/>
              </a:rPr>
              <a:t>1</a:t>
            </a:r>
            <a:endParaRPr lang="en-US"/>
          </a:p>
        </p:txBody>
      </p:sp>
      <p:sp>
        <p:nvSpPr>
          <p:cNvPr id="3129" name="Rectangle 57"/>
          <p:cNvSpPr>
            <a:spLocks noChangeArrowheads="1"/>
          </p:cNvSpPr>
          <p:nvPr/>
        </p:nvSpPr>
        <p:spPr bwMode="auto">
          <a:xfrm>
            <a:off x="5600701" y="6253163"/>
            <a:ext cx="88900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>
                <a:solidFill>
                  <a:srgbClr val="000000"/>
                </a:solidFill>
                <a:latin typeface="Arial" pitchFamily="34" charset="0"/>
              </a:rPr>
              <a:t>2</a:t>
            </a:r>
            <a:endParaRPr lang="en-US"/>
          </a:p>
        </p:txBody>
      </p:sp>
      <p:sp>
        <p:nvSpPr>
          <p:cNvPr id="3130" name="Rectangle 58"/>
          <p:cNvSpPr>
            <a:spLocks noChangeArrowheads="1"/>
          </p:cNvSpPr>
          <p:nvPr/>
        </p:nvSpPr>
        <p:spPr bwMode="auto">
          <a:xfrm>
            <a:off x="6311901" y="6253163"/>
            <a:ext cx="88900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>
                <a:solidFill>
                  <a:srgbClr val="000000"/>
                </a:solidFill>
                <a:latin typeface="Arial" pitchFamily="34" charset="0"/>
              </a:rPr>
              <a:t>3</a:t>
            </a:r>
            <a:endParaRPr lang="en-US"/>
          </a:p>
        </p:txBody>
      </p:sp>
      <p:sp>
        <p:nvSpPr>
          <p:cNvPr id="3131" name="Rectangle 59"/>
          <p:cNvSpPr>
            <a:spLocks noChangeArrowheads="1"/>
          </p:cNvSpPr>
          <p:nvPr/>
        </p:nvSpPr>
        <p:spPr bwMode="auto">
          <a:xfrm>
            <a:off x="7019926" y="6253163"/>
            <a:ext cx="88900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>
                <a:solidFill>
                  <a:srgbClr val="000000"/>
                </a:solidFill>
                <a:latin typeface="Arial" pitchFamily="34" charset="0"/>
              </a:rPr>
              <a:t>4</a:t>
            </a:r>
            <a:endParaRPr lang="en-US"/>
          </a:p>
        </p:txBody>
      </p:sp>
      <p:sp>
        <p:nvSpPr>
          <p:cNvPr id="3132" name="Rectangle 60"/>
          <p:cNvSpPr>
            <a:spLocks noChangeArrowheads="1"/>
          </p:cNvSpPr>
          <p:nvPr/>
        </p:nvSpPr>
        <p:spPr bwMode="auto">
          <a:xfrm>
            <a:off x="7729538" y="6253163"/>
            <a:ext cx="88900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>
                <a:solidFill>
                  <a:srgbClr val="000000"/>
                </a:solidFill>
                <a:latin typeface="Arial" pitchFamily="34" charset="0"/>
              </a:rPr>
              <a:t>5</a:t>
            </a:r>
            <a:endParaRPr lang="en-US"/>
          </a:p>
        </p:txBody>
      </p:sp>
      <p:sp>
        <p:nvSpPr>
          <p:cNvPr id="3133" name="Rectangle 61"/>
          <p:cNvSpPr>
            <a:spLocks noChangeArrowheads="1"/>
          </p:cNvSpPr>
          <p:nvPr/>
        </p:nvSpPr>
        <p:spPr bwMode="auto">
          <a:xfrm>
            <a:off x="4733926" y="6146800"/>
            <a:ext cx="163513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>
                <a:solidFill>
                  <a:srgbClr val="000000"/>
                </a:solidFill>
                <a:latin typeface="Arial" pitchFamily="34" charset="0"/>
              </a:rPr>
              <a:t>0.0</a:t>
            </a:r>
            <a:endParaRPr lang="en-US"/>
          </a:p>
        </p:txBody>
      </p:sp>
      <p:sp>
        <p:nvSpPr>
          <p:cNvPr id="3134" name="Rectangle 62"/>
          <p:cNvSpPr>
            <a:spLocks noChangeArrowheads="1"/>
          </p:cNvSpPr>
          <p:nvPr/>
        </p:nvSpPr>
        <p:spPr bwMode="auto">
          <a:xfrm>
            <a:off x="4733926" y="5780088"/>
            <a:ext cx="163513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>
                <a:solidFill>
                  <a:srgbClr val="000000"/>
                </a:solidFill>
                <a:latin typeface="Arial" pitchFamily="34" charset="0"/>
              </a:rPr>
              <a:t>0.2</a:t>
            </a:r>
            <a:endParaRPr lang="en-US"/>
          </a:p>
        </p:txBody>
      </p:sp>
      <p:sp>
        <p:nvSpPr>
          <p:cNvPr id="3135" name="Rectangle 63"/>
          <p:cNvSpPr>
            <a:spLocks noChangeArrowheads="1"/>
          </p:cNvSpPr>
          <p:nvPr/>
        </p:nvSpPr>
        <p:spPr bwMode="auto">
          <a:xfrm>
            <a:off x="4733926" y="5411788"/>
            <a:ext cx="163513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>
                <a:solidFill>
                  <a:srgbClr val="000000"/>
                </a:solidFill>
                <a:latin typeface="Arial" pitchFamily="34" charset="0"/>
              </a:rPr>
              <a:t>0.4</a:t>
            </a:r>
            <a:endParaRPr lang="en-US"/>
          </a:p>
        </p:txBody>
      </p:sp>
      <p:sp>
        <p:nvSpPr>
          <p:cNvPr id="3136" name="Rectangle 64"/>
          <p:cNvSpPr>
            <a:spLocks noChangeArrowheads="1"/>
          </p:cNvSpPr>
          <p:nvPr/>
        </p:nvSpPr>
        <p:spPr bwMode="auto">
          <a:xfrm>
            <a:off x="4733926" y="5043488"/>
            <a:ext cx="163513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>
                <a:solidFill>
                  <a:srgbClr val="000000"/>
                </a:solidFill>
                <a:latin typeface="Arial" pitchFamily="34" charset="0"/>
              </a:rPr>
              <a:t>0.6</a:t>
            </a:r>
            <a:endParaRPr lang="en-US"/>
          </a:p>
        </p:txBody>
      </p:sp>
      <p:sp>
        <p:nvSpPr>
          <p:cNvPr id="3137" name="Rectangle 65"/>
          <p:cNvSpPr>
            <a:spLocks noChangeArrowheads="1"/>
          </p:cNvSpPr>
          <p:nvPr/>
        </p:nvSpPr>
        <p:spPr bwMode="auto">
          <a:xfrm>
            <a:off x="4733926" y="4676775"/>
            <a:ext cx="163513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>
                <a:solidFill>
                  <a:srgbClr val="000000"/>
                </a:solidFill>
                <a:latin typeface="Arial" pitchFamily="34" charset="0"/>
              </a:rPr>
              <a:t>0.8</a:t>
            </a:r>
            <a:endParaRPr lang="en-US"/>
          </a:p>
        </p:txBody>
      </p:sp>
      <p:sp>
        <p:nvSpPr>
          <p:cNvPr id="3138" name="Rectangle 66"/>
          <p:cNvSpPr>
            <a:spLocks noChangeArrowheads="1"/>
          </p:cNvSpPr>
          <p:nvPr/>
        </p:nvSpPr>
        <p:spPr bwMode="auto">
          <a:xfrm>
            <a:off x="4733926" y="4308475"/>
            <a:ext cx="163513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>
                <a:solidFill>
                  <a:srgbClr val="000000"/>
                </a:solidFill>
                <a:latin typeface="Arial" pitchFamily="34" charset="0"/>
              </a:rPr>
              <a:t>1.0</a:t>
            </a:r>
            <a:endParaRPr lang="en-US"/>
          </a:p>
        </p:txBody>
      </p:sp>
      <p:sp>
        <p:nvSpPr>
          <p:cNvPr id="3139" name="Line 67"/>
          <p:cNvSpPr>
            <a:spLocks noChangeShapeType="1"/>
          </p:cNvSpPr>
          <p:nvPr/>
        </p:nvSpPr>
        <p:spPr bwMode="auto">
          <a:xfrm flipV="1">
            <a:off x="4913313" y="6194425"/>
            <a:ext cx="1588" cy="396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0" name="Line 68"/>
          <p:cNvSpPr>
            <a:spLocks noChangeShapeType="1"/>
          </p:cNvSpPr>
          <p:nvPr/>
        </p:nvSpPr>
        <p:spPr bwMode="auto">
          <a:xfrm flipV="1">
            <a:off x="5268913" y="6194425"/>
            <a:ext cx="1588" cy="206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1" name="Line 69"/>
          <p:cNvSpPr>
            <a:spLocks noChangeShapeType="1"/>
          </p:cNvSpPr>
          <p:nvPr/>
        </p:nvSpPr>
        <p:spPr bwMode="auto">
          <a:xfrm flipV="1">
            <a:off x="5622926" y="6194425"/>
            <a:ext cx="1588" cy="396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2" name="Line 70"/>
          <p:cNvSpPr>
            <a:spLocks noChangeShapeType="1"/>
          </p:cNvSpPr>
          <p:nvPr/>
        </p:nvSpPr>
        <p:spPr bwMode="auto">
          <a:xfrm flipV="1">
            <a:off x="5978526" y="6194425"/>
            <a:ext cx="1588" cy="206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3" name="Line 71"/>
          <p:cNvSpPr>
            <a:spLocks noChangeShapeType="1"/>
          </p:cNvSpPr>
          <p:nvPr/>
        </p:nvSpPr>
        <p:spPr bwMode="auto">
          <a:xfrm flipV="1">
            <a:off x="6334126" y="6194425"/>
            <a:ext cx="1588" cy="396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4" name="Line 72"/>
          <p:cNvSpPr>
            <a:spLocks noChangeShapeType="1"/>
          </p:cNvSpPr>
          <p:nvPr/>
        </p:nvSpPr>
        <p:spPr bwMode="auto">
          <a:xfrm flipV="1">
            <a:off x="6688138" y="6194425"/>
            <a:ext cx="1588" cy="206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5" name="Line 73"/>
          <p:cNvSpPr>
            <a:spLocks noChangeShapeType="1"/>
          </p:cNvSpPr>
          <p:nvPr/>
        </p:nvSpPr>
        <p:spPr bwMode="auto">
          <a:xfrm flipV="1">
            <a:off x="7042151" y="6194425"/>
            <a:ext cx="1588" cy="396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6" name="Line 74"/>
          <p:cNvSpPr>
            <a:spLocks noChangeShapeType="1"/>
          </p:cNvSpPr>
          <p:nvPr/>
        </p:nvSpPr>
        <p:spPr bwMode="auto">
          <a:xfrm flipV="1">
            <a:off x="7397751" y="6194425"/>
            <a:ext cx="1588" cy="206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7" name="Line 75"/>
          <p:cNvSpPr>
            <a:spLocks noChangeShapeType="1"/>
          </p:cNvSpPr>
          <p:nvPr/>
        </p:nvSpPr>
        <p:spPr bwMode="auto">
          <a:xfrm flipV="1">
            <a:off x="7751763" y="6194425"/>
            <a:ext cx="1588" cy="396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8" name="Line 76"/>
          <p:cNvSpPr>
            <a:spLocks noChangeShapeType="1"/>
          </p:cNvSpPr>
          <p:nvPr/>
        </p:nvSpPr>
        <p:spPr bwMode="auto">
          <a:xfrm>
            <a:off x="4913313" y="6194425"/>
            <a:ext cx="283845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49" name="Line 77"/>
          <p:cNvSpPr>
            <a:spLocks noChangeShapeType="1"/>
          </p:cNvSpPr>
          <p:nvPr/>
        </p:nvSpPr>
        <p:spPr bwMode="auto">
          <a:xfrm>
            <a:off x="4873626" y="6194425"/>
            <a:ext cx="39688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0" name="Line 78"/>
          <p:cNvSpPr>
            <a:spLocks noChangeShapeType="1"/>
          </p:cNvSpPr>
          <p:nvPr/>
        </p:nvSpPr>
        <p:spPr bwMode="auto">
          <a:xfrm>
            <a:off x="4892676" y="6010275"/>
            <a:ext cx="20638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1" name="Line 79"/>
          <p:cNvSpPr>
            <a:spLocks noChangeShapeType="1"/>
          </p:cNvSpPr>
          <p:nvPr/>
        </p:nvSpPr>
        <p:spPr bwMode="auto">
          <a:xfrm>
            <a:off x="4873626" y="5826125"/>
            <a:ext cx="39688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2" name="Line 80"/>
          <p:cNvSpPr>
            <a:spLocks noChangeShapeType="1"/>
          </p:cNvSpPr>
          <p:nvPr/>
        </p:nvSpPr>
        <p:spPr bwMode="auto">
          <a:xfrm>
            <a:off x="4892676" y="5643563"/>
            <a:ext cx="20638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3" name="Line 81"/>
          <p:cNvSpPr>
            <a:spLocks noChangeShapeType="1"/>
          </p:cNvSpPr>
          <p:nvPr/>
        </p:nvSpPr>
        <p:spPr bwMode="auto">
          <a:xfrm>
            <a:off x="4873626" y="5459413"/>
            <a:ext cx="39688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4" name="Line 82"/>
          <p:cNvSpPr>
            <a:spLocks noChangeShapeType="1"/>
          </p:cNvSpPr>
          <p:nvPr/>
        </p:nvSpPr>
        <p:spPr bwMode="auto">
          <a:xfrm>
            <a:off x="4892676" y="5275263"/>
            <a:ext cx="20638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5" name="Line 83"/>
          <p:cNvSpPr>
            <a:spLocks noChangeShapeType="1"/>
          </p:cNvSpPr>
          <p:nvPr/>
        </p:nvSpPr>
        <p:spPr bwMode="auto">
          <a:xfrm>
            <a:off x="4873626" y="5091113"/>
            <a:ext cx="39688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6" name="Line 84"/>
          <p:cNvSpPr>
            <a:spLocks noChangeShapeType="1"/>
          </p:cNvSpPr>
          <p:nvPr/>
        </p:nvSpPr>
        <p:spPr bwMode="auto">
          <a:xfrm>
            <a:off x="4892676" y="4906963"/>
            <a:ext cx="20638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7" name="Line 85"/>
          <p:cNvSpPr>
            <a:spLocks noChangeShapeType="1"/>
          </p:cNvSpPr>
          <p:nvPr/>
        </p:nvSpPr>
        <p:spPr bwMode="auto">
          <a:xfrm>
            <a:off x="4873626" y="4724400"/>
            <a:ext cx="39688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8" name="Line 86"/>
          <p:cNvSpPr>
            <a:spLocks noChangeShapeType="1"/>
          </p:cNvSpPr>
          <p:nvPr/>
        </p:nvSpPr>
        <p:spPr bwMode="auto">
          <a:xfrm>
            <a:off x="4892676" y="4540250"/>
            <a:ext cx="20638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9" name="Line 87"/>
          <p:cNvSpPr>
            <a:spLocks noChangeShapeType="1"/>
          </p:cNvSpPr>
          <p:nvPr/>
        </p:nvSpPr>
        <p:spPr bwMode="auto">
          <a:xfrm>
            <a:off x="4873626" y="4356100"/>
            <a:ext cx="39688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0" name="Line 88"/>
          <p:cNvSpPr>
            <a:spLocks noChangeShapeType="1"/>
          </p:cNvSpPr>
          <p:nvPr/>
        </p:nvSpPr>
        <p:spPr bwMode="auto">
          <a:xfrm>
            <a:off x="4892676" y="4173538"/>
            <a:ext cx="20638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1" name="Line 89"/>
          <p:cNvSpPr>
            <a:spLocks noChangeShapeType="1"/>
          </p:cNvSpPr>
          <p:nvPr/>
        </p:nvSpPr>
        <p:spPr bwMode="auto">
          <a:xfrm flipV="1">
            <a:off x="4913313" y="4173538"/>
            <a:ext cx="1588" cy="20208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2" name="Freeform 90"/>
          <p:cNvSpPr>
            <a:spLocks/>
          </p:cNvSpPr>
          <p:nvPr/>
        </p:nvSpPr>
        <p:spPr bwMode="auto">
          <a:xfrm>
            <a:off x="4913313" y="4356100"/>
            <a:ext cx="111125" cy="1838325"/>
          </a:xfrm>
          <a:custGeom>
            <a:avLst/>
            <a:gdLst>
              <a:gd name="T0" fmla="*/ 2 w 208"/>
              <a:gd name="T1" fmla="*/ 3015 h 3473"/>
              <a:gd name="T2" fmla="*/ 5 w 208"/>
              <a:gd name="T3" fmla="*/ 3432 h 3473"/>
              <a:gd name="T4" fmla="*/ 7 w 208"/>
              <a:gd name="T5" fmla="*/ 3424 h 3473"/>
              <a:gd name="T6" fmla="*/ 11 w 208"/>
              <a:gd name="T7" fmla="*/ 3313 h 3473"/>
              <a:gd name="T8" fmla="*/ 13 w 208"/>
              <a:gd name="T9" fmla="*/ 3270 h 3473"/>
              <a:gd name="T10" fmla="*/ 14 w 208"/>
              <a:gd name="T11" fmla="*/ 3428 h 3473"/>
              <a:gd name="T12" fmla="*/ 17 w 208"/>
              <a:gd name="T13" fmla="*/ 3473 h 3473"/>
              <a:gd name="T14" fmla="*/ 21 w 208"/>
              <a:gd name="T15" fmla="*/ 3366 h 3473"/>
              <a:gd name="T16" fmla="*/ 24 w 208"/>
              <a:gd name="T17" fmla="*/ 3473 h 3473"/>
              <a:gd name="T18" fmla="*/ 27 w 208"/>
              <a:gd name="T19" fmla="*/ 3473 h 3473"/>
              <a:gd name="T20" fmla="*/ 31 w 208"/>
              <a:gd name="T21" fmla="*/ 3473 h 3473"/>
              <a:gd name="T22" fmla="*/ 34 w 208"/>
              <a:gd name="T23" fmla="*/ 3436 h 3473"/>
              <a:gd name="T24" fmla="*/ 36 w 208"/>
              <a:gd name="T25" fmla="*/ 3348 h 3473"/>
              <a:gd name="T26" fmla="*/ 41 w 208"/>
              <a:gd name="T27" fmla="*/ 3473 h 3473"/>
              <a:gd name="T28" fmla="*/ 45 w 208"/>
              <a:gd name="T29" fmla="*/ 3473 h 3473"/>
              <a:gd name="T30" fmla="*/ 53 w 208"/>
              <a:gd name="T31" fmla="*/ 3473 h 3473"/>
              <a:gd name="T32" fmla="*/ 62 w 208"/>
              <a:gd name="T33" fmla="*/ 3473 h 3473"/>
              <a:gd name="T34" fmla="*/ 70 w 208"/>
              <a:gd name="T35" fmla="*/ 3473 h 3473"/>
              <a:gd name="T36" fmla="*/ 78 w 208"/>
              <a:gd name="T37" fmla="*/ 3451 h 3473"/>
              <a:gd name="T38" fmla="*/ 84 w 208"/>
              <a:gd name="T39" fmla="*/ 3454 h 3473"/>
              <a:gd name="T40" fmla="*/ 89 w 208"/>
              <a:gd name="T41" fmla="*/ 3296 h 3473"/>
              <a:gd name="T42" fmla="*/ 93 w 208"/>
              <a:gd name="T43" fmla="*/ 2907 h 3473"/>
              <a:gd name="T44" fmla="*/ 95 w 208"/>
              <a:gd name="T45" fmla="*/ 3454 h 3473"/>
              <a:gd name="T46" fmla="*/ 98 w 208"/>
              <a:gd name="T47" fmla="*/ 3340 h 3473"/>
              <a:gd name="T48" fmla="*/ 100 w 208"/>
              <a:gd name="T49" fmla="*/ 3453 h 3473"/>
              <a:gd name="T50" fmla="*/ 104 w 208"/>
              <a:gd name="T51" fmla="*/ 1928 h 3473"/>
              <a:gd name="T52" fmla="*/ 107 w 208"/>
              <a:gd name="T53" fmla="*/ 3413 h 3473"/>
              <a:gd name="T54" fmla="*/ 109 w 208"/>
              <a:gd name="T55" fmla="*/ 3277 h 3473"/>
              <a:gd name="T56" fmla="*/ 113 w 208"/>
              <a:gd name="T57" fmla="*/ 3070 h 3473"/>
              <a:gd name="T58" fmla="*/ 115 w 208"/>
              <a:gd name="T59" fmla="*/ 3473 h 3473"/>
              <a:gd name="T60" fmla="*/ 117 w 208"/>
              <a:gd name="T61" fmla="*/ 3007 h 3473"/>
              <a:gd name="T62" fmla="*/ 120 w 208"/>
              <a:gd name="T63" fmla="*/ 3454 h 3473"/>
              <a:gd name="T64" fmla="*/ 122 w 208"/>
              <a:gd name="T65" fmla="*/ 3306 h 3473"/>
              <a:gd name="T66" fmla="*/ 126 w 208"/>
              <a:gd name="T67" fmla="*/ 2487 h 3473"/>
              <a:gd name="T68" fmla="*/ 128 w 208"/>
              <a:gd name="T69" fmla="*/ 2806 h 3473"/>
              <a:gd name="T70" fmla="*/ 130 w 208"/>
              <a:gd name="T71" fmla="*/ 2647 h 3473"/>
              <a:gd name="T72" fmla="*/ 134 w 208"/>
              <a:gd name="T73" fmla="*/ 2533 h 3473"/>
              <a:gd name="T74" fmla="*/ 136 w 208"/>
              <a:gd name="T75" fmla="*/ 3309 h 3473"/>
              <a:gd name="T76" fmla="*/ 138 w 208"/>
              <a:gd name="T77" fmla="*/ 2385 h 3473"/>
              <a:gd name="T78" fmla="*/ 141 w 208"/>
              <a:gd name="T79" fmla="*/ 2495 h 3473"/>
              <a:gd name="T80" fmla="*/ 143 w 208"/>
              <a:gd name="T81" fmla="*/ 2087 h 3473"/>
              <a:gd name="T82" fmla="*/ 146 w 208"/>
              <a:gd name="T83" fmla="*/ 265 h 3473"/>
              <a:gd name="T84" fmla="*/ 149 w 208"/>
              <a:gd name="T85" fmla="*/ 36 h 3473"/>
              <a:gd name="T86" fmla="*/ 151 w 208"/>
              <a:gd name="T87" fmla="*/ 0 h 3473"/>
              <a:gd name="T88" fmla="*/ 155 w 208"/>
              <a:gd name="T89" fmla="*/ 0 h 3473"/>
              <a:gd name="T90" fmla="*/ 158 w 208"/>
              <a:gd name="T91" fmla="*/ 1185 h 3473"/>
              <a:gd name="T92" fmla="*/ 161 w 208"/>
              <a:gd name="T93" fmla="*/ 0 h 3473"/>
              <a:gd name="T94" fmla="*/ 163 w 208"/>
              <a:gd name="T95" fmla="*/ 0 h 3473"/>
              <a:gd name="T96" fmla="*/ 167 w 208"/>
              <a:gd name="T97" fmla="*/ 0 h 3473"/>
              <a:gd name="T98" fmla="*/ 170 w 208"/>
              <a:gd name="T99" fmla="*/ 11 h 3473"/>
              <a:gd name="T100" fmla="*/ 172 w 208"/>
              <a:gd name="T101" fmla="*/ 0 h 3473"/>
              <a:gd name="T102" fmla="*/ 176 w 208"/>
              <a:gd name="T103" fmla="*/ 1182 h 3473"/>
              <a:gd name="T104" fmla="*/ 178 w 208"/>
              <a:gd name="T105" fmla="*/ 0 h 3473"/>
              <a:gd name="T106" fmla="*/ 182 w 208"/>
              <a:gd name="T107" fmla="*/ 0 h 3473"/>
              <a:gd name="T108" fmla="*/ 185 w 208"/>
              <a:gd name="T109" fmla="*/ 2212 h 3473"/>
              <a:gd name="T110" fmla="*/ 188 w 208"/>
              <a:gd name="T111" fmla="*/ 2641 h 3473"/>
              <a:gd name="T112" fmla="*/ 191 w 208"/>
              <a:gd name="T113" fmla="*/ 3336 h 3473"/>
              <a:gd name="T114" fmla="*/ 193 w 208"/>
              <a:gd name="T115" fmla="*/ 2581 h 3473"/>
              <a:gd name="T116" fmla="*/ 197 w 208"/>
              <a:gd name="T117" fmla="*/ 3473 h 3473"/>
              <a:gd name="T118" fmla="*/ 200 w 208"/>
              <a:gd name="T119" fmla="*/ 2606 h 3473"/>
              <a:gd name="T120" fmla="*/ 203 w 208"/>
              <a:gd name="T121" fmla="*/ 0 h 3473"/>
              <a:gd name="T122" fmla="*/ 205 w 208"/>
              <a:gd name="T123" fmla="*/ 557 h 3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8" h="3473">
                <a:moveTo>
                  <a:pt x="0" y="3330"/>
                </a:moveTo>
                <a:lnTo>
                  <a:pt x="0" y="3433"/>
                </a:lnTo>
                <a:lnTo>
                  <a:pt x="0" y="3473"/>
                </a:lnTo>
                <a:lnTo>
                  <a:pt x="1" y="3473"/>
                </a:lnTo>
                <a:lnTo>
                  <a:pt x="1" y="3412"/>
                </a:lnTo>
                <a:lnTo>
                  <a:pt x="2" y="3376"/>
                </a:lnTo>
                <a:lnTo>
                  <a:pt x="2" y="3473"/>
                </a:lnTo>
                <a:lnTo>
                  <a:pt x="2" y="3015"/>
                </a:lnTo>
                <a:lnTo>
                  <a:pt x="2" y="3306"/>
                </a:lnTo>
                <a:lnTo>
                  <a:pt x="3" y="3473"/>
                </a:lnTo>
                <a:lnTo>
                  <a:pt x="3" y="3317"/>
                </a:lnTo>
                <a:lnTo>
                  <a:pt x="3" y="3365"/>
                </a:lnTo>
                <a:lnTo>
                  <a:pt x="3" y="3436"/>
                </a:lnTo>
                <a:lnTo>
                  <a:pt x="4" y="3473"/>
                </a:lnTo>
                <a:lnTo>
                  <a:pt x="5" y="3330"/>
                </a:lnTo>
                <a:lnTo>
                  <a:pt x="5" y="3432"/>
                </a:lnTo>
                <a:lnTo>
                  <a:pt x="5" y="3473"/>
                </a:lnTo>
                <a:lnTo>
                  <a:pt x="5" y="3343"/>
                </a:lnTo>
                <a:lnTo>
                  <a:pt x="6" y="3473"/>
                </a:lnTo>
                <a:lnTo>
                  <a:pt x="6" y="3437"/>
                </a:lnTo>
                <a:lnTo>
                  <a:pt x="6" y="3473"/>
                </a:lnTo>
                <a:lnTo>
                  <a:pt x="7" y="3309"/>
                </a:lnTo>
                <a:lnTo>
                  <a:pt x="7" y="3473"/>
                </a:lnTo>
                <a:lnTo>
                  <a:pt x="7" y="3424"/>
                </a:lnTo>
                <a:lnTo>
                  <a:pt x="9" y="3473"/>
                </a:lnTo>
                <a:lnTo>
                  <a:pt x="9" y="3430"/>
                </a:lnTo>
                <a:lnTo>
                  <a:pt x="9" y="3473"/>
                </a:lnTo>
                <a:lnTo>
                  <a:pt x="10" y="3420"/>
                </a:lnTo>
                <a:lnTo>
                  <a:pt x="10" y="3473"/>
                </a:lnTo>
                <a:lnTo>
                  <a:pt x="10" y="3439"/>
                </a:lnTo>
                <a:lnTo>
                  <a:pt x="10" y="3473"/>
                </a:lnTo>
                <a:lnTo>
                  <a:pt x="11" y="3313"/>
                </a:lnTo>
                <a:lnTo>
                  <a:pt x="11" y="3473"/>
                </a:lnTo>
                <a:lnTo>
                  <a:pt x="11" y="3422"/>
                </a:lnTo>
                <a:lnTo>
                  <a:pt x="11" y="3473"/>
                </a:lnTo>
                <a:lnTo>
                  <a:pt x="12" y="3473"/>
                </a:lnTo>
                <a:lnTo>
                  <a:pt x="12" y="3321"/>
                </a:lnTo>
                <a:lnTo>
                  <a:pt x="12" y="3441"/>
                </a:lnTo>
                <a:lnTo>
                  <a:pt x="12" y="3376"/>
                </a:lnTo>
                <a:lnTo>
                  <a:pt x="13" y="3270"/>
                </a:lnTo>
                <a:lnTo>
                  <a:pt x="13" y="3407"/>
                </a:lnTo>
                <a:lnTo>
                  <a:pt x="13" y="3422"/>
                </a:lnTo>
                <a:lnTo>
                  <a:pt x="13" y="3374"/>
                </a:lnTo>
                <a:lnTo>
                  <a:pt x="14" y="3473"/>
                </a:lnTo>
                <a:lnTo>
                  <a:pt x="14" y="3451"/>
                </a:lnTo>
                <a:lnTo>
                  <a:pt x="14" y="3441"/>
                </a:lnTo>
                <a:lnTo>
                  <a:pt x="14" y="3473"/>
                </a:lnTo>
                <a:lnTo>
                  <a:pt x="14" y="3428"/>
                </a:lnTo>
                <a:lnTo>
                  <a:pt x="15" y="3473"/>
                </a:lnTo>
                <a:lnTo>
                  <a:pt x="15" y="3396"/>
                </a:lnTo>
                <a:lnTo>
                  <a:pt x="15" y="3473"/>
                </a:lnTo>
                <a:lnTo>
                  <a:pt x="16" y="3333"/>
                </a:lnTo>
                <a:lnTo>
                  <a:pt x="16" y="3473"/>
                </a:lnTo>
                <a:lnTo>
                  <a:pt x="16" y="3453"/>
                </a:lnTo>
                <a:lnTo>
                  <a:pt x="16" y="3473"/>
                </a:lnTo>
                <a:lnTo>
                  <a:pt x="17" y="3473"/>
                </a:lnTo>
                <a:lnTo>
                  <a:pt x="17" y="3428"/>
                </a:lnTo>
                <a:lnTo>
                  <a:pt x="17" y="3473"/>
                </a:lnTo>
                <a:lnTo>
                  <a:pt x="19" y="3473"/>
                </a:lnTo>
                <a:lnTo>
                  <a:pt x="19" y="3420"/>
                </a:lnTo>
                <a:lnTo>
                  <a:pt x="19" y="3448"/>
                </a:lnTo>
                <a:lnTo>
                  <a:pt x="20" y="3422"/>
                </a:lnTo>
                <a:lnTo>
                  <a:pt x="20" y="3473"/>
                </a:lnTo>
                <a:lnTo>
                  <a:pt x="21" y="3366"/>
                </a:lnTo>
                <a:lnTo>
                  <a:pt x="21" y="3473"/>
                </a:lnTo>
                <a:lnTo>
                  <a:pt x="22" y="3473"/>
                </a:lnTo>
                <a:lnTo>
                  <a:pt x="22" y="3432"/>
                </a:lnTo>
                <a:lnTo>
                  <a:pt x="22" y="3446"/>
                </a:lnTo>
                <a:lnTo>
                  <a:pt x="23" y="3473"/>
                </a:lnTo>
                <a:lnTo>
                  <a:pt x="23" y="3405"/>
                </a:lnTo>
                <a:lnTo>
                  <a:pt x="23" y="3473"/>
                </a:lnTo>
                <a:lnTo>
                  <a:pt x="24" y="3473"/>
                </a:lnTo>
                <a:lnTo>
                  <a:pt x="24" y="3452"/>
                </a:lnTo>
                <a:lnTo>
                  <a:pt x="25" y="3473"/>
                </a:lnTo>
                <a:lnTo>
                  <a:pt x="25" y="3381"/>
                </a:lnTo>
                <a:lnTo>
                  <a:pt x="26" y="3312"/>
                </a:lnTo>
                <a:lnTo>
                  <a:pt x="26" y="3473"/>
                </a:lnTo>
                <a:lnTo>
                  <a:pt x="27" y="3442"/>
                </a:lnTo>
                <a:lnTo>
                  <a:pt x="27" y="3446"/>
                </a:lnTo>
                <a:lnTo>
                  <a:pt x="27" y="3473"/>
                </a:lnTo>
                <a:lnTo>
                  <a:pt x="28" y="3473"/>
                </a:lnTo>
                <a:lnTo>
                  <a:pt x="28" y="3452"/>
                </a:lnTo>
                <a:lnTo>
                  <a:pt x="28" y="3447"/>
                </a:lnTo>
                <a:lnTo>
                  <a:pt x="28" y="3397"/>
                </a:lnTo>
                <a:lnTo>
                  <a:pt x="30" y="3473"/>
                </a:lnTo>
                <a:lnTo>
                  <a:pt x="31" y="3473"/>
                </a:lnTo>
                <a:lnTo>
                  <a:pt x="31" y="3354"/>
                </a:lnTo>
                <a:lnTo>
                  <a:pt x="31" y="3473"/>
                </a:lnTo>
                <a:lnTo>
                  <a:pt x="32" y="3408"/>
                </a:lnTo>
                <a:lnTo>
                  <a:pt x="32" y="3302"/>
                </a:lnTo>
                <a:lnTo>
                  <a:pt x="32" y="3351"/>
                </a:lnTo>
                <a:lnTo>
                  <a:pt x="32" y="3473"/>
                </a:lnTo>
                <a:lnTo>
                  <a:pt x="33" y="3473"/>
                </a:lnTo>
                <a:lnTo>
                  <a:pt x="34" y="3443"/>
                </a:lnTo>
                <a:lnTo>
                  <a:pt x="34" y="3473"/>
                </a:lnTo>
                <a:lnTo>
                  <a:pt x="34" y="3436"/>
                </a:lnTo>
                <a:lnTo>
                  <a:pt x="34" y="3473"/>
                </a:lnTo>
                <a:lnTo>
                  <a:pt x="35" y="3473"/>
                </a:lnTo>
                <a:lnTo>
                  <a:pt x="35" y="3432"/>
                </a:lnTo>
                <a:lnTo>
                  <a:pt x="35" y="3473"/>
                </a:lnTo>
                <a:lnTo>
                  <a:pt x="36" y="3473"/>
                </a:lnTo>
                <a:lnTo>
                  <a:pt x="36" y="3405"/>
                </a:lnTo>
                <a:lnTo>
                  <a:pt x="36" y="3473"/>
                </a:lnTo>
                <a:lnTo>
                  <a:pt x="36" y="3348"/>
                </a:lnTo>
                <a:lnTo>
                  <a:pt x="37" y="3473"/>
                </a:lnTo>
                <a:lnTo>
                  <a:pt x="38" y="3372"/>
                </a:lnTo>
                <a:lnTo>
                  <a:pt x="38" y="3454"/>
                </a:lnTo>
                <a:lnTo>
                  <a:pt x="38" y="3473"/>
                </a:lnTo>
                <a:lnTo>
                  <a:pt x="40" y="3447"/>
                </a:lnTo>
                <a:lnTo>
                  <a:pt x="40" y="3473"/>
                </a:lnTo>
                <a:lnTo>
                  <a:pt x="40" y="3447"/>
                </a:lnTo>
                <a:lnTo>
                  <a:pt x="41" y="3473"/>
                </a:lnTo>
                <a:lnTo>
                  <a:pt x="42" y="3453"/>
                </a:lnTo>
                <a:lnTo>
                  <a:pt x="42" y="3473"/>
                </a:lnTo>
                <a:lnTo>
                  <a:pt x="42" y="3408"/>
                </a:lnTo>
                <a:lnTo>
                  <a:pt x="42" y="3473"/>
                </a:lnTo>
                <a:lnTo>
                  <a:pt x="43" y="3473"/>
                </a:lnTo>
                <a:lnTo>
                  <a:pt x="44" y="3473"/>
                </a:lnTo>
                <a:lnTo>
                  <a:pt x="44" y="3438"/>
                </a:lnTo>
                <a:lnTo>
                  <a:pt x="45" y="3473"/>
                </a:lnTo>
                <a:lnTo>
                  <a:pt x="46" y="3473"/>
                </a:lnTo>
                <a:lnTo>
                  <a:pt x="47" y="3473"/>
                </a:lnTo>
                <a:lnTo>
                  <a:pt x="48" y="3454"/>
                </a:lnTo>
                <a:lnTo>
                  <a:pt x="48" y="3473"/>
                </a:lnTo>
                <a:lnTo>
                  <a:pt x="49" y="3473"/>
                </a:lnTo>
                <a:lnTo>
                  <a:pt x="51" y="3473"/>
                </a:lnTo>
                <a:lnTo>
                  <a:pt x="52" y="3473"/>
                </a:lnTo>
                <a:lnTo>
                  <a:pt x="53" y="3473"/>
                </a:lnTo>
                <a:lnTo>
                  <a:pt x="54" y="3473"/>
                </a:lnTo>
                <a:lnTo>
                  <a:pt x="55" y="3473"/>
                </a:lnTo>
                <a:lnTo>
                  <a:pt x="56" y="3473"/>
                </a:lnTo>
                <a:lnTo>
                  <a:pt x="57" y="3473"/>
                </a:lnTo>
                <a:lnTo>
                  <a:pt x="58" y="3473"/>
                </a:lnTo>
                <a:lnTo>
                  <a:pt x="59" y="3473"/>
                </a:lnTo>
                <a:lnTo>
                  <a:pt x="61" y="3473"/>
                </a:lnTo>
                <a:lnTo>
                  <a:pt x="62" y="3473"/>
                </a:lnTo>
                <a:lnTo>
                  <a:pt x="63" y="3473"/>
                </a:lnTo>
                <a:lnTo>
                  <a:pt x="64" y="3473"/>
                </a:lnTo>
                <a:lnTo>
                  <a:pt x="65" y="3473"/>
                </a:lnTo>
                <a:lnTo>
                  <a:pt x="66" y="3473"/>
                </a:lnTo>
                <a:lnTo>
                  <a:pt x="67" y="3473"/>
                </a:lnTo>
                <a:lnTo>
                  <a:pt x="68" y="3473"/>
                </a:lnTo>
                <a:lnTo>
                  <a:pt x="69" y="3473"/>
                </a:lnTo>
                <a:lnTo>
                  <a:pt x="70" y="3473"/>
                </a:lnTo>
                <a:lnTo>
                  <a:pt x="72" y="3473"/>
                </a:lnTo>
                <a:lnTo>
                  <a:pt x="73" y="3473"/>
                </a:lnTo>
                <a:lnTo>
                  <a:pt x="74" y="3473"/>
                </a:lnTo>
                <a:lnTo>
                  <a:pt x="75" y="3473"/>
                </a:lnTo>
                <a:lnTo>
                  <a:pt x="76" y="3473"/>
                </a:lnTo>
                <a:lnTo>
                  <a:pt x="77" y="3473"/>
                </a:lnTo>
                <a:lnTo>
                  <a:pt x="78" y="3473"/>
                </a:lnTo>
                <a:lnTo>
                  <a:pt x="78" y="3451"/>
                </a:lnTo>
                <a:lnTo>
                  <a:pt x="79" y="3473"/>
                </a:lnTo>
                <a:lnTo>
                  <a:pt x="80" y="3473"/>
                </a:lnTo>
                <a:lnTo>
                  <a:pt x="82" y="3473"/>
                </a:lnTo>
                <a:lnTo>
                  <a:pt x="83" y="3473"/>
                </a:lnTo>
                <a:lnTo>
                  <a:pt x="84" y="3418"/>
                </a:lnTo>
                <a:lnTo>
                  <a:pt x="84" y="3473"/>
                </a:lnTo>
                <a:lnTo>
                  <a:pt x="84" y="3422"/>
                </a:lnTo>
                <a:lnTo>
                  <a:pt x="84" y="3454"/>
                </a:lnTo>
                <a:lnTo>
                  <a:pt x="85" y="3473"/>
                </a:lnTo>
                <a:lnTo>
                  <a:pt x="86" y="3473"/>
                </a:lnTo>
                <a:lnTo>
                  <a:pt x="87" y="3431"/>
                </a:lnTo>
                <a:lnTo>
                  <a:pt x="87" y="3415"/>
                </a:lnTo>
                <a:lnTo>
                  <a:pt x="87" y="3473"/>
                </a:lnTo>
                <a:lnTo>
                  <a:pt x="88" y="3473"/>
                </a:lnTo>
                <a:lnTo>
                  <a:pt x="89" y="3473"/>
                </a:lnTo>
                <a:lnTo>
                  <a:pt x="89" y="3296"/>
                </a:lnTo>
                <a:lnTo>
                  <a:pt x="90" y="3473"/>
                </a:lnTo>
                <a:lnTo>
                  <a:pt x="90" y="3315"/>
                </a:lnTo>
                <a:lnTo>
                  <a:pt x="90" y="3473"/>
                </a:lnTo>
                <a:lnTo>
                  <a:pt x="90" y="3454"/>
                </a:lnTo>
                <a:lnTo>
                  <a:pt x="92" y="3473"/>
                </a:lnTo>
                <a:lnTo>
                  <a:pt x="92" y="3412"/>
                </a:lnTo>
                <a:lnTo>
                  <a:pt x="93" y="3473"/>
                </a:lnTo>
                <a:lnTo>
                  <a:pt x="93" y="2907"/>
                </a:lnTo>
                <a:lnTo>
                  <a:pt x="93" y="3473"/>
                </a:lnTo>
                <a:lnTo>
                  <a:pt x="94" y="3414"/>
                </a:lnTo>
                <a:lnTo>
                  <a:pt x="94" y="3395"/>
                </a:lnTo>
                <a:lnTo>
                  <a:pt x="94" y="3260"/>
                </a:lnTo>
                <a:lnTo>
                  <a:pt x="94" y="3473"/>
                </a:lnTo>
                <a:lnTo>
                  <a:pt x="95" y="3455"/>
                </a:lnTo>
                <a:lnTo>
                  <a:pt x="95" y="3473"/>
                </a:lnTo>
                <a:lnTo>
                  <a:pt x="95" y="3454"/>
                </a:lnTo>
                <a:lnTo>
                  <a:pt x="96" y="3417"/>
                </a:lnTo>
                <a:lnTo>
                  <a:pt x="96" y="3428"/>
                </a:lnTo>
                <a:lnTo>
                  <a:pt x="96" y="3389"/>
                </a:lnTo>
                <a:lnTo>
                  <a:pt x="96" y="3373"/>
                </a:lnTo>
                <a:lnTo>
                  <a:pt x="97" y="3124"/>
                </a:lnTo>
                <a:lnTo>
                  <a:pt x="97" y="3240"/>
                </a:lnTo>
                <a:lnTo>
                  <a:pt x="97" y="3473"/>
                </a:lnTo>
                <a:lnTo>
                  <a:pt x="98" y="3340"/>
                </a:lnTo>
                <a:lnTo>
                  <a:pt x="98" y="3473"/>
                </a:lnTo>
                <a:lnTo>
                  <a:pt x="99" y="3473"/>
                </a:lnTo>
                <a:lnTo>
                  <a:pt x="99" y="3451"/>
                </a:lnTo>
                <a:lnTo>
                  <a:pt x="99" y="3473"/>
                </a:lnTo>
                <a:lnTo>
                  <a:pt x="100" y="1951"/>
                </a:lnTo>
                <a:lnTo>
                  <a:pt x="100" y="3295"/>
                </a:lnTo>
                <a:lnTo>
                  <a:pt x="100" y="3473"/>
                </a:lnTo>
                <a:lnTo>
                  <a:pt x="100" y="3453"/>
                </a:lnTo>
                <a:lnTo>
                  <a:pt x="101" y="3420"/>
                </a:lnTo>
                <a:lnTo>
                  <a:pt x="101" y="3442"/>
                </a:lnTo>
                <a:lnTo>
                  <a:pt x="101" y="3473"/>
                </a:lnTo>
                <a:lnTo>
                  <a:pt x="101" y="3442"/>
                </a:lnTo>
                <a:lnTo>
                  <a:pt x="103" y="3328"/>
                </a:lnTo>
                <a:lnTo>
                  <a:pt x="103" y="3473"/>
                </a:lnTo>
                <a:lnTo>
                  <a:pt x="104" y="3365"/>
                </a:lnTo>
                <a:lnTo>
                  <a:pt x="104" y="1928"/>
                </a:lnTo>
                <a:lnTo>
                  <a:pt x="104" y="3473"/>
                </a:lnTo>
                <a:lnTo>
                  <a:pt x="105" y="3316"/>
                </a:lnTo>
                <a:lnTo>
                  <a:pt x="105" y="3248"/>
                </a:lnTo>
                <a:lnTo>
                  <a:pt x="105" y="3473"/>
                </a:lnTo>
                <a:lnTo>
                  <a:pt x="106" y="3473"/>
                </a:lnTo>
                <a:lnTo>
                  <a:pt x="106" y="3333"/>
                </a:lnTo>
                <a:lnTo>
                  <a:pt x="107" y="3290"/>
                </a:lnTo>
                <a:lnTo>
                  <a:pt x="107" y="3413"/>
                </a:lnTo>
                <a:lnTo>
                  <a:pt x="107" y="1784"/>
                </a:lnTo>
                <a:lnTo>
                  <a:pt x="108" y="3473"/>
                </a:lnTo>
                <a:lnTo>
                  <a:pt x="108" y="3150"/>
                </a:lnTo>
                <a:lnTo>
                  <a:pt x="108" y="3234"/>
                </a:lnTo>
                <a:lnTo>
                  <a:pt x="108" y="3435"/>
                </a:lnTo>
                <a:lnTo>
                  <a:pt x="109" y="2549"/>
                </a:lnTo>
                <a:lnTo>
                  <a:pt x="109" y="3473"/>
                </a:lnTo>
                <a:lnTo>
                  <a:pt x="109" y="3277"/>
                </a:lnTo>
                <a:lnTo>
                  <a:pt x="110" y="3380"/>
                </a:lnTo>
                <a:lnTo>
                  <a:pt x="110" y="3473"/>
                </a:lnTo>
                <a:lnTo>
                  <a:pt x="110" y="3381"/>
                </a:lnTo>
                <a:lnTo>
                  <a:pt x="110" y="3473"/>
                </a:lnTo>
                <a:lnTo>
                  <a:pt x="111" y="3473"/>
                </a:lnTo>
                <a:lnTo>
                  <a:pt x="111" y="1994"/>
                </a:lnTo>
                <a:lnTo>
                  <a:pt x="113" y="2922"/>
                </a:lnTo>
                <a:lnTo>
                  <a:pt x="113" y="3070"/>
                </a:lnTo>
                <a:lnTo>
                  <a:pt x="113" y="3473"/>
                </a:lnTo>
                <a:lnTo>
                  <a:pt x="113" y="3173"/>
                </a:lnTo>
                <a:lnTo>
                  <a:pt x="114" y="3138"/>
                </a:lnTo>
                <a:lnTo>
                  <a:pt x="114" y="3473"/>
                </a:lnTo>
                <a:lnTo>
                  <a:pt x="114" y="3259"/>
                </a:lnTo>
                <a:lnTo>
                  <a:pt x="115" y="3175"/>
                </a:lnTo>
                <a:lnTo>
                  <a:pt x="115" y="3344"/>
                </a:lnTo>
                <a:lnTo>
                  <a:pt x="115" y="3473"/>
                </a:lnTo>
                <a:lnTo>
                  <a:pt x="115" y="2389"/>
                </a:lnTo>
                <a:lnTo>
                  <a:pt x="116" y="1029"/>
                </a:lnTo>
                <a:lnTo>
                  <a:pt x="116" y="3173"/>
                </a:lnTo>
                <a:lnTo>
                  <a:pt x="116" y="3473"/>
                </a:lnTo>
                <a:lnTo>
                  <a:pt x="117" y="2902"/>
                </a:lnTo>
                <a:lnTo>
                  <a:pt x="117" y="3094"/>
                </a:lnTo>
                <a:lnTo>
                  <a:pt x="117" y="3473"/>
                </a:lnTo>
                <a:lnTo>
                  <a:pt x="117" y="3007"/>
                </a:lnTo>
                <a:lnTo>
                  <a:pt x="118" y="3400"/>
                </a:lnTo>
                <a:lnTo>
                  <a:pt x="118" y="3473"/>
                </a:lnTo>
                <a:lnTo>
                  <a:pt x="118" y="3076"/>
                </a:lnTo>
                <a:lnTo>
                  <a:pt x="119" y="3473"/>
                </a:lnTo>
                <a:lnTo>
                  <a:pt x="119" y="3341"/>
                </a:lnTo>
                <a:lnTo>
                  <a:pt x="119" y="2410"/>
                </a:lnTo>
                <a:lnTo>
                  <a:pt x="119" y="2757"/>
                </a:lnTo>
                <a:lnTo>
                  <a:pt x="120" y="3454"/>
                </a:lnTo>
                <a:lnTo>
                  <a:pt x="120" y="3473"/>
                </a:lnTo>
                <a:lnTo>
                  <a:pt x="120" y="3030"/>
                </a:lnTo>
                <a:lnTo>
                  <a:pt x="121" y="1869"/>
                </a:lnTo>
                <a:lnTo>
                  <a:pt x="121" y="2647"/>
                </a:lnTo>
                <a:lnTo>
                  <a:pt x="121" y="3390"/>
                </a:lnTo>
                <a:lnTo>
                  <a:pt x="121" y="3291"/>
                </a:lnTo>
                <a:lnTo>
                  <a:pt x="122" y="3473"/>
                </a:lnTo>
                <a:lnTo>
                  <a:pt x="122" y="3306"/>
                </a:lnTo>
                <a:lnTo>
                  <a:pt x="124" y="3360"/>
                </a:lnTo>
                <a:lnTo>
                  <a:pt x="124" y="3452"/>
                </a:lnTo>
                <a:lnTo>
                  <a:pt x="124" y="1261"/>
                </a:lnTo>
                <a:lnTo>
                  <a:pt x="124" y="1340"/>
                </a:lnTo>
                <a:lnTo>
                  <a:pt x="125" y="3386"/>
                </a:lnTo>
                <a:lnTo>
                  <a:pt x="125" y="3473"/>
                </a:lnTo>
                <a:lnTo>
                  <a:pt x="125" y="2931"/>
                </a:lnTo>
                <a:lnTo>
                  <a:pt x="126" y="2487"/>
                </a:lnTo>
                <a:lnTo>
                  <a:pt x="126" y="3473"/>
                </a:lnTo>
                <a:lnTo>
                  <a:pt x="126" y="3120"/>
                </a:lnTo>
                <a:lnTo>
                  <a:pt x="126" y="2796"/>
                </a:lnTo>
                <a:lnTo>
                  <a:pt x="127" y="2256"/>
                </a:lnTo>
                <a:lnTo>
                  <a:pt x="127" y="2019"/>
                </a:lnTo>
                <a:lnTo>
                  <a:pt x="127" y="3300"/>
                </a:lnTo>
                <a:lnTo>
                  <a:pt x="128" y="3057"/>
                </a:lnTo>
                <a:lnTo>
                  <a:pt x="128" y="2806"/>
                </a:lnTo>
                <a:lnTo>
                  <a:pt x="128" y="1426"/>
                </a:lnTo>
                <a:lnTo>
                  <a:pt x="129" y="3323"/>
                </a:lnTo>
                <a:lnTo>
                  <a:pt x="129" y="2154"/>
                </a:lnTo>
                <a:lnTo>
                  <a:pt x="129" y="3039"/>
                </a:lnTo>
                <a:lnTo>
                  <a:pt x="129" y="3473"/>
                </a:lnTo>
                <a:lnTo>
                  <a:pt x="130" y="3473"/>
                </a:lnTo>
                <a:lnTo>
                  <a:pt x="130" y="3214"/>
                </a:lnTo>
                <a:lnTo>
                  <a:pt x="130" y="2647"/>
                </a:lnTo>
                <a:lnTo>
                  <a:pt x="131" y="1506"/>
                </a:lnTo>
                <a:lnTo>
                  <a:pt x="131" y="1814"/>
                </a:lnTo>
                <a:lnTo>
                  <a:pt x="131" y="3298"/>
                </a:lnTo>
                <a:lnTo>
                  <a:pt x="131" y="2704"/>
                </a:lnTo>
                <a:lnTo>
                  <a:pt x="132" y="2092"/>
                </a:lnTo>
                <a:lnTo>
                  <a:pt x="132" y="2217"/>
                </a:lnTo>
                <a:lnTo>
                  <a:pt x="132" y="3280"/>
                </a:lnTo>
                <a:lnTo>
                  <a:pt x="134" y="2533"/>
                </a:lnTo>
                <a:lnTo>
                  <a:pt x="134" y="989"/>
                </a:lnTo>
                <a:lnTo>
                  <a:pt x="134" y="2034"/>
                </a:lnTo>
                <a:lnTo>
                  <a:pt x="134" y="2834"/>
                </a:lnTo>
                <a:lnTo>
                  <a:pt x="135" y="1894"/>
                </a:lnTo>
                <a:lnTo>
                  <a:pt x="135" y="2936"/>
                </a:lnTo>
                <a:lnTo>
                  <a:pt x="135" y="1299"/>
                </a:lnTo>
                <a:lnTo>
                  <a:pt x="136" y="2951"/>
                </a:lnTo>
                <a:lnTo>
                  <a:pt x="136" y="3309"/>
                </a:lnTo>
                <a:lnTo>
                  <a:pt x="136" y="2811"/>
                </a:lnTo>
                <a:lnTo>
                  <a:pt x="137" y="1386"/>
                </a:lnTo>
                <a:lnTo>
                  <a:pt x="137" y="1277"/>
                </a:lnTo>
                <a:lnTo>
                  <a:pt x="137" y="2984"/>
                </a:lnTo>
                <a:lnTo>
                  <a:pt x="137" y="1388"/>
                </a:lnTo>
                <a:lnTo>
                  <a:pt x="138" y="3261"/>
                </a:lnTo>
                <a:lnTo>
                  <a:pt x="138" y="932"/>
                </a:lnTo>
                <a:lnTo>
                  <a:pt x="138" y="2385"/>
                </a:lnTo>
                <a:lnTo>
                  <a:pt x="139" y="1961"/>
                </a:lnTo>
                <a:lnTo>
                  <a:pt x="139" y="2867"/>
                </a:lnTo>
                <a:lnTo>
                  <a:pt x="139" y="1553"/>
                </a:lnTo>
                <a:lnTo>
                  <a:pt x="140" y="813"/>
                </a:lnTo>
                <a:lnTo>
                  <a:pt x="140" y="3288"/>
                </a:lnTo>
                <a:lnTo>
                  <a:pt x="140" y="2116"/>
                </a:lnTo>
                <a:lnTo>
                  <a:pt x="140" y="3193"/>
                </a:lnTo>
                <a:lnTo>
                  <a:pt x="141" y="2495"/>
                </a:lnTo>
                <a:lnTo>
                  <a:pt x="141" y="532"/>
                </a:lnTo>
                <a:lnTo>
                  <a:pt x="141" y="1910"/>
                </a:lnTo>
                <a:lnTo>
                  <a:pt x="142" y="1446"/>
                </a:lnTo>
                <a:lnTo>
                  <a:pt x="142" y="805"/>
                </a:lnTo>
                <a:lnTo>
                  <a:pt x="142" y="1283"/>
                </a:lnTo>
                <a:lnTo>
                  <a:pt x="142" y="1324"/>
                </a:lnTo>
                <a:lnTo>
                  <a:pt x="143" y="3473"/>
                </a:lnTo>
                <a:lnTo>
                  <a:pt x="143" y="2087"/>
                </a:lnTo>
                <a:lnTo>
                  <a:pt x="143" y="2035"/>
                </a:lnTo>
                <a:lnTo>
                  <a:pt x="145" y="1983"/>
                </a:lnTo>
                <a:lnTo>
                  <a:pt x="145" y="475"/>
                </a:lnTo>
                <a:lnTo>
                  <a:pt x="145" y="276"/>
                </a:lnTo>
                <a:lnTo>
                  <a:pt x="146" y="1058"/>
                </a:lnTo>
                <a:lnTo>
                  <a:pt x="146" y="1015"/>
                </a:lnTo>
                <a:lnTo>
                  <a:pt x="146" y="2804"/>
                </a:lnTo>
                <a:lnTo>
                  <a:pt x="146" y="265"/>
                </a:lnTo>
                <a:lnTo>
                  <a:pt x="147" y="2073"/>
                </a:lnTo>
                <a:lnTo>
                  <a:pt x="147" y="574"/>
                </a:lnTo>
                <a:lnTo>
                  <a:pt x="147" y="2646"/>
                </a:lnTo>
                <a:lnTo>
                  <a:pt x="148" y="1916"/>
                </a:lnTo>
                <a:lnTo>
                  <a:pt x="148" y="0"/>
                </a:lnTo>
                <a:lnTo>
                  <a:pt x="148" y="2955"/>
                </a:lnTo>
                <a:lnTo>
                  <a:pt x="149" y="33"/>
                </a:lnTo>
                <a:lnTo>
                  <a:pt x="149" y="36"/>
                </a:lnTo>
                <a:lnTo>
                  <a:pt x="149" y="0"/>
                </a:lnTo>
                <a:lnTo>
                  <a:pt x="149" y="3290"/>
                </a:lnTo>
                <a:lnTo>
                  <a:pt x="150" y="1695"/>
                </a:lnTo>
                <a:lnTo>
                  <a:pt x="150" y="1422"/>
                </a:lnTo>
                <a:lnTo>
                  <a:pt x="150" y="138"/>
                </a:lnTo>
                <a:lnTo>
                  <a:pt x="151" y="909"/>
                </a:lnTo>
                <a:lnTo>
                  <a:pt x="151" y="11"/>
                </a:lnTo>
                <a:lnTo>
                  <a:pt x="151" y="0"/>
                </a:lnTo>
                <a:lnTo>
                  <a:pt x="152" y="779"/>
                </a:lnTo>
                <a:lnTo>
                  <a:pt x="152" y="0"/>
                </a:lnTo>
                <a:lnTo>
                  <a:pt x="152" y="1"/>
                </a:lnTo>
                <a:lnTo>
                  <a:pt x="152" y="407"/>
                </a:lnTo>
                <a:lnTo>
                  <a:pt x="153" y="2771"/>
                </a:lnTo>
                <a:lnTo>
                  <a:pt x="153" y="536"/>
                </a:lnTo>
                <a:lnTo>
                  <a:pt x="153" y="2698"/>
                </a:lnTo>
                <a:lnTo>
                  <a:pt x="155" y="0"/>
                </a:lnTo>
                <a:lnTo>
                  <a:pt x="155" y="2303"/>
                </a:lnTo>
                <a:lnTo>
                  <a:pt x="156" y="120"/>
                </a:lnTo>
                <a:lnTo>
                  <a:pt x="156" y="17"/>
                </a:lnTo>
                <a:lnTo>
                  <a:pt x="156" y="0"/>
                </a:lnTo>
                <a:lnTo>
                  <a:pt x="157" y="0"/>
                </a:lnTo>
                <a:lnTo>
                  <a:pt x="158" y="3236"/>
                </a:lnTo>
                <a:lnTo>
                  <a:pt x="158" y="2192"/>
                </a:lnTo>
                <a:lnTo>
                  <a:pt x="158" y="1185"/>
                </a:lnTo>
                <a:lnTo>
                  <a:pt x="159" y="0"/>
                </a:lnTo>
                <a:lnTo>
                  <a:pt x="159" y="3076"/>
                </a:lnTo>
                <a:lnTo>
                  <a:pt x="159" y="0"/>
                </a:lnTo>
                <a:lnTo>
                  <a:pt x="160" y="0"/>
                </a:lnTo>
                <a:lnTo>
                  <a:pt x="160" y="1844"/>
                </a:lnTo>
                <a:lnTo>
                  <a:pt x="160" y="0"/>
                </a:lnTo>
                <a:lnTo>
                  <a:pt x="161" y="781"/>
                </a:lnTo>
                <a:lnTo>
                  <a:pt x="161" y="0"/>
                </a:lnTo>
                <a:lnTo>
                  <a:pt x="161" y="948"/>
                </a:lnTo>
                <a:lnTo>
                  <a:pt x="162" y="2602"/>
                </a:lnTo>
                <a:lnTo>
                  <a:pt x="162" y="2391"/>
                </a:lnTo>
                <a:lnTo>
                  <a:pt x="162" y="0"/>
                </a:lnTo>
                <a:lnTo>
                  <a:pt x="163" y="2392"/>
                </a:lnTo>
                <a:lnTo>
                  <a:pt x="163" y="0"/>
                </a:lnTo>
                <a:lnTo>
                  <a:pt x="163" y="76"/>
                </a:lnTo>
                <a:lnTo>
                  <a:pt x="163" y="0"/>
                </a:lnTo>
                <a:lnTo>
                  <a:pt x="164" y="0"/>
                </a:lnTo>
                <a:lnTo>
                  <a:pt x="164" y="1194"/>
                </a:lnTo>
                <a:lnTo>
                  <a:pt x="164" y="3399"/>
                </a:lnTo>
                <a:lnTo>
                  <a:pt x="166" y="834"/>
                </a:lnTo>
                <a:lnTo>
                  <a:pt x="166" y="0"/>
                </a:lnTo>
                <a:lnTo>
                  <a:pt x="166" y="2459"/>
                </a:lnTo>
                <a:lnTo>
                  <a:pt x="167" y="3124"/>
                </a:lnTo>
                <a:lnTo>
                  <a:pt x="167" y="0"/>
                </a:lnTo>
                <a:lnTo>
                  <a:pt x="167" y="949"/>
                </a:lnTo>
                <a:lnTo>
                  <a:pt x="168" y="958"/>
                </a:lnTo>
                <a:lnTo>
                  <a:pt x="168" y="83"/>
                </a:lnTo>
                <a:lnTo>
                  <a:pt x="168" y="0"/>
                </a:lnTo>
                <a:lnTo>
                  <a:pt x="169" y="1960"/>
                </a:lnTo>
                <a:lnTo>
                  <a:pt x="169" y="0"/>
                </a:lnTo>
                <a:lnTo>
                  <a:pt x="169" y="86"/>
                </a:lnTo>
                <a:lnTo>
                  <a:pt x="170" y="11"/>
                </a:lnTo>
                <a:lnTo>
                  <a:pt x="170" y="1867"/>
                </a:lnTo>
                <a:lnTo>
                  <a:pt x="170" y="1351"/>
                </a:lnTo>
                <a:lnTo>
                  <a:pt x="171" y="0"/>
                </a:lnTo>
                <a:lnTo>
                  <a:pt x="171" y="1992"/>
                </a:lnTo>
                <a:lnTo>
                  <a:pt x="172" y="2639"/>
                </a:lnTo>
                <a:lnTo>
                  <a:pt x="172" y="0"/>
                </a:lnTo>
                <a:lnTo>
                  <a:pt x="172" y="3073"/>
                </a:lnTo>
                <a:lnTo>
                  <a:pt x="172" y="0"/>
                </a:lnTo>
                <a:lnTo>
                  <a:pt x="173" y="2"/>
                </a:lnTo>
                <a:lnTo>
                  <a:pt x="173" y="1004"/>
                </a:lnTo>
                <a:lnTo>
                  <a:pt x="173" y="0"/>
                </a:lnTo>
                <a:lnTo>
                  <a:pt x="174" y="0"/>
                </a:lnTo>
                <a:lnTo>
                  <a:pt x="174" y="82"/>
                </a:lnTo>
                <a:lnTo>
                  <a:pt x="174" y="1391"/>
                </a:lnTo>
                <a:lnTo>
                  <a:pt x="176" y="441"/>
                </a:lnTo>
                <a:lnTo>
                  <a:pt x="176" y="1182"/>
                </a:lnTo>
                <a:lnTo>
                  <a:pt x="176" y="2758"/>
                </a:lnTo>
                <a:lnTo>
                  <a:pt x="177" y="13"/>
                </a:lnTo>
                <a:lnTo>
                  <a:pt x="177" y="1799"/>
                </a:lnTo>
                <a:lnTo>
                  <a:pt x="177" y="232"/>
                </a:lnTo>
                <a:lnTo>
                  <a:pt x="177" y="0"/>
                </a:lnTo>
                <a:lnTo>
                  <a:pt x="178" y="1047"/>
                </a:lnTo>
                <a:lnTo>
                  <a:pt x="178" y="3"/>
                </a:lnTo>
                <a:lnTo>
                  <a:pt x="178" y="0"/>
                </a:lnTo>
                <a:lnTo>
                  <a:pt x="179" y="546"/>
                </a:lnTo>
                <a:lnTo>
                  <a:pt x="179" y="0"/>
                </a:lnTo>
                <a:lnTo>
                  <a:pt x="179" y="7"/>
                </a:lnTo>
                <a:lnTo>
                  <a:pt x="180" y="0"/>
                </a:lnTo>
                <a:lnTo>
                  <a:pt x="181" y="0"/>
                </a:lnTo>
                <a:lnTo>
                  <a:pt x="181" y="438"/>
                </a:lnTo>
                <a:lnTo>
                  <a:pt x="182" y="1919"/>
                </a:lnTo>
                <a:lnTo>
                  <a:pt x="182" y="0"/>
                </a:lnTo>
                <a:lnTo>
                  <a:pt x="182" y="690"/>
                </a:lnTo>
                <a:lnTo>
                  <a:pt x="183" y="1175"/>
                </a:lnTo>
                <a:lnTo>
                  <a:pt x="183" y="1980"/>
                </a:lnTo>
                <a:lnTo>
                  <a:pt x="183" y="2220"/>
                </a:lnTo>
                <a:lnTo>
                  <a:pt x="184" y="1"/>
                </a:lnTo>
                <a:lnTo>
                  <a:pt x="184" y="10"/>
                </a:lnTo>
                <a:lnTo>
                  <a:pt x="184" y="2433"/>
                </a:lnTo>
                <a:lnTo>
                  <a:pt x="185" y="2212"/>
                </a:lnTo>
                <a:lnTo>
                  <a:pt x="185" y="0"/>
                </a:lnTo>
                <a:lnTo>
                  <a:pt x="185" y="2014"/>
                </a:lnTo>
                <a:lnTo>
                  <a:pt x="187" y="3176"/>
                </a:lnTo>
                <a:lnTo>
                  <a:pt x="187" y="2614"/>
                </a:lnTo>
                <a:lnTo>
                  <a:pt x="187" y="2294"/>
                </a:lnTo>
                <a:lnTo>
                  <a:pt x="188" y="0"/>
                </a:lnTo>
                <a:lnTo>
                  <a:pt x="188" y="3"/>
                </a:lnTo>
                <a:lnTo>
                  <a:pt x="188" y="2641"/>
                </a:lnTo>
                <a:lnTo>
                  <a:pt x="189" y="3473"/>
                </a:lnTo>
                <a:lnTo>
                  <a:pt x="189" y="0"/>
                </a:lnTo>
                <a:lnTo>
                  <a:pt x="189" y="2778"/>
                </a:lnTo>
                <a:lnTo>
                  <a:pt x="189" y="0"/>
                </a:lnTo>
                <a:lnTo>
                  <a:pt x="190" y="3176"/>
                </a:lnTo>
                <a:lnTo>
                  <a:pt x="190" y="2189"/>
                </a:lnTo>
                <a:lnTo>
                  <a:pt x="190" y="0"/>
                </a:lnTo>
                <a:lnTo>
                  <a:pt x="191" y="3336"/>
                </a:lnTo>
                <a:lnTo>
                  <a:pt x="191" y="927"/>
                </a:lnTo>
                <a:lnTo>
                  <a:pt x="191" y="160"/>
                </a:lnTo>
                <a:lnTo>
                  <a:pt x="192" y="2142"/>
                </a:lnTo>
                <a:lnTo>
                  <a:pt x="192" y="3090"/>
                </a:lnTo>
                <a:lnTo>
                  <a:pt x="192" y="0"/>
                </a:lnTo>
                <a:lnTo>
                  <a:pt x="193" y="784"/>
                </a:lnTo>
                <a:lnTo>
                  <a:pt x="193" y="0"/>
                </a:lnTo>
                <a:lnTo>
                  <a:pt x="193" y="2581"/>
                </a:lnTo>
                <a:lnTo>
                  <a:pt x="194" y="2950"/>
                </a:lnTo>
                <a:lnTo>
                  <a:pt x="194" y="0"/>
                </a:lnTo>
                <a:lnTo>
                  <a:pt x="195" y="2512"/>
                </a:lnTo>
                <a:lnTo>
                  <a:pt x="195" y="0"/>
                </a:lnTo>
                <a:lnTo>
                  <a:pt x="195" y="2916"/>
                </a:lnTo>
                <a:lnTo>
                  <a:pt x="197" y="46"/>
                </a:lnTo>
                <a:lnTo>
                  <a:pt x="197" y="0"/>
                </a:lnTo>
                <a:lnTo>
                  <a:pt x="197" y="3473"/>
                </a:lnTo>
                <a:lnTo>
                  <a:pt x="197" y="0"/>
                </a:lnTo>
                <a:lnTo>
                  <a:pt x="198" y="0"/>
                </a:lnTo>
                <a:lnTo>
                  <a:pt x="198" y="1526"/>
                </a:lnTo>
                <a:lnTo>
                  <a:pt x="199" y="2999"/>
                </a:lnTo>
                <a:lnTo>
                  <a:pt x="199" y="1218"/>
                </a:lnTo>
                <a:lnTo>
                  <a:pt x="199" y="0"/>
                </a:lnTo>
                <a:lnTo>
                  <a:pt x="200" y="2562"/>
                </a:lnTo>
                <a:lnTo>
                  <a:pt x="200" y="2606"/>
                </a:lnTo>
                <a:lnTo>
                  <a:pt x="200" y="0"/>
                </a:lnTo>
                <a:lnTo>
                  <a:pt x="201" y="0"/>
                </a:lnTo>
                <a:lnTo>
                  <a:pt x="201" y="1"/>
                </a:lnTo>
                <a:lnTo>
                  <a:pt x="201" y="2620"/>
                </a:lnTo>
                <a:lnTo>
                  <a:pt x="202" y="1017"/>
                </a:lnTo>
                <a:lnTo>
                  <a:pt x="202" y="0"/>
                </a:lnTo>
                <a:lnTo>
                  <a:pt x="202" y="1419"/>
                </a:lnTo>
                <a:lnTo>
                  <a:pt x="203" y="0"/>
                </a:lnTo>
                <a:lnTo>
                  <a:pt x="203" y="3359"/>
                </a:lnTo>
                <a:lnTo>
                  <a:pt x="203" y="0"/>
                </a:lnTo>
                <a:lnTo>
                  <a:pt x="204" y="2451"/>
                </a:lnTo>
                <a:lnTo>
                  <a:pt x="204" y="2717"/>
                </a:lnTo>
                <a:lnTo>
                  <a:pt x="204" y="0"/>
                </a:lnTo>
                <a:lnTo>
                  <a:pt x="205" y="3317"/>
                </a:lnTo>
                <a:lnTo>
                  <a:pt x="205" y="2037"/>
                </a:lnTo>
                <a:lnTo>
                  <a:pt x="205" y="557"/>
                </a:lnTo>
                <a:lnTo>
                  <a:pt x="205" y="2"/>
                </a:lnTo>
                <a:lnTo>
                  <a:pt x="206" y="0"/>
                </a:lnTo>
                <a:lnTo>
                  <a:pt x="206" y="1767"/>
                </a:lnTo>
                <a:lnTo>
                  <a:pt x="208" y="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3" name="Freeform 91"/>
          <p:cNvSpPr>
            <a:spLocks/>
          </p:cNvSpPr>
          <p:nvPr/>
        </p:nvSpPr>
        <p:spPr bwMode="auto">
          <a:xfrm>
            <a:off x="5024438" y="4356100"/>
            <a:ext cx="112713" cy="1838325"/>
          </a:xfrm>
          <a:custGeom>
            <a:avLst/>
            <a:gdLst>
              <a:gd name="T0" fmla="*/ 2 w 215"/>
              <a:gd name="T1" fmla="*/ 1650 h 3473"/>
              <a:gd name="T2" fmla="*/ 5 w 215"/>
              <a:gd name="T3" fmla="*/ 0 h 3473"/>
              <a:gd name="T4" fmla="*/ 7 w 215"/>
              <a:gd name="T5" fmla="*/ 2898 h 3473"/>
              <a:gd name="T6" fmla="*/ 11 w 215"/>
              <a:gd name="T7" fmla="*/ 2796 h 3473"/>
              <a:gd name="T8" fmla="*/ 14 w 215"/>
              <a:gd name="T9" fmla="*/ 366 h 3473"/>
              <a:gd name="T10" fmla="*/ 16 w 215"/>
              <a:gd name="T11" fmla="*/ 2761 h 3473"/>
              <a:gd name="T12" fmla="*/ 19 w 215"/>
              <a:gd name="T13" fmla="*/ 3473 h 3473"/>
              <a:gd name="T14" fmla="*/ 22 w 215"/>
              <a:gd name="T15" fmla="*/ 1251 h 3473"/>
              <a:gd name="T16" fmla="*/ 25 w 215"/>
              <a:gd name="T17" fmla="*/ 172 h 3473"/>
              <a:gd name="T18" fmla="*/ 28 w 215"/>
              <a:gd name="T19" fmla="*/ 3226 h 3473"/>
              <a:gd name="T20" fmla="*/ 32 w 215"/>
              <a:gd name="T21" fmla="*/ 2934 h 3473"/>
              <a:gd name="T22" fmla="*/ 35 w 215"/>
              <a:gd name="T23" fmla="*/ 2403 h 3473"/>
              <a:gd name="T24" fmla="*/ 37 w 215"/>
              <a:gd name="T25" fmla="*/ 3269 h 3473"/>
              <a:gd name="T26" fmla="*/ 40 w 215"/>
              <a:gd name="T27" fmla="*/ 2863 h 3473"/>
              <a:gd name="T28" fmla="*/ 44 w 215"/>
              <a:gd name="T29" fmla="*/ 392 h 3473"/>
              <a:gd name="T30" fmla="*/ 46 w 215"/>
              <a:gd name="T31" fmla="*/ 3254 h 3473"/>
              <a:gd name="T32" fmla="*/ 49 w 215"/>
              <a:gd name="T33" fmla="*/ 3473 h 3473"/>
              <a:gd name="T34" fmla="*/ 53 w 215"/>
              <a:gd name="T35" fmla="*/ 2490 h 3473"/>
              <a:gd name="T36" fmla="*/ 56 w 215"/>
              <a:gd name="T37" fmla="*/ 3124 h 3473"/>
              <a:gd name="T38" fmla="*/ 59 w 215"/>
              <a:gd name="T39" fmla="*/ 1395 h 3473"/>
              <a:gd name="T40" fmla="*/ 61 w 215"/>
              <a:gd name="T41" fmla="*/ 3201 h 3473"/>
              <a:gd name="T42" fmla="*/ 65 w 215"/>
              <a:gd name="T43" fmla="*/ 183 h 3473"/>
              <a:gd name="T44" fmla="*/ 68 w 215"/>
              <a:gd name="T45" fmla="*/ 3213 h 3473"/>
              <a:gd name="T46" fmla="*/ 71 w 215"/>
              <a:gd name="T47" fmla="*/ 2759 h 3473"/>
              <a:gd name="T48" fmla="*/ 75 w 215"/>
              <a:gd name="T49" fmla="*/ 3473 h 3473"/>
              <a:gd name="T50" fmla="*/ 78 w 215"/>
              <a:gd name="T51" fmla="*/ 2900 h 3473"/>
              <a:gd name="T52" fmla="*/ 80 w 215"/>
              <a:gd name="T53" fmla="*/ 2506 h 3473"/>
              <a:gd name="T54" fmla="*/ 84 w 215"/>
              <a:gd name="T55" fmla="*/ 2389 h 3473"/>
              <a:gd name="T56" fmla="*/ 87 w 215"/>
              <a:gd name="T57" fmla="*/ 2689 h 3473"/>
              <a:gd name="T58" fmla="*/ 90 w 215"/>
              <a:gd name="T59" fmla="*/ 3427 h 3473"/>
              <a:gd name="T60" fmla="*/ 94 w 215"/>
              <a:gd name="T61" fmla="*/ 2821 h 3473"/>
              <a:gd name="T62" fmla="*/ 97 w 215"/>
              <a:gd name="T63" fmla="*/ 3426 h 3473"/>
              <a:gd name="T64" fmla="*/ 100 w 215"/>
              <a:gd name="T65" fmla="*/ 3031 h 3473"/>
              <a:gd name="T66" fmla="*/ 103 w 215"/>
              <a:gd name="T67" fmla="*/ 3223 h 3473"/>
              <a:gd name="T68" fmla="*/ 107 w 215"/>
              <a:gd name="T69" fmla="*/ 3411 h 3473"/>
              <a:gd name="T70" fmla="*/ 110 w 215"/>
              <a:gd name="T71" fmla="*/ 3453 h 3473"/>
              <a:gd name="T72" fmla="*/ 115 w 215"/>
              <a:gd name="T73" fmla="*/ 3413 h 3473"/>
              <a:gd name="T74" fmla="*/ 121 w 215"/>
              <a:gd name="T75" fmla="*/ 3473 h 3473"/>
              <a:gd name="T76" fmla="*/ 128 w 215"/>
              <a:gd name="T77" fmla="*/ 3473 h 3473"/>
              <a:gd name="T78" fmla="*/ 132 w 215"/>
              <a:gd name="T79" fmla="*/ 3171 h 3473"/>
              <a:gd name="T80" fmla="*/ 138 w 215"/>
              <a:gd name="T81" fmla="*/ 3473 h 3473"/>
              <a:gd name="T82" fmla="*/ 141 w 215"/>
              <a:gd name="T83" fmla="*/ 3358 h 3473"/>
              <a:gd name="T84" fmla="*/ 144 w 215"/>
              <a:gd name="T85" fmla="*/ 3431 h 3473"/>
              <a:gd name="T86" fmla="*/ 148 w 215"/>
              <a:gd name="T87" fmla="*/ 3138 h 3473"/>
              <a:gd name="T88" fmla="*/ 151 w 215"/>
              <a:gd name="T89" fmla="*/ 3277 h 3473"/>
              <a:gd name="T90" fmla="*/ 154 w 215"/>
              <a:gd name="T91" fmla="*/ 3245 h 3473"/>
              <a:gd name="T92" fmla="*/ 159 w 215"/>
              <a:gd name="T93" fmla="*/ 3473 h 3473"/>
              <a:gd name="T94" fmla="*/ 162 w 215"/>
              <a:gd name="T95" fmla="*/ 3208 h 3473"/>
              <a:gd name="T96" fmla="*/ 165 w 215"/>
              <a:gd name="T97" fmla="*/ 3473 h 3473"/>
              <a:gd name="T98" fmla="*/ 170 w 215"/>
              <a:gd name="T99" fmla="*/ 3407 h 3473"/>
              <a:gd name="T100" fmla="*/ 173 w 215"/>
              <a:gd name="T101" fmla="*/ 3358 h 3473"/>
              <a:gd name="T102" fmla="*/ 176 w 215"/>
              <a:gd name="T103" fmla="*/ 3318 h 3473"/>
              <a:gd name="T104" fmla="*/ 180 w 215"/>
              <a:gd name="T105" fmla="*/ 3233 h 3473"/>
              <a:gd name="T106" fmla="*/ 183 w 215"/>
              <a:gd name="T107" fmla="*/ 2818 h 3473"/>
              <a:gd name="T108" fmla="*/ 187 w 215"/>
              <a:gd name="T109" fmla="*/ 3048 h 3473"/>
              <a:gd name="T110" fmla="*/ 191 w 215"/>
              <a:gd name="T111" fmla="*/ 2396 h 3473"/>
              <a:gd name="T112" fmla="*/ 194 w 215"/>
              <a:gd name="T113" fmla="*/ 2809 h 3473"/>
              <a:gd name="T114" fmla="*/ 197 w 215"/>
              <a:gd name="T115" fmla="*/ 1311 h 3473"/>
              <a:gd name="T116" fmla="*/ 202 w 215"/>
              <a:gd name="T117" fmla="*/ 2063 h 3473"/>
              <a:gd name="T118" fmla="*/ 205 w 215"/>
              <a:gd name="T119" fmla="*/ 3473 h 3473"/>
              <a:gd name="T120" fmla="*/ 208 w 215"/>
              <a:gd name="T121" fmla="*/ 2444 h 3473"/>
              <a:gd name="T122" fmla="*/ 213 w 215"/>
              <a:gd name="T123" fmla="*/ 2044 h 3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15" h="3473">
                <a:moveTo>
                  <a:pt x="0" y="1"/>
                </a:moveTo>
                <a:lnTo>
                  <a:pt x="0" y="2106"/>
                </a:lnTo>
                <a:lnTo>
                  <a:pt x="0" y="55"/>
                </a:lnTo>
                <a:lnTo>
                  <a:pt x="1" y="0"/>
                </a:lnTo>
                <a:lnTo>
                  <a:pt x="1" y="2537"/>
                </a:lnTo>
                <a:lnTo>
                  <a:pt x="1" y="2187"/>
                </a:lnTo>
                <a:lnTo>
                  <a:pt x="2" y="1"/>
                </a:lnTo>
                <a:lnTo>
                  <a:pt x="2" y="1650"/>
                </a:lnTo>
                <a:lnTo>
                  <a:pt x="2" y="3180"/>
                </a:lnTo>
                <a:lnTo>
                  <a:pt x="3" y="64"/>
                </a:lnTo>
                <a:lnTo>
                  <a:pt x="3" y="525"/>
                </a:lnTo>
                <a:lnTo>
                  <a:pt x="3" y="0"/>
                </a:lnTo>
                <a:lnTo>
                  <a:pt x="4" y="3218"/>
                </a:lnTo>
                <a:lnTo>
                  <a:pt x="4" y="2063"/>
                </a:lnTo>
                <a:lnTo>
                  <a:pt x="4" y="339"/>
                </a:lnTo>
                <a:lnTo>
                  <a:pt x="5" y="0"/>
                </a:lnTo>
                <a:lnTo>
                  <a:pt x="5" y="1955"/>
                </a:lnTo>
                <a:lnTo>
                  <a:pt x="5" y="1404"/>
                </a:lnTo>
                <a:lnTo>
                  <a:pt x="6" y="4"/>
                </a:lnTo>
                <a:lnTo>
                  <a:pt x="6" y="3272"/>
                </a:lnTo>
                <a:lnTo>
                  <a:pt x="6" y="27"/>
                </a:lnTo>
                <a:lnTo>
                  <a:pt x="7" y="0"/>
                </a:lnTo>
                <a:lnTo>
                  <a:pt x="7" y="213"/>
                </a:lnTo>
                <a:lnTo>
                  <a:pt x="7" y="2898"/>
                </a:lnTo>
                <a:lnTo>
                  <a:pt x="8" y="716"/>
                </a:lnTo>
                <a:lnTo>
                  <a:pt x="8" y="46"/>
                </a:lnTo>
                <a:lnTo>
                  <a:pt x="8" y="3019"/>
                </a:lnTo>
                <a:lnTo>
                  <a:pt x="10" y="1450"/>
                </a:lnTo>
                <a:lnTo>
                  <a:pt x="10" y="0"/>
                </a:lnTo>
                <a:lnTo>
                  <a:pt x="10" y="1089"/>
                </a:lnTo>
                <a:lnTo>
                  <a:pt x="11" y="3108"/>
                </a:lnTo>
                <a:lnTo>
                  <a:pt x="11" y="2796"/>
                </a:lnTo>
                <a:lnTo>
                  <a:pt x="11" y="1261"/>
                </a:lnTo>
                <a:lnTo>
                  <a:pt x="12" y="44"/>
                </a:lnTo>
                <a:lnTo>
                  <a:pt x="12" y="2086"/>
                </a:lnTo>
                <a:lnTo>
                  <a:pt x="12" y="2177"/>
                </a:lnTo>
                <a:lnTo>
                  <a:pt x="13" y="2492"/>
                </a:lnTo>
                <a:lnTo>
                  <a:pt x="13" y="1383"/>
                </a:lnTo>
                <a:lnTo>
                  <a:pt x="13" y="931"/>
                </a:lnTo>
                <a:lnTo>
                  <a:pt x="14" y="366"/>
                </a:lnTo>
                <a:lnTo>
                  <a:pt x="14" y="93"/>
                </a:lnTo>
                <a:lnTo>
                  <a:pt x="14" y="138"/>
                </a:lnTo>
                <a:lnTo>
                  <a:pt x="15" y="1442"/>
                </a:lnTo>
                <a:lnTo>
                  <a:pt x="15" y="1574"/>
                </a:lnTo>
                <a:lnTo>
                  <a:pt x="15" y="251"/>
                </a:lnTo>
                <a:lnTo>
                  <a:pt x="16" y="1655"/>
                </a:lnTo>
                <a:lnTo>
                  <a:pt x="16" y="1405"/>
                </a:lnTo>
                <a:lnTo>
                  <a:pt x="16" y="2761"/>
                </a:lnTo>
                <a:lnTo>
                  <a:pt x="16" y="700"/>
                </a:lnTo>
                <a:lnTo>
                  <a:pt x="17" y="3068"/>
                </a:lnTo>
                <a:lnTo>
                  <a:pt x="17" y="513"/>
                </a:lnTo>
                <a:lnTo>
                  <a:pt x="17" y="2742"/>
                </a:lnTo>
                <a:lnTo>
                  <a:pt x="18" y="1654"/>
                </a:lnTo>
                <a:lnTo>
                  <a:pt x="18" y="2526"/>
                </a:lnTo>
                <a:lnTo>
                  <a:pt x="18" y="360"/>
                </a:lnTo>
                <a:lnTo>
                  <a:pt x="19" y="3473"/>
                </a:lnTo>
                <a:lnTo>
                  <a:pt x="19" y="2817"/>
                </a:lnTo>
                <a:lnTo>
                  <a:pt x="19" y="731"/>
                </a:lnTo>
                <a:lnTo>
                  <a:pt x="21" y="1537"/>
                </a:lnTo>
                <a:lnTo>
                  <a:pt x="21" y="3212"/>
                </a:lnTo>
                <a:lnTo>
                  <a:pt x="21" y="1043"/>
                </a:lnTo>
                <a:lnTo>
                  <a:pt x="22" y="2767"/>
                </a:lnTo>
                <a:lnTo>
                  <a:pt x="22" y="2887"/>
                </a:lnTo>
                <a:lnTo>
                  <a:pt x="22" y="1251"/>
                </a:lnTo>
                <a:lnTo>
                  <a:pt x="23" y="3342"/>
                </a:lnTo>
                <a:lnTo>
                  <a:pt x="23" y="842"/>
                </a:lnTo>
                <a:lnTo>
                  <a:pt x="23" y="2829"/>
                </a:lnTo>
                <a:lnTo>
                  <a:pt x="24" y="1678"/>
                </a:lnTo>
                <a:lnTo>
                  <a:pt x="24" y="1397"/>
                </a:lnTo>
                <a:lnTo>
                  <a:pt x="24" y="739"/>
                </a:lnTo>
                <a:lnTo>
                  <a:pt x="25" y="334"/>
                </a:lnTo>
                <a:lnTo>
                  <a:pt x="25" y="172"/>
                </a:lnTo>
                <a:lnTo>
                  <a:pt x="25" y="1936"/>
                </a:lnTo>
                <a:lnTo>
                  <a:pt x="26" y="2945"/>
                </a:lnTo>
                <a:lnTo>
                  <a:pt x="26" y="2850"/>
                </a:lnTo>
                <a:lnTo>
                  <a:pt x="26" y="1983"/>
                </a:lnTo>
                <a:lnTo>
                  <a:pt x="27" y="514"/>
                </a:lnTo>
                <a:lnTo>
                  <a:pt x="27" y="2804"/>
                </a:lnTo>
                <a:lnTo>
                  <a:pt x="27" y="3473"/>
                </a:lnTo>
                <a:lnTo>
                  <a:pt x="28" y="3226"/>
                </a:lnTo>
                <a:lnTo>
                  <a:pt x="28" y="2422"/>
                </a:lnTo>
                <a:lnTo>
                  <a:pt x="29" y="3473"/>
                </a:lnTo>
                <a:lnTo>
                  <a:pt x="29" y="2407"/>
                </a:lnTo>
                <a:lnTo>
                  <a:pt x="29" y="1788"/>
                </a:lnTo>
                <a:lnTo>
                  <a:pt x="31" y="91"/>
                </a:lnTo>
                <a:lnTo>
                  <a:pt x="31" y="2053"/>
                </a:lnTo>
                <a:lnTo>
                  <a:pt x="31" y="1193"/>
                </a:lnTo>
                <a:lnTo>
                  <a:pt x="32" y="2934"/>
                </a:lnTo>
                <a:lnTo>
                  <a:pt x="32" y="3473"/>
                </a:lnTo>
                <a:lnTo>
                  <a:pt x="33" y="3425"/>
                </a:lnTo>
                <a:lnTo>
                  <a:pt x="33" y="396"/>
                </a:lnTo>
                <a:lnTo>
                  <a:pt x="33" y="1520"/>
                </a:lnTo>
                <a:lnTo>
                  <a:pt x="34" y="3438"/>
                </a:lnTo>
                <a:lnTo>
                  <a:pt x="34" y="3099"/>
                </a:lnTo>
                <a:lnTo>
                  <a:pt x="34" y="2334"/>
                </a:lnTo>
                <a:lnTo>
                  <a:pt x="35" y="2403"/>
                </a:lnTo>
                <a:lnTo>
                  <a:pt x="35" y="1927"/>
                </a:lnTo>
                <a:lnTo>
                  <a:pt x="35" y="2732"/>
                </a:lnTo>
                <a:lnTo>
                  <a:pt x="36" y="25"/>
                </a:lnTo>
                <a:lnTo>
                  <a:pt x="36" y="251"/>
                </a:lnTo>
                <a:lnTo>
                  <a:pt x="36" y="2862"/>
                </a:lnTo>
                <a:lnTo>
                  <a:pt x="37" y="1876"/>
                </a:lnTo>
                <a:lnTo>
                  <a:pt x="37" y="3159"/>
                </a:lnTo>
                <a:lnTo>
                  <a:pt x="37" y="3269"/>
                </a:lnTo>
                <a:lnTo>
                  <a:pt x="38" y="2920"/>
                </a:lnTo>
                <a:lnTo>
                  <a:pt x="38" y="2525"/>
                </a:lnTo>
                <a:lnTo>
                  <a:pt x="38" y="3473"/>
                </a:lnTo>
                <a:lnTo>
                  <a:pt x="39" y="450"/>
                </a:lnTo>
                <a:lnTo>
                  <a:pt x="39" y="1587"/>
                </a:lnTo>
                <a:lnTo>
                  <a:pt x="39" y="902"/>
                </a:lnTo>
                <a:lnTo>
                  <a:pt x="40" y="3343"/>
                </a:lnTo>
                <a:lnTo>
                  <a:pt x="40" y="2863"/>
                </a:lnTo>
                <a:lnTo>
                  <a:pt x="40" y="2526"/>
                </a:lnTo>
                <a:lnTo>
                  <a:pt x="42" y="3165"/>
                </a:lnTo>
                <a:lnTo>
                  <a:pt x="42" y="2042"/>
                </a:lnTo>
                <a:lnTo>
                  <a:pt x="42" y="3445"/>
                </a:lnTo>
                <a:lnTo>
                  <a:pt x="43" y="2466"/>
                </a:lnTo>
                <a:lnTo>
                  <a:pt x="43" y="2742"/>
                </a:lnTo>
                <a:lnTo>
                  <a:pt x="43" y="2835"/>
                </a:lnTo>
                <a:lnTo>
                  <a:pt x="44" y="392"/>
                </a:lnTo>
                <a:lnTo>
                  <a:pt x="44" y="354"/>
                </a:lnTo>
                <a:lnTo>
                  <a:pt x="44" y="2389"/>
                </a:lnTo>
                <a:lnTo>
                  <a:pt x="45" y="1681"/>
                </a:lnTo>
                <a:lnTo>
                  <a:pt x="45" y="2901"/>
                </a:lnTo>
                <a:lnTo>
                  <a:pt x="45" y="1202"/>
                </a:lnTo>
                <a:lnTo>
                  <a:pt x="46" y="3302"/>
                </a:lnTo>
                <a:lnTo>
                  <a:pt x="46" y="3001"/>
                </a:lnTo>
                <a:lnTo>
                  <a:pt x="46" y="3254"/>
                </a:lnTo>
                <a:lnTo>
                  <a:pt x="47" y="2006"/>
                </a:lnTo>
                <a:lnTo>
                  <a:pt x="47" y="2977"/>
                </a:lnTo>
                <a:lnTo>
                  <a:pt x="48" y="1864"/>
                </a:lnTo>
                <a:lnTo>
                  <a:pt x="48" y="2413"/>
                </a:lnTo>
                <a:lnTo>
                  <a:pt x="48" y="3309"/>
                </a:lnTo>
                <a:lnTo>
                  <a:pt x="49" y="2242"/>
                </a:lnTo>
                <a:lnTo>
                  <a:pt x="49" y="2943"/>
                </a:lnTo>
                <a:lnTo>
                  <a:pt x="49" y="3473"/>
                </a:lnTo>
                <a:lnTo>
                  <a:pt x="50" y="3078"/>
                </a:lnTo>
                <a:lnTo>
                  <a:pt x="50" y="2827"/>
                </a:lnTo>
                <a:lnTo>
                  <a:pt x="50" y="3062"/>
                </a:lnTo>
                <a:lnTo>
                  <a:pt x="52" y="1077"/>
                </a:lnTo>
                <a:lnTo>
                  <a:pt x="52" y="2965"/>
                </a:lnTo>
                <a:lnTo>
                  <a:pt x="52" y="3354"/>
                </a:lnTo>
                <a:lnTo>
                  <a:pt x="53" y="2838"/>
                </a:lnTo>
                <a:lnTo>
                  <a:pt x="53" y="2490"/>
                </a:lnTo>
                <a:lnTo>
                  <a:pt x="53" y="3380"/>
                </a:lnTo>
                <a:lnTo>
                  <a:pt x="54" y="2050"/>
                </a:lnTo>
                <a:lnTo>
                  <a:pt x="54" y="1849"/>
                </a:lnTo>
                <a:lnTo>
                  <a:pt x="54" y="2369"/>
                </a:lnTo>
                <a:lnTo>
                  <a:pt x="55" y="3305"/>
                </a:lnTo>
                <a:lnTo>
                  <a:pt x="55" y="2366"/>
                </a:lnTo>
                <a:lnTo>
                  <a:pt x="55" y="3064"/>
                </a:lnTo>
                <a:lnTo>
                  <a:pt x="56" y="3124"/>
                </a:lnTo>
                <a:lnTo>
                  <a:pt x="56" y="3196"/>
                </a:lnTo>
                <a:lnTo>
                  <a:pt x="56" y="1464"/>
                </a:lnTo>
                <a:lnTo>
                  <a:pt x="57" y="2868"/>
                </a:lnTo>
                <a:lnTo>
                  <a:pt x="57" y="3473"/>
                </a:lnTo>
                <a:lnTo>
                  <a:pt x="58" y="3224"/>
                </a:lnTo>
                <a:lnTo>
                  <a:pt x="58" y="2240"/>
                </a:lnTo>
                <a:lnTo>
                  <a:pt x="58" y="896"/>
                </a:lnTo>
                <a:lnTo>
                  <a:pt x="59" y="1395"/>
                </a:lnTo>
                <a:lnTo>
                  <a:pt x="59" y="3473"/>
                </a:lnTo>
                <a:lnTo>
                  <a:pt x="59" y="2177"/>
                </a:lnTo>
                <a:lnTo>
                  <a:pt x="60" y="2492"/>
                </a:lnTo>
                <a:lnTo>
                  <a:pt x="60" y="2899"/>
                </a:lnTo>
                <a:lnTo>
                  <a:pt x="60" y="3430"/>
                </a:lnTo>
                <a:lnTo>
                  <a:pt x="61" y="2110"/>
                </a:lnTo>
                <a:lnTo>
                  <a:pt x="61" y="2297"/>
                </a:lnTo>
                <a:lnTo>
                  <a:pt x="61" y="3201"/>
                </a:lnTo>
                <a:lnTo>
                  <a:pt x="63" y="774"/>
                </a:lnTo>
                <a:lnTo>
                  <a:pt x="63" y="3473"/>
                </a:lnTo>
                <a:lnTo>
                  <a:pt x="63" y="3428"/>
                </a:lnTo>
                <a:lnTo>
                  <a:pt x="64" y="2276"/>
                </a:lnTo>
                <a:lnTo>
                  <a:pt x="64" y="2964"/>
                </a:lnTo>
                <a:lnTo>
                  <a:pt x="64" y="2419"/>
                </a:lnTo>
                <a:lnTo>
                  <a:pt x="65" y="3376"/>
                </a:lnTo>
                <a:lnTo>
                  <a:pt x="65" y="183"/>
                </a:lnTo>
                <a:lnTo>
                  <a:pt x="66" y="2183"/>
                </a:lnTo>
                <a:lnTo>
                  <a:pt x="66" y="3101"/>
                </a:lnTo>
                <a:lnTo>
                  <a:pt x="66" y="3428"/>
                </a:lnTo>
                <a:lnTo>
                  <a:pt x="67" y="760"/>
                </a:lnTo>
                <a:lnTo>
                  <a:pt x="67" y="3473"/>
                </a:lnTo>
                <a:lnTo>
                  <a:pt x="67" y="3235"/>
                </a:lnTo>
                <a:lnTo>
                  <a:pt x="68" y="3473"/>
                </a:lnTo>
                <a:lnTo>
                  <a:pt x="68" y="3213"/>
                </a:lnTo>
                <a:lnTo>
                  <a:pt x="68" y="2223"/>
                </a:lnTo>
                <a:lnTo>
                  <a:pt x="69" y="3455"/>
                </a:lnTo>
                <a:lnTo>
                  <a:pt x="69" y="2332"/>
                </a:lnTo>
                <a:lnTo>
                  <a:pt x="69" y="3260"/>
                </a:lnTo>
                <a:lnTo>
                  <a:pt x="70" y="1757"/>
                </a:lnTo>
                <a:lnTo>
                  <a:pt x="70" y="3446"/>
                </a:lnTo>
                <a:lnTo>
                  <a:pt x="70" y="1181"/>
                </a:lnTo>
                <a:lnTo>
                  <a:pt x="71" y="2759"/>
                </a:lnTo>
                <a:lnTo>
                  <a:pt x="71" y="3348"/>
                </a:lnTo>
                <a:lnTo>
                  <a:pt x="73" y="1144"/>
                </a:lnTo>
                <a:lnTo>
                  <a:pt x="73" y="2874"/>
                </a:lnTo>
                <a:lnTo>
                  <a:pt x="73" y="3452"/>
                </a:lnTo>
                <a:lnTo>
                  <a:pt x="74" y="1439"/>
                </a:lnTo>
                <a:lnTo>
                  <a:pt x="74" y="3473"/>
                </a:lnTo>
                <a:lnTo>
                  <a:pt x="74" y="3439"/>
                </a:lnTo>
                <a:lnTo>
                  <a:pt x="75" y="3473"/>
                </a:lnTo>
                <a:lnTo>
                  <a:pt x="75" y="3022"/>
                </a:lnTo>
                <a:lnTo>
                  <a:pt x="75" y="885"/>
                </a:lnTo>
                <a:lnTo>
                  <a:pt x="76" y="3016"/>
                </a:lnTo>
                <a:lnTo>
                  <a:pt x="76" y="2421"/>
                </a:lnTo>
                <a:lnTo>
                  <a:pt x="76" y="1795"/>
                </a:lnTo>
                <a:lnTo>
                  <a:pt x="77" y="3113"/>
                </a:lnTo>
                <a:lnTo>
                  <a:pt x="77" y="3369"/>
                </a:lnTo>
                <a:lnTo>
                  <a:pt x="78" y="2900"/>
                </a:lnTo>
                <a:lnTo>
                  <a:pt x="78" y="3473"/>
                </a:lnTo>
                <a:lnTo>
                  <a:pt x="78" y="2902"/>
                </a:lnTo>
                <a:lnTo>
                  <a:pt x="79" y="1865"/>
                </a:lnTo>
                <a:lnTo>
                  <a:pt x="79" y="2421"/>
                </a:lnTo>
                <a:lnTo>
                  <a:pt x="79" y="2816"/>
                </a:lnTo>
                <a:lnTo>
                  <a:pt x="80" y="1449"/>
                </a:lnTo>
                <a:lnTo>
                  <a:pt x="80" y="3159"/>
                </a:lnTo>
                <a:lnTo>
                  <a:pt x="80" y="2506"/>
                </a:lnTo>
                <a:lnTo>
                  <a:pt x="81" y="3473"/>
                </a:lnTo>
                <a:lnTo>
                  <a:pt x="81" y="3130"/>
                </a:lnTo>
                <a:lnTo>
                  <a:pt x="81" y="2968"/>
                </a:lnTo>
                <a:lnTo>
                  <a:pt x="82" y="3034"/>
                </a:lnTo>
                <a:lnTo>
                  <a:pt x="82" y="2407"/>
                </a:lnTo>
                <a:lnTo>
                  <a:pt x="84" y="3473"/>
                </a:lnTo>
                <a:lnTo>
                  <a:pt x="84" y="3358"/>
                </a:lnTo>
                <a:lnTo>
                  <a:pt x="84" y="2389"/>
                </a:lnTo>
                <a:lnTo>
                  <a:pt x="85" y="2743"/>
                </a:lnTo>
                <a:lnTo>
                  <a:pt x="85" y="3473"/>
                </a:lnTo>
                <a:lnTo>
                  <a:pt x="85" y="3100"/>
                </a:lnTo>
                <a:lnTo>
                  <a:pt x="86" y="2818"/>
                </a:lnTo>
                <a:lnTo>
                  <a:pt x="86" y="2902"/>
                </a:lnTo>
                <a:lnTo>
                  <a:pt x="86" y="3473"/>
                </a:lnTo>
                <a:lnTo>
                  <a:pt x="87" y="3104"/>
                </a:lnTo>
                <a:lnTo>
                  <a:pt x="87" y="2689"/>
                </a:lnTo>
                <a:lnTo>
                  <a:pt x="87" y="3354"/>
                </a:lnTo>
                <a:lnTo>
                  <a:pt x="88" y="3473"/>
                </a:lnTo>
                <a:lnTo>
                  <a:pt x="89" y="2176"/>
                </a:lnTo>
                <a:lnTo>
                  <a:pt x="89" y="2332"/>
                </a:lnTo>
                <a:lnTo>
                  <a:pt x="89" y="3473"/>
                </a:lnTo>
                <a:lnTo>
                  <a:pt x="90" y="3454"/>
                </a:lnTo>
                <a:lnTo>
                  <a:pt x="90" y="2251"/>
                </a:lnTo>
                <a:lnTo>
                  <a:pt x="90" y="3427"/>
                </a:lnTo>
                <a:lnTo>
                  <a:pt x="91" y="3223"/>
                </a:lnTo>
                <a:lnTo>
                  <a:pt x="91" y="2630"/>
                </a:lnTo>
                <a:lnTo>
                  <a:pt x="91" y="2826"/>
                </a:lnTo>
                <a:lnTo>
                  <a:pt x="92" y="3044"/>
                </a:lnTo>
                <a:lnTo>
                  <a:pt x="92" y="3048"/>
                </a:lnTo>
                <a:lnTo>
                  <a:pt x="94" y="3473"/>
                </a:lnTo>
                <a:lnTo>
                  <a:pt x="94" y="3020"/>
                </a:lnTo>
                <a:lnTo>
                  <a:pt x="94" y="2821"/>
                </a:lnTo>
                <a:lnTo>
                  <a:pt x="95" y="3473"/>
                </a:lnTo>
                <a:lnTo>
                  <a:pt x="95" y="3050"/>
                </a:lnTo>
                <a:lnTo>
                  <a:pt x="95" y="3375"/>
                </a:lnTo>
                <a:lnTo>
                  <a:pt x="96" y="3473"/>
                </a:lnTo>
                <a:lnTo>
                  <a:pt x="96" y="3138"/>
                </a:lnTo>
                <a:lnTo>
                  <a:pt x="96" y="2049"/>
                </a:lnTo>
                <a:lnTo>
                  <a:pt x="97" y="2886"/>
                </a:lnTo>
                <a:lnTo>
                  <a:pt x="97" y="3426"/>
                </a:lnTo>
                <a:lnTo>
                  <a:pt x="98" y="3313"/>
                </a:lnTo>
                <a:lnTo>
                  <a:pt x="98" y="3394"/>
                </a:lnTo>
                <a:lnTo>
                  <a:pt x="98" y="3473"/>
                </a:lnTo>
                <a:lnTo>
                  <a:pt x="99" y="2905"/>
                </a:lnTo>
                <a:lnTo>
                  <a:pt x="99" y="3391"/>
                </a:lnTo>
                <a:lnTo>
                  <a:pt x="99" y="2481"/>
                </a:lnTo>
                <a:lnTo>
                  <a:pt x="100" y="3473"/>
                </a:lnTo>
                <a:lnTo>
                  <a:pt x="100" y="3031"/>
                </a:lnTo>
                <a:lnTo>
                  <a:pt x="101" y="3385"/>
                </a:lnTo>
                <a:lnTo>
                  <a:pt x="101" y="3339"/>
                </a:lnTo>
                <a:lnTo>
                  <a:pt x="101" y="3473"/>
                </a:lnTo>
                <a:lnTo>
                  <a:pt x="102" y="3298"/>
                </a:lnTo>
                <a:lnTo>
                  <a:pt x="102" y="3232"/>
                </a:lnTo>
                <a:lnTo>
                  <a:pt x="102" y="3473"/>
                </a:lnTo>
                <a:lnTo>
                  <a:pt x="103" y="3473"/>
                </a:lnTo>
                <a:lnTo>
                  <a:pt x="103" y="3223"/>
                </a:lnTo>
                <a:lnTo>
                  <a:pt x="103" y="3237"/>
                </a:lnTo>
                <a:lnTo>
                  <a:pt x="105" y="3102"/>
                </a:lnTo>
                <a:lnTo>
                  <a:pt x="105" y="2677"/>
                </a:lnTo>
                <a:lnTo>
                  <a:pt x="106" y="3473"/>
                </a:lnTo>
                <a:lnTo>
                  <a:pt x="106" y="3437"/>
                </a:lnTo>
                <a:lnTo>
                  <a:pt x="107" y="3454"/>
                </a:lnTo>
                <a:lnTo>
                  <a:pt x="107" y="3394"/>
                </a:lnTo>
                <a:lnTo>
                  <a:pt x="107" y="3411"/>
                </a:lnTo>
                <a:lnTo>
                  <a:pt x="108" y="3434"/>
                </a:lnTo>
                <a:lnTo>
                  <a:pt x="108" y="3427"/>
                </a:lnTo>
                <a:lnTo>
                  <a:pt x="109" y="3473"/>
                </a:lnTo>
                <a:lnTo>
                  <a:pt x="109" y="3439"/>
                </a:lnTo>
                <a:lnTo>
                  <a:pt x="109" y="2808"/>
                </a:lnTo>
                <a:lnTo>
                  <a:pt x="110" y="3393"/>
                </a:lnTo>
                <a:lnTo>
                  <a:pt x="110" y="3473"/>
                </a:lnTo>
                <a:lnTo>
                  <a:pt x="110" y="3453"/>
                </a:lnTo>
                <a:lnTo>
                  <a:pt x="111" y="3448"/>
                </a:lnTo>
                <a:lnTo>
                  <a:pt x="111" y="3473"/>
                </a:lnTo>
                <a:lnTo>
                  <a:pt x="112" y="3401"/>
                </a:lnTo>
                <a:lnTo>
                  <a:pt x="112" y="3473"/>
                </a:lnTo>
                <a:lnTo>
                  <a:pt x="113" y="3473"/>
                </a:lnTo>
                <a:lnTo>
                  <a:pt x="115" y="2975"/>
                </a:lnTo>
                <a:lnTo>
                  <a:pt x="115" y="3473"/>
                </a:lnTo>
                <a:lnTo>
                  <a:pt x="115" y="3413"/>
                </a:lnTo>
                <a:lnTo>
                  <a:pt x="116" y="3473"/>
                </a:lnTo>
                <a:lnTo>
                  <a:pt x="116" y="3455"/>
                </a:lnTo>
                <a:lnTo>
                  <a:pt x="117" y="3473"/>
                </a:lnTo>
                <a:lnTo>
                  <a:pt x="118" y="3473"/>
                </a:lnTo>
                <a:lnTo>
                  <a:pt x="119" y="3473"/>
                </a:lnTo>
                <a:lnTo>
                  <a:pt x="119" y="3435"/>
                </a:lnTo>
                <a:lnTo>
                  <a:pt x="120" y="3473"/>
                </a:lnTo>
                <a:lnTo>
                  <a:pt x="121" y="3473"/>
                </a:lnTo>
                <a:lnTo>
                  <a:pt x="122" y="3473"/>
                </a:lnTo>
                <a:lnTo>
                  <a:pt x="123" y="3473"/>
                </a:lnTo>
                <a:lnTo>
                  <a:pt x="124" y="3420"/>
                </a:lnTo>
                <a:lnTo>
                  <a:pt x="124" y="3354"/>
                </a:lnTo>
                <a:lnTo>
                  <a:pt x="126" y="3473"/>
                </a:lnTo>
                <a:lnTo>
                  <a:pt x="127" y="3430"/>
                </a:lnTo>
                <a:lnTo>
                  <a:pt x="127" y="3473"/>
                </a:lnTo>
                <a:lnTo>
                  <a:pt x="128" y="3473"/>
                </a:lnTo>
                <a:lnTo>
                  <a:pt x="129" y="3403"/>
                </a:lnTo>
                <a:lnTo>
                  <a:pt x="129" y="3473"/>
                </a:lnTo>
                <a:lnTo>
                  <a:pt x="129" y="3442"/>
                </a:lnTo>
                <a:lnTo>
                  <a:pt x="130" y="3473"/>
                </a:lnTo>
                <a:lnTo>
                  <a:pt x="130" y="3371"/>
                </a:lnTo>
                <a:lnTo>
                  <a:pt x="131" y="3473"/>
                </a:lnTo>
                <a:lnTo>
                  <a:pt x="132" y="3473"/>
                </a:lnTo>
                <a:lnTo>
                  <a:pt x="132" y="3171"/>
                </a:lnTo>
                <a:lnTo>
                  <a:pt x="133" y="3473"/>
                </a:lnTo>
                <a:lnTo>
                  <a:pt x="134" y="3403"/>
                </a:lnTo>
                <a:lnTo>
                  <a:pt x="134" y="3406"/>
                </a:lnTo>
                <a:lnTo>
                  <a:pt x="134" y="3288"/>
                </a:lnTo>
                <a:lnTo>
                  <a:pt x="136" y="3473"/>
                </a:lnTo>
                <a:lnTo>
                  <a:pt x="137" y="3473"/>
                </a:lnTo>
                <a:lnTo>
                  <a:pt x="137" y="3249"/>
                </a:lnTo>
                <a:lnTo>
                  <a:pt x="138" y="3473"/>
                </a:lnTo>
                <a:lnTo>
                  <a:pt x="138" y="3387"/>
                </a:lnTo>
                <a:lnTo>
                  <a:pt x="139" y="3447"/>
                </a:lnTo>
                <a:lnTo>
                  <a:pt x="139" y="3188"/>
                </a:lnTo>
                <a:lnTo>
                  <a:pt x="139" y="3428"/>
                </a:lnTo>
                <a:lnTo>
                  <a:pt x="140" y="3425"/>
                </a:lnTo>
                <a:lnTo>
                  <a:pt x="140" y="3400"/>
                </a:lnTo>
                <a:lnTo>
                  <a:pt x="141" y="3324"/>
                </a:lnTo>
                <a:lnTo>
                  <a:pt x="141" y="3358"/>
                </a:lnTo>
                <a:lnTo>
                  <a:pt x="141" y="2981"/>
                </a:lnTo>
                <a:lnTo>
                  <a:pt x="142" y="3307"/>
                </a:lnTo>
                <a:lnTo>
                  <a:pt x="142" y="3289"/>
                </a:lnTo>
                <a:lnTo>
                  <a:pt x="143" y="3249"/>
                </a:lnTo>
                <a:lnTo>
                  <a:pt x="143" y="3223"/>
                </a:lnTo>
                <a:lnTo>
                  <a:pt x="143" y="2929"/>
                </a:lnTo>
                <a:lnTo>
                  <a:pt x="144" y="3049"/>
                </a:lnTo>
                <a:lnTo>
                  <a:pt x="144" y="3431"/>
                </a:lnTo>
                <a:lnTo>
                  <a:pt x="145" y="3138"/>
                </a:lnTo>
                <a:lnTo>
                  <a:pt x="145" y="3022"/>
                </a:lnTo>
                <a:lnTo>
                  <a:pt x="145" y="3104"/>
                </a:lnTo>
                <a:lnTo>
                  <a:pt x="147" y="2806"/>
                </a:lnTo>
                <a:lnTo>
                  <a:pt x="147" y="3108"/>
                </a:lnTo>
                <a:lnTo>
                  <a:pt x="147" y="3453"/>
                </a:lnTo>
                <a:lnTo>
                  <a:pt x="148" y="2997"/>
                </a:lnTo>
                <a:lnTo>
                  <a:pt x="148" y="3138"/>
                </a:lnTo>
                <a:lnTo>
                  <a:pt x="149" y="2822"/>
                </a:lnTo>
                <a:lnTo>
                  <a:pt x="149" y="3473"/>
                </a:lnTo>
                <a:lnTo>
                  <a:pt x="149" y="3223"/>
                </a:lnTo>
                <a:lnTo>
                  <a:pt x="150" y="3036"/>
                </a:lnTo>
                <a:lnTo>
                  <a:pt x="150" y="3473"/>
                </a:lnTo>
                <a:lnTo>
                  <a:pt x="151" y="2937"/>
                </a:lnTo>
                <a:lnTo>
                  <a:pt x="151" y="3420"/>
                </a:lnTo>
                <a:lnTo>
                  <a:pt x="151" y="3277"/>
                </a:lnTo>
                <a:lnTo>
                  <a:pt x="152" y="2390"/>
                </a:lnTo>
                <a:lnTo>
                  <a:pt x="152" y="1709"/>
                </a:lnTo>
                <a:lnTo>
                  <a:pt x="153" y="2249"/>
                </a:lnTo>
                <a:lnTo>
                  <a:pt x="153" y="2734"/>
                </a:lnTo>
                <a:lnTo>
                  <a:pt x="153" y="3131"/>
                </a:lnTo>
                <a:lnTo>
                  <a:pt x="154" y="3264"/>
                </a:lnTo>
                <a:lnTo>
                  <a:pt x="154" y="3392"/>
                </a:lnTo>
                <a:lnTo>
                  <a:pt x="154" y="3245"/>
                </a:lnTo>
                <a:lnTo>
                  <a:pt x="155" y="3327"/>
                </a:lnTo>
                <a:lnTo>
                  <a:pt x="155" y="3113"/>
                </a:lnTo>
                <a:lnTo>
                  <a:pt x="157" y="3232"/>
                </a:lnTo>
                <a:lnTo>
                  <a:pt x="157" y="3221"/>
                </a:lnTo>
                <a:lnTo>
                  <a:pt x="157" y="3391"/>
                </a:lnTo>
                <a:lnTo>
                  <a:pt x="158" y="3154"/>
                </a:lnTo>
                <a:lnTo>
                  <a:pt x="158" y="3242"/>
                </a:lnTo>
                <a:lnTo>
                  <a:pt x="159" y="3473"/>
                </a:lnTo>
                <a:lnTo>
                  <a:pt x="159" y="3016"/>
                </a:lnTo>
                <a:lnTo>
                  <a:pt x="159" y="3259"/>
                </a:lnTo>
                <a:lnTo>
                  <a:pt x="160" y="3406"/>
                </a:lnTo>
                <a:lnTo>
                  <a:pt x="160" y="3473"/>
                </a:lnTo>
                <a:lnTo>
                  <a:pt x="161" y="3228"/>
                </a:lnTo>
                <a:lnTo>
                  <a:pt x="161" y="3278"/>
                </a:lnTo>
                <a:lnTo>
                  <a:pt x="161" y="3473"/>
                </a:lnTo>
                <a:lnTo>
                  <a:pt x="162" y="3208"/>
                </a:lnTo>
                <a:lnTo>
                  <a:pt x="162" y="3176"/>
                </a:lnTo>
                <a:lnTo>
                  <a:pt x="163" y="3423"/>
                </a:lnTo>
                <a:lnTo>
                  <a:pt x="163" y="2891"/>
                </a:lnTo>
                <a:lnTo>
                  <a:pt x="163" y="3351"/>
                </a:lnTo>
                <a:lnTo>
                  <a:pt x="164" y="3473"/>
                </a:lnTo>
                <a:lnTo>
                  <a:pt x="165" y="3286"/>
                </a:lnTo>
                <a:lnTo>
                  <a:pt x="165" y="3385"/>
                </a:lnTo>
                <a:lnTo>
                  <a:pt x="165" y="3473"/>
                </a:lnTo>
                <a:lnTo>
                  <a:pt x="166" y="3158"/>
                </a:lnTo>
                <a:lnTo>
                  <a:pt x="166" y="3187"/>
                </a:lnTo>
                <a:lnTo>
                  <a:pt x="168" y="3222"/>
                </a:lnTo>
                <a:lnTo>
                  <a:pt x="168" y="3473"/>
                </a:lnTo>
                <a:lnTo>
                  <a:pt x="168" y="3332"/>
                </a:lnTo>
                <a:lnTo>
                  <a:pt x="169" y="3154"/>
                </a:lnTo>
                <a:lnTo>
                  <a:pt x="169" y="3473"/>
                </a:lnTo>
                <a:lnTo>
                  <a:pt x="170" y="3407"/>
                </a:lnTo>
                <a:lnTo>
                  <a:pt x="170" y="3428"/>
                </a:lnTo>
                <a:lnTo>
                  <a:pt x="170" y="3453"/>
                </a:lnTo>
                <a:lnTo>
                  <a:pt x="171" y="3401"/>
                </a:lnTo>
                <a:lnTo>
                  <a:pt x="171" y="3473"/>
                </a:lnTo>
                <a:lnTo>
                  <a:pt x="172" y="3420"/>
                </a:lnTo>
                <a:lnTo>
                  <a:pt x="172" y="3360"/>
                </a:lnTo>
                <a:lnTo>
                  <a:pt x="172" y="3317"/>
                </a:lnTo>
                <a:lnTo>
                  <a:pt x="173" y="3358"/>
                </a:lnTo>
                <a:lnTo>
                  <a:pt x="173" y="3203"/>
                </a:lnTo>
                <a:lnTo>
                  <a:pt x="174" y="3473"/>
                </a:lnTo>
                <a:lnTo>
                  <a:pt x="174" y="3393"/>
                </a:lnTo>
                <a:lnTo>
                  <a:pt x="174" y="3473"/>
                </a:lnTo>
                <a:lnTo>
                  <a:pt x="175" y="3397"/>
                </a:lnTo>
                <a:lnTo>
                  <a:pt x="175" y="3425"/>
                </a:lnTo>
                <a:lnTo>
                  <a:pt x="176" y="3316"/>
                </a:lnTo>
                <a:lnTo>
                  <a:pt x="176" y="3318"/>
                </a:lnTo>
                <a:lnTo>
                  <a:pt x="176" y="3025"/>
                </a:lnTo>
                <a:lnTo>
                  <a:pt x="178" y="3473"/>
                </a:lnTo>
                <a:lnTo>
                  <a:pt x="178" y="3453"/>
                </a:lnTo>
                <a:lnTo>
                  <a:pt x="179" y="3005"/>
                </a:lnTo>
                <a:lnTo>
                  <a:pt x="179" y="3339"/>
                </a:lnTo>
                <a:lnTo>
                  <a:pt x="179" y="2831"/>
                </a:lnTo>
                <a:lnTo>
                  <a:pt x="180" y="3289"/>
                </a:lnTo>
                <a:lnTo>
                  <a:pt x="180" y="3233"/>
                </a:lnTo>
                <a:lnTo>
                  <a:pt x="181" y="3414"/>
                </a:lnTo>
                <a:lnTo>
                  <a:pt x="181" y="3128"/>
                </a:lnTo>
                <a:lnTo>
                  <a:pt x="181" y="3430"/>
                </a:lnTo>
                <a:lnTo>
                  <a:pt x="182" y="3295"/>
                </a:lnTo>
                <a:lnTo>
                  <a:pt x="182" y="3473"/>
                </a:lnTo>
                <a:lnTo>
                  <a:pt x="183" y="3027"/>
                </a:lnTo>
                <a:lnTo>
                  <a:pt x="183" y="2293"/>
                </a:lnTo>
                <a:lnTo>
                  <a:pt x="183" y="2818"/>
                </a:lnTo>
                <a:lnTo>
                  <a:pt x="184" y="3281"/>
                </a:lnTo>
                <a:lnTo>
                  <a:pt x="184" y="2979"/>
                </a:lnTo>
                <a:lnTo>
                  <a:pt x="185" y="3258"/>
                </a:lnTo>
                <a:lnTo>
                  <a:pt x="185" y="3451"/>
                </a:lnTo>
                <a:lnTo>
                  <a:pt x="185" y="2387"/>
                </a:lnTo>
                <a:lnTo>
                  <a:pt x="186" y="3117"/>
                </a:lnTo>
                <a:lnTo>
                  <a:pt x="186" y="3118"/>
                </a:lnTo>
                <a:lnTo>
                  <a:pt x="187" y="3048"/>
                </a:lnTo>
                <a:lnTo>
                  <a:pt x="187" y="3378"/>
                </a:lnTo>
                <a:lnTo>
                  <a:pt x="187" y="2654"/>
                </a:lnTo>
                <a:lnTo>
                  <a:pt x="189" y="1820"/>
                </a:lnTo>
                <a:lnTo>
                  <a:pt x="189" y="3027"/>
                </a:lnTo>
                <a:lnTo>
                  <a:pt x="190" y="2678"/>
                </a:lnTo>
                <a:lnTo>
                  <a:pt x="190" y="1795"/>
                </a:lnTo>
                <a:lnTo>
                  <a:pt x="190" y="1983"/>
                </a:lnTo>
                <a:lnTo>
                  <a:pt x="191" y="2396"/>
                </a:lnTo>
                <a:lnTo>
                  <a:pt x="191" y="3067"/>
                </a:lnTo>
                <a:lnTo>
                  <a:pt x="192" y="3226"/>
                </a:lnTo>
                <a:lnTo>
                  <a:pt x="192" y="3424"/>
                </a:lnTo>
                <a:lnTo>
                  <a:pt x="193" y="3473"/>
                </a:lnTo>
                <a:lnTo>
                  <a:pt x="193" y="3426"/>
                </a:lnTo>
                <a:lnTo>
                  <a:pt x="193" y="1126"/>
                </a:lnTo>
                <a:lnTo>
                  <a:pt x="194" y="737"/>
                </a:lnTo>
                <a:lnTo>
                  <a:pt x="194" y="2809"/>
                </a:lnTo>
                <a:lnTo>
                  <a:pt x="195" y="839"/>
                </a:lnTo>
                <a:lnTo>
                  <a:pt x="195" y="3345"/>
                </a:lnTo>
                <a:lnTo>
                  <a:pt x="195" y="1392"/>
                </a:lnTo>
                <a:lnTo>
                  <a:pt x="196" y="3473"/>
                </a:lnTo>
                <a:lnTo>
                  <a:pt x="196" y="3387"/>
                </a:lnTo>
                <a:lnTo>
                  <a:pt x="197" y="2470"/>
                </a:lnTo>
                <a:lnTo>
                  <a:pt x="197" y="3270"/>
                </a:lnTo>
                <a:lnTo>
                  <a:pt x="197" y="1311"/>
                </a:lnTo>
                <a:lnTo>
                  <a:pt x="199" y="3340"/>
                </a:lnTo>
                <a:lnTo>
                  <a:pt x="199" y="49"/>
                </a:lnTo>
                <a:lnTo>
                  <a:pt x="200" y="1957"/>
                </a:lnTo>
                <a:lnTo>
                  <a:pt x="200" y="201"/>
                </a:lnTo>
                <a:lnTo>
                  <a:pt x="201" y="2286"/>
                </a:lnTo>
                <a:lnTo>
                  <a:pt x="201" y="3235"/>
                </a:lnTo>
                <a:lnTo>
                  <a:pt x="201" y="3473"/>
                </a:lnTo>
                <a:lnTo>
                  <a:pt x="202" y="2063"/>
                </a:lnTo>
                <a:lnTo>
                  <a:pt x="202" y="2988"/>
                </a:lnTo>
                <a:lnTo>
                  <a:pt x="203" y="2886"/>
                </a:lnTo>
                <a:lnTo>
                  <a:pt x="203" y="495"/>
                </a:lnTo>
                <a:lnTo>
                  <a:pt x="203" y="849"/>
                </a:lnTo>
                <a:lnTo>
                  <a:pt x="204" y="3049"/>
                </a:lnTo>
                <a:lnTo>
                  <a:pt x="204" y="3445"/>
                </a:lnTo>
                <a:lnTo>
                  <a:pt x="205" y="28"/>
                </a:lnTo>
                <a:lnTo>
                  <a:pt x="205" y="3473"/>
                </a:lnTo>
                <a:lnTo>
                  <a:pt x="205" y="2847"/>
                </a:lnTo>
                <a:lnTo>
                  <a:pt x="206" y="2816"/>
                </a:lnTo>
                <a:lnTo>
                  <a:pt x="206" y="3235"/>
                </a:lnTo>
                <a:lnTo>
                  <a:pt x="207" y="127"/>
                </a:lnTo>
                <a:lnTo>
                  <a:pt x="207" y="1252"/>
                </a:lnTo>
                <a:lnTo>
                  <a:pt x="208" y="566"/>
                </a:lnTo>
                <a:lnTo>
                  <a:pt x="208" y="1782"/>
                </a:lnTo>
                <a:lnTo>
                  <a:pt x="208" y="2444"/>
                </a:lnTo>
                <a:lnTo>
                  <a:pt x="210" y="3405"/>
                </a:lnTo>
                <a:lnTo>
                  <a:pt x="211" y="578"/>
                </a:lnTo>
                <a:lnTo>
                  <a:pt x="211" y="2190"/>
                </a:lnTo>
                <a:lnTo>
                  <a:pt x="211" y="487"/>
                </a:lnTo>
                <a:lnTo>
                  <a:pt x="212" y="1548"/>
                </a:lnTo>
                <a:lnTo>
                  <a:pt x="212" y="6"/>
                </a:lnTo>
                <a:lnTo>
                  <a:pt x="213" y="2762"/>
                </a:lnTo>
                <a:lnTo>
                  <a:pt x="213" y="2044"/>
                </a:lnTo>
                <a:lnTo>
                  <a:pt x="214" y="2358"/>
                </a:lnTo>
                <a:lnTo>
                  <a:pt x="214" y="438"/>
                </a:lnTo>
                <a:lnTo>
                  <a:pt x="214" y="871"/>
                </a:lnTo>
                <a:lnTo>
                  <a:pt x="215" y="101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4" name="Freeform 92"/>
          <p:cNvSpPr>
            <a:spLocks/>
          </p:cNvSpPr>
          <p:nvPr/>
        </p:nvSpPr>
        <p:spPr bwMode="auto">
          <a:xfrm>
            <a:off x="5137151" y="4356100"/>
            <a:ext cx="176213" cy="1838325"/>
          </a:xfrm>
          <a:custGeom>
            <a:avLst/>
            <a:gdLst>
              <a:gd name="T0" fmla="*/ 3 w 333"/>
              <a:gd name="T1" fmla="*/ 3175 h 3473"/>
              <a:gd name="T2" fmla="*/ 7 w 333"/>
              <a:gd name="T3" fmla="*/ 3311 h 3473"/>
              <a:gd name="T4" fmla="*/ 11 w 333"/>
              <a:gd name="T5" fmla="*/ 2717 h 3473"/>
              <a:gd name="T6" fmla="*/ 14 w 333"/>
              <a:gd name="T7" fmla="*/ 1000 h 3473"/>
              <a:gd name="T8" fmla="*/ 18 w 333"/>
              <a:gd name="T9" fmla="*/ 4 h 3473"/>
              <a:gd name="T10" fmla="*/ 22 w 333"/>
              <a:gd name="T11" fmla="*/ 278 h 3473"/>
              <a:gd name="T12" fmla="*/ 26 w 333"/>
              <a:gd name="T13" fmla="*/ 108 h 3473"/>
              <a:gd name="T14" fmla="*/ 30 w 333"/>
              <a:gd name="T15" fmla="*/ 732 h 3473"/>
              <a:gd name="T16" fmla="*/ 34 w 333"/>
              <a:gd name="T17" fmla="*/ 1722 h 3473"/>
              <a:gd name="T18" fmla="*/ 39 w 333"/>
              <a:gd name="T19" fmla="*/ 0 h 3473"/>
              <a:gd name="T20" fmla="*/ 45 w 333"/>
              <a:gd name="T21" fmla="*/ 0 h 3473"/>
              <a:gd name="T22" fmla="*/ 51 w 333"/>
              <a:gd name="T23" fmla="*/ 0 h 3473"/>
              <a:gd name="T24" fmla="*/ 58 w 333"/>
              <a:gd name="T25" fmla="*/ 0 h 3473"/>
              <a:gd name="T26" fmla="*/ 66 w 333"/>
              <a:gd name="T27" fmla="*/ 0 h 3473"/>
              <a:gd name="T28" fmla="*/ 72 w 333"/>
              <a:gd name="T29" fmla="*/ 2305 h 3473"/>
              <a:gd name="T30" fmla="*/ 80 w 333"/>
              <a:gd name="T31" fmla="*/ 145 h 3473"/>
              <a:gd name="T32" fmla="*/ 86 w 333"/>
              <a:gd name="T33" fmla="*/ 235 h 3473"/>
              <a:gd name="T34" fmla="*/ 91 w 333"/>
              <a:gd name="T35" fmla="*/ 0 h 3473"/>
              <a:gd name="T36" fmla="*/ 98 w 333"/>
              <a:gd name="T37" fmla="*/ 1429 h 3473"/>
              <a:gd name="T38" fmla="*/ 103 w 333"/>
              <a:gd name="T39" fmla="*/ 0 h 3473"/>
              <a:gd name="T40" fmla="*/ 108 w 333"/>
              <a:gd name="T41" fmla="*/ 454 h 3473"/>
              <a:gd name="T42" fmla="*/ 115 w 333"/>
              <a:gd name="T43" fmla="*/ 0 h 3473"/>
              <a:gd name="T44" fmla="*/ 123 w 333"/>
              <a:gd name="T45" fmla="*/ 0 h 3473"/>
              <a:gd name="T46" fmla="*/ 131 w 333"/>
              <a:gd name="T47" fmla="*/ 0 h 3473"/>
              <a:gd name="T48" fmla="*/ 137 w 333"/>
              <a:gd name="T49" fmla="*/ 0 h 3473"/>
              <a:gd name="T50" fmla="*/ 145 w 333"/>
              <a:gd name="T51" fmla="*/ 0 h 3473"/>
              <a:gd name="T52" fmla="*/ 152 w 333"/>
              <a:gd name="T53" fmla="*/ 0 h 3473"/>
              <a:gd name="T54" fmla="*/ 158 w 333"/>
              <a:gd name="T55" fmla="*/ 179 h 3473"/>
              <a:gd name="T56" fmla="*/ 163 w 333"/>
              <a:gd name="T57" fmla="*/ 1 h 3473"/>
              <a:gd name="T58" fmla="*/ 168 w 333"/>
              <a:gd name="T59" fmla="*/ 28 h 3473"/>
              <a:gd name="T60" fmla="*/ 174 w 333"/>
              <a:gd name="T61" fmla="*/ 4 h 3473"/>
              <a:gd name="T62" fmla="*/ 178 w 333"/>
              <a:gd name="T63" fmla="*/ 30 h 3473"/>
              <a:gd name="T64" fmla="*/ 185 w 333"/>
              <a:gd name="T65" fmla="*/ 637 h 3473"/>
              <a:gd name="T66" fmla="*/ 189 w 333"/>
              <a:gd name="T67" fmla="*/ 497 h 3473"/>
              <a:gd name="T68" fmla="*/ 194 w 333"/>
              <a:gd name="T69" fmla="*/ 1375 h 3473"/>
              <a:gd name="T70" fmla="*/ 198 w 333"/>
              <a:gd name="T71" fmla="*/ 23 h 3473"/>
              <a:gd name="T72" fmla="*/ 204 w 333"/>
              <a:gd name="T73" fmla="*/ 229 h 3473"/>
              <a:gd name="T74" fmla="*/ 208 w 333"/>
              <a:gd name="T75" fmla="*/ 0 h 3473"/>
              <a:gd name="T76" fmla="*/ 212 w 333"/>
              <a:gd name="T77" fmla="*/ 2065 h 3473"/>
              <a:gd name="T78" fmla="*/ 218 w 333"/>
              <a:gd name="T79" fmla="*/ 0 h 3473"/>
              <a:gd name="T80" fmla="*/ 222 w 333"/>
              <a:gd name="T81" fmla="*/ 0 h 3473"/>
              <a:gd name="T82" fmla="*/ 228 w 333"/>
              <a:gd name="T83" fmla="*/ 52 h 3473"/>
              <a:gd name="T84" fmla="*/ 232 w 333"/>
              <a:gd name="T85" fmla="*/ 1508 h 3473"/>
              <a:gd name="T86" fmla="*/ 237 w 333"/>
              <a:gd name="T87" fmla="*/ 478 h 3473"/>
              <a:gd name="T88" fmla="*/ 242 w 333"/>
              <a:gd name="T89" fmla="*/ 226 h 3473"/>
              <a:gd name="T90" fmla="*/ 247 w 333"/>
              <a:gd name="T91" fmla="*/ 2369 h 3473"/>
              <a:gd name="T92" fmla="*/ 251 w 333"/>
              <a:gd name="T93" fmla="*/ 1477 h 3473"/>
              <a:gd name="T94" fmla="*/ 257 w 333"/>
              <a:gd name="T95" fmla="*/ 3303 h 3473"/>
              <a:gd name="T96" fmla="*/ 261 w 333"/>
              <a:gd name="T97" fmla="*/ 2002 h 3473"/>
              <a:gd name="T98" fmla="*/ 267 w 333"/>
              <a:gd name="T99" fmla="*/ 302 h 3473"/>
              <a:gd name="T100" fmla="*/ 271 w 333"/>
              <a:gd name="T101" fmla="*/ 1738 h 3473"/>
              <a:gd name="T102" fmla="*/ 276 w 333"/>
              <a:gd name="T103" fmla="*/ 3413 h 3473"/>
              <a:gd name="T104" fmla="*/ 281 w 333"/>
              <a:gd name="T105" fmla="*/ 2914 h 3473"/>
              <a:gd name="T106" fmla="*/ 286 w 333"/>
              <a:gd name="T107" fmla="*/ 2762 h 3473"/>
              <a:gd name="T108" fmla="*/ 291 w 333"/>
              <a:gd name="T109" fmla="*/ 3455 h 3473"/>
              <a:gd name="T110" fmla="*/ 296 w 333"/>
              <a:gd name="T111" fmla="*/ 3453 h 3473"/>
              <a:gd name="T112" fmla="*/ 301 w 333"/>
              <a:gd name="T113" fmla="*/ 3449 h 3473"/>
              <a:gd name="T114" fmla="*/ 306 w 333"/>
              <a:gd name="T115" fmla="*/ 3473 h 3473"/>
              <a:gd name="T116" fmla="*/ 312 w 333"/>
              <a:gd name="T117" fmla="*/ 3384 h 3473"/>
              <a:gd name="T118" fmla="*/ 317 w 333"/>
              <a:gd name="T119" fmla="*/ 3256 h 3473"/>
              <a:gd name="T120" fmla="*/ 324 w 333"/>
              <a:gd name="T121" fmla="*/ 3473 h 3473"/>
              <a:gd name="T122" fmla="*/ 330 w 333"/>
              <a:gd name="T123" fmla="*/ 3473 h 3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33" h="3473">
                <a:moveTo>
                  <a:pt x="0" y="1014"/>
                </a:moveTo>
                <a:lnTo>
                  <a:pt x="0" y="2650"/>
                </a:lnTo>
                <a:lnTo>
                  <a:pt x="1" y="2652"/>
                </a:lnTo>
                <a:lnTo>
                  <a:pt x="1" y="3473"/>
                </a:lnTo>
                <a:lnTo>
                  <a:pt x="2" y="117"/>
                </a:lnTo>
                <a:lnTo>
                  <a:pt x="2" y="1637"/>
                </a:lnTo>
                <a:lnTo>
                  <a:pt x="2" y="3444"/>
                </a:lnTo>
                <a:lnTo>
                  <a:pt x="3" y="3175"/>
                </a:lnTo>
                <a:lnTo>
                  <a:pt x="3" y="205"/>
                </a:lnTo>
                <a:lnTo>
                  <a:pt x="5" y="114"/>
                </a:lnTo>
                <a:lnTo>
                  <a:pt x="5" y="3145"/>
                </a:lnTo>
                <a:lnTo>
                  <a:pt x="5" y="254"/>
                </a:lnTo>
                <a:lnTo>
                  <a:pt x="6" y="3473"/>
                </a:lnTo>
                <a:lnTo>
                  <a:pt x="6" y="21"/>
                </a:lnTo>
                <a:lnTo>
                  <a:pt x="7" y="701"/>
                </a:lnTo>
                <a:lnTo>
                  <a:pt x="7" y="3311"/>
                </a:lnTo>
                <a:lnTo>
                  <a:pt x="8" y="2487"/>
                </a:lnTo>
                <a:lnTo>
                  <a:pt x="8" y="194"/>
                </a:lnTo>
                <a:lnTo>
                  <a:pt x="8" y="1359"/>
                </a:lnTo>
                <a:lnTo>
                  <a:pt x="9" y="1512"/>
                </a:lnTo>
                <a:lnTo>
                  <a:pt x="9" y="1223"/>
                </a:lnTo>
                <a:lnTo>
                  <a:pt x="10" y="568"/>
                </a:lnTo>
                <a:lnTo>
                  <a:pt x="10" y="15"/>
                </a:lnTo>
                <a:lnTo>
                  <a:pt x="11" y="2717"/>
                </a:lnTo>
                <a:lnTo>
                  <a:pt x="11" y="13"/>
                </a:lnTo>
                <a:lnTo>
                  <a:pt x="11" y="795"/>
                </a:lnTo>
                <a:lnTo>
                  <a:pt x="12" y="2986"/>
                </a:lnTo>
                <a:lnTo>
                  <a:pt x="12" y="3034"/>
                </a:lnTo>
                <a:lnTo>
                  <a:pt x="13" y="1370"/>
                </a:lnTo>
                <a:lnTo>
                  <a:pt x="13" y="274"/>
                </a:lnTo>
                <a:lnTo>
                  <a:pt x="14" y="1980"/>
                </a:lnTo>
                <a:lnTo>
                  <a:pt x="14" y="1000"/>
                </a:lnTo>
                <a:lnTo>
                  <a:pt x="14" y="341"/>
                </a:lnTo>
                <a:lnTo>
                  <a:pt x="16" y="733"/>
                </a:lnTo>
                <a:lnTo>
                  <a:pt x="16" y="2243"/>
                </a:lnTo>
                <a:lnTo>
                  <a:pt x="17" y="178"/>
                </a:lnTo>
                <a:lnTo>
                  <a:pt x="17" y="167"/>
                </a:lnTo>
                <a:lnTo>
                  <a:pt x="18" y="1040"/>
                </a:lnTo>
                <a:lnTo>
                  <a:pt x="18" y="23"/>
                </a:lnTo>
                <a:lnTo>
                  <a:pt x="18" y="4"/>
                </a:lnTo>
                <a:lnTo>
                  <a:pt x="19" y="1638"/>
                </a:lnTo>
                <a:lnTo>
                  <a:pt x="19" y="1129"/>
                </a:lnTo>
                <a:lnTo>
                  <a:pt x="20" y="15"/>
                </a:lnTo>
                <a:lnTo>
                  <a:pt x="20" y="764"/>
                </a:lnTo>
                <a:lnTo>
                  <a:pt x="21" y="61"/>
                </a:lnTo>
                <a:lnTo>
                  <a:pt x="21" y="0"/>
                </a:lnTo>
                <a:lnTo>
                  <a:pt x="21" y="32"/>
                </a:lnTo>
                <a:lnTo>
                  <a:pt x="22" y="278"/>
                </a:lnTo>
                <a:lnTo>
                  <a:pt x="22" y="0"/>
                </a:lnTo>
                <a:lnTo>
                  <a:pt x="23" y="1719"/>
                </a:lnTo>
                <a:lnTo>
                  <a:pt x="23" y="644"/>
                </a:lnTo>
                <a:lnTo>
                  <a:pt x="24" y="422"/>
                </a:lnTo>
                <a:lnTo>
                  <a:pt x="24" y="26"/>
                </a:lnTo>
                <a:lnTo>
                  <a:pt x="24" y="347"/>
                </a:lnTo>
                <a:lnTo>
                  <a:pt x="26" y="1497"/>
                </a:lnTo>
                <a:lnTo>
                  <a:pt x="26" y="108"/>
                </a:lnTo>
                <a:lnTo>
                  <a:pt x="27" y="2074"/>
                </a:lnTo>
                <a:lnTo>
                  <a:pt x="27" y="1618"/>
                </a:lnTo>
                <a:lnTo>
                  <a:pt x="28" y="0"/>
                </a:lnTo>
                <a:lnTo>
                  <a:pt x="28" y="2892"/>
                </a:lnTo>
                <a:lnTo>
                  <a:pt x="28" y="1938"/>
                </a:lnTo>
                <a:lnTo>
                  <a:pt x="29" y="40"/>
                </a:lnTo>
                <a:lnTo>
                  <a:pt x="29" y="3"/>
                </a:lnTo>
                <a:lnTo>
                  <a:pt x="30" y="732"/>
                </a:lnTo>
                <a:lnTo>
                  <a:pt x="30" y="4"/>
                </a:lnTo>
                <a:lnTo>
                  <a:pt x="31" y="3343"/>
                </a:lnTo>
                <a:lnTo>
                  <a:pt x="31" y="59"/>
                </a:lnTo>
                <a:lnTo>
                  <a:pt x="31" y="30"/>
                </a:lnTo>
                <a:lnTo>
                  <a:pt x="32" y="2015"/>
                </a:lnTo>
                <a:lnTo>
                  <a:pt x="32" y="1657"/>
                </a:lnTo>
                <a:lnTo>
                  <a:pt x="33" y="0"/>
                </a:lnTo>
                <a:lnTo>
                  <a:pt x="34" y="1722"/>
                </a:lnTo>
                <a:lnTo>
                  <a:pt x="34" y="41"/>
                </a:lnTo>
                <a:lnTo>
                  <a:pt x="35" y="0"/>
                </a:lnTo>
                <a:lnTo>
                  <a:pt x="35" y="421"/>
                </a:lnTo>
                <a:lnTo>
                  <a:pt x="35" y="1874"/>
                </a:lnTo>
                <a:lnTo>
                  <a:pt x="37" y="0"/>
                </a:lnTo>
                <a:lnTo>
                  <a:pt x="38" y="3112"/>
                </a:lnTo>
                <a:lnTo>
                  <a:pt x="38" y="0"/>
                </a:lnTo>
                <a:lnTo>
                  <a:pt x="39" y="0"/>
                </a:lnTo>
                <a:lnTo>
                  <a:pt x="40" y="5"/>
                </a:lnTo>
                <a:lnTo>
                  <a:pt x="40" y="10"/>
                </a:lnTo>
                <a:lnTo>
                  <a:pt x="41" y="0"/>
                </a:lnTo>
                <a:lnTo>
                  <a:pt x="42" y="18"/>
                </a:lnTo>
                <a:lnTo>
                  <a:pt x="42" y="230"/>
                </a:lnTo>
                <a:lnTo>
                  <a:pt x="43" y="0"/>
                </a:lnTo>
                <a:lnTo>
                  <a:pt x="44" y="0"/>
                </a:lnTo>
                <a:lnTo>
                  <a:pt x="45" y="0"/>
                </a:lnTo>
                <a:lnTo>
                  <a:pt x="45" y="1260"/>
                </a:lnTo>
                <a:lnTo>
                  <a:pt x="47" y="0"/>
                </a:lnTo>
                <a:lnTo>
                  <a:pt x="48" y="0"/>
                </a:lnTo>
                <a:lnTo>
                  <a:pt x="49" y="0"/>
                </a:lnTo>
                <a:lnTo>
                  <a:pt x="49" y="3449"/>
                </a:lnTo>
                <a:lnTo>
                  <a:pt x="50" y="0"/>
                </a:lnTo>
                <a:lnTo>
                  <a:pt x="51" y="75"/>
                </a:lnTo>
                <a:lnTo>
                  <a:pt x="51" y="0"/>
                </a:lnTo>
                <a:lnTo>
                  <a:pt x="52" y="0"/>
                </a:lnTo>
                <a:lnTo>
                  <a:pt x="53" y="0"/>
                </a:lnTo>
                <a:lnTo>
                  <a:pt x="53" y="93"/>
                </a:lnTo>
                <a:lnTo>
                  <a:pt x="54" y="0"/>
                </a:lnTo>
                <a:lnTo>
                  <a:pt x="55" y="4"/>
                </a:lnTo>
                <a:lnTo>
                  <a:pt x="55" y="0"/>
                </a:lnTo>
                <a:lnTo>
                  <a:pt x="56" y="0"/>
                </a:lnTo>
                <a:lnTo>
                  <a:pt x="58" y="0"/>
                </a:lnTo>
                <a:lnTo>
                  <a:pt x="59" y="0"/>
                </a:lnTo>
                <a:lnTo>
                  <a:pt x="60" y="0"/>
                </a:lnTo>
                <a:lnTo>
                  <a:pt x="61" y="0"/>
                </a:lnTo>
                <a:lnTo>
                  <a:pt x="62" y="0"/>
                </a:lnTo>
                <a:lnTo>
                  <a:pt x="63" y="0"/>
                </a:lnTo>
                <a:lnTo>
                  <a:pt x="64" y="0"/>
                </a:lnTo>
                <a:lnTo>
                  <a:pt x="65" y="0"/>
                </a:lnTo>
                <a:lnTo>
                  <a:pt x="66" y="0"/>
                </a:lnTo>
                <a:lnTo>
                  <a:pt x="68" y="75"/>
                </a:lnTo>
                <a:lnTo>
                  <a:pt x="68" y="0"/>
                </a:lnTo>
                <a:lnTo>
                  <a:pt x="69" y="1"/>
                </a:lnTo>
                <a:lnTo>
                  <a:pt x="69" y="0"/>
                </a:lnTo>
                <a:lnTo>
                  <a:pt x="70" y="0"/>
                </a:lnTo>
                <a:lnTo>
                  <a:pt x="71" y="0"/>
                </a:lnTo>
                <a:lnTo>
                  <a:pt x="72" y="0"/>
                </a:lnTo>
                <a:lnTo>
                  <a:pt x="72" y="2305"/>
                </a:lnTo>
                <a:lnTo>
                  <a:pt x="73" y="0"/>
                </a:lnTo>
                <a:lnTo>
                  <a:pt x="74" y="0"/>
                </a:lnTo>
                <a:lnTo>
                  <a:pt x="75" y="0"/>
                </a:lnTo>
                <a:lnTo>
                  <a:pt x="76" y="0"/>
                </a:lnTo>
                <a:lnTo>
                  <a:pt x="77" y="0"/>
                </a:lnTo>
                <a:lnTo>
                  <a:pt x="79" y="0"/>
                </a:lnTo>
                <a:lnTo>
                  <a:pt x="80" y="0"/>
                </a:lnTo>
                <a:lnTo>
                  <a:pt x="80" y="145"/>
                </a:lnTo>
                <a:lnTo>
                  <a:pt x="81" y="0"/>
                </a:lnTo>
                <a:lnTo>
                  <a:pt x="82" y="0"/>
                </a:lnTo>
                <a:lnTo>
                  <a:pt x="83" y="0"/>
                </a:lnTo>
                <a:lnTo>
                  <a:pt x="83" y="613"/>
                </a:lnTo>
                <a:lnTo>
                  <a:pt x="84" y="0"/>
                </a:lnTo>
                <a:lnTo>
                  <a:pt x="85" y="33"/>
                </a:lnTo>
                <a:lnTo>
                  <a:pt x="85" y="0"/>
                </a:lnTo>
                <a:lnTo>
                  <a:pt x="86" y="235"/>
                </a:lnTo>
                <a:lnTo>
                  <a:pt x="86" y="0"/>
                </a:lnTo>
                <a:lnTo>
                  <a:pt x="87" y="0"/>
                </a:lnTo>
                <a:lnTo>
                  <a:pt x="89" y="438"/>
                </a:lnTo>
                <a:lnTo>
                  <a:pt x="89" y="0"/>
                </a:lnTo>
                <a:lnTo>
                  <a:pt x="90" y="0"/>
                </a:lnTo>
                <a:lnTo>
                  <a:pt x="91" y="0"/>
                </a:lnTo>
                <a:lnTo>
                  <a:pt x="91" y="128"/>
                </a:lnTo>
                <a:lnTo>
                  <a:pt x="91" y="0"/>
                </a:lnTo>
                <a:lnTo>
                  <a:pt x="92" y="537"/>
                </a:lnTo>
                <a:lnTo>
                  <a:pt x="92" y="0"/>
                </a:lnTo>
                <a:lnTo>
                  <a:pt x="93" y="0"/>
                </a:lnTo>
                <a:lnTo>
                  <a:pt x="94" y="0"/>
                </a:lnTo>
                <a:lnTo>
                  <a:pt x="95" y="0"/>
                </a:lnTo>
                <a:lnTo>
                  <a:pt x="96" y="0"/>
                </a:lnTo>
                <a:lnTo>
                  <a:pt x="97" y="0"/>
                </a:lnTo>
                <a:lnTo>
                  <a:pt x="98" y="1429"/>
                </a:lnTo>
                <a:lnTo>
                  <a:pt x="98" y="0"/>
                </a:lnTo>
                <a:lnTo>
                  <a:pt x="98" y="98"/>
                </a:lnTo>
                <a:lnTo>
                  <a:pt x="100" y="0"/>
                </a:lnTo>
                <a:lnTo>
                  <a:pt x="100" y="37"/>
                </a:lnTo>
                <a:lnTo>
                  <a:pt x="101" y="0"/>
                </a:lnTo>
                <a:lnTo>
                  <a:pt x="102" y="746"/>
                </a:lnTo>
                <a:lnTo>
                  <a:pt x="102" y="0"/>
                </a:lnTo>
                <a:lnTo>
                  <a:pt x="103" y="0"/>
                </a:lnTo>
                <a:lnTo>
                  <a:pt x="104" y="0"/>
                </a:lnTo>
                <a:lnTo>
                  <a:pt x="104" y="1611"/>
                </a:lnTo>
                <a:lnTo>
                  <a:pt x="105" y="0"/>
                </a:lnTo>
                <a:lnTo>
                  <a:pt x="106" y="0"/>
                </a:lnTo>
                <a:lnTo>
                  <a:pt x="107" y="0"/>
                </a:lnTo>
                <a:lnTo>
                  <a:pt x="107" y="859"/>
                </a:lnTo>
                <a:lnTo>
                  <a:pt x="108" y="0"/>
                </a:lnTo>
                <a:lnTo>
                  <a:pt x="108" y="454"/>
                </a:lnTo>
                <a:lnTo>
                  <a:pt x="110" y="0"/>
                </a:lnTo>
                <a:lnTo>
                  <a:pt x="110" y="247"/>
                </a:lnTo>
                <a:lnTo>
                  <a:pt x="111" y="0"/>
                </a:lnTo>
                <a:lnTo>
                  <a:pt x="112" y="1378"/>
                </a:lnTo>
                <a:lnTo>
                  <a:pt x="112" y="0"/>
                </a:lnTo>
                <a:lnTo>
                  <a:pt x="113" y="0"/>
                </a:lnTo>
                <a:lnTo>
                  <a:pt x="114" y="0"/>
                </a:lnTo>
                <a:lnTo>
                  <a:pt x="115" y="0"/>
                </a:lnTo>
                <a:lnTo>
                  <a:pt x="116" y="0"/>
                </a:lnTo>
                <a:lnTo>
                  <a:pt x="117" y="0"/>
                </a:lnTo>
                <a:lnTo>
                  <a:pt x="117" y="3227"/>
                </a:lnTo>
                <a:lnTo>
                  <a:pt x="118" y="0"/>
                </a:lnTo>
                <a:lnTo>
                  <a:pt x="120" y="0"/>
                </a:lnTo>
                <a:lnTo>
                  <a:pt x="121" y="0"/>
                </a:lnTo>
                <a:lnTo>
                  <a:pt x="122" y="0"/>
                </a:lnTo>
                <a:lnTo>
                  <a:pt x="123" y="0"/>
                </a:lnTo>
                <a:lnTo>
                  <a:pt x="124" y="189"/>
                </a:lnTo>
                <a:lnTo>
                  <a:pt x="124" y="0"/>
                </a:lnTo>
                <a:lnTo>
                  <a:pt x="125" y="0"/>
                </a:lnTo>
                <a:lnTo>
                  <a:pt x="126" y="0"/>
                </a:lnTo>
                <a:lnTo>
                  <a:pt x="127" y="0"/>
                </a:lnTo>
                <a:lnTo>
                  <a:pt x="128" y="0"/>
                </a:lnTo>
                <a:lnTo>
                  <a:pt x="129" y="0"/>
                </a:lnTo>
                <a:lnTo>
                  <a:pt x="131" y="0"/>
                </a:lnTo>
                <a:lnTo>
                  <a:pt x="131" y="879"/>
                </a:lnTo>
                <a:lnTo>
                  <a:pt x="132" y="0"/>
                </a:lnTo>
                <a:lnTo>
                  <a:pt x="133" y="0"/>
                </a:lnTo>
                <a:lnTo>
                  <a:pt x="134" y="0"/>
                </a:lnTo>
                <a:lnTo>
                  <a:pt x="135" y="5"/>
                </a:lnTo>
                <a:lnTo>
                  <a:pt x="135" y="0"/>
                </a:lnTo>
                <a:lnTo>
                  <a:pt x="136" y="0"/>
                </a:lnTo>
                <a:lnTo>
                  <a:pt x="137" y="0"/>
                </a:lnTo>
                <a:lnTo>
                  <a:pt x="138" y="0"/>
                </a:lnTo>
                <a:lnTo>
                  <a:pt x="139" y="0"/>
                </a:lnTo>
                <a:lnTo>
                  <a:pt x="141" y="0"/>
                </a:lnTo>
                <a:lnTo>
                  <a:pt x="142" y="0"/>
                </a:lnTo>
                <a:lnTo>
                  <a:pt x="143" y="1"/>
                </a:lnTo>
                <a:lnTo>
                  <a:pt x="143" y="23"/>
                </a:lnTo>
                <a:lnTo>
                  <a:pt x="144" y="0"/>
                </a:lnTo>
                <a:lnTo>
                  <a:pt x="145" y="0"/>
                </a:lnTo>
                <a:lnTo>
                  <a:pt x="146" y="0"/>
                </a:lnTo>
                <a:lnTo>
                  <a:pt x="146" y="47"/>
                </a:lnTo>
                <a:lnTo>
                  <a:pt x="147" y="0"/>
                </a:lnTo>
                <a:lnTo>
                  <a:pt x="148" y="0"/>
                </a:lnTo>
                <a:lnTo>
                  <a:pt x="149" y="1"/>
                </a:lnTo>
                <a:lnTo>
                  <a:pt x="149" y="0"/>
                </a:lnTo>
                <a:lnTo>
                  <a:pt x="150" y="0"/>
                </a:lnTo>
                <a:lnTo>
                  <a:pt x="152" y="0"/>
                </a:lnTo>
                <a:lnTo>
                  <a:pt x="153" y="0"/>
                </a:lnTo>
                <a:lnTo>
                  <a:pt x="154" y="0"/>
                </a:lnTo>
                <a:lnTo>
                  <a:pt x="154" y="3122"/>
                </a:lnTo>
                <a:lnTo>
                  <a:pt x="155" y="2326"/>
                </a:lnTo>
                <a:lnTo>
                  <a:pt x="155" y="0"/>
                </a:lnTo>
                <a:lnTo>
                  <a:pt x="156" y="0"/>
                </a:lnTo>
                <a:lnTo>
                  <a:pt x="157" y="0"/>
                </a:lnTo>
                <a:lnTo>
                  <a:pt x="158" y="179"/>
                </a:lnTo>
                <a:lnTo>
                  <a:pt x="158" y="0"/>
                </a:lnTo>
                <a:lnTo>
                  <a:pt x="159" y="0"/>
                </a:lnTo>
                <a:lnTo>
                  <a:pt x="160" y="112"/>
                </a:lnTo>
                <a:lnTo>
                  <a:pt x="160" y="0"/>
                </a:lnTo>
                <a:lnTo>
                  <a:pt x="162" y="354"/>
                </a:lnTo>
                <a:lnTo>
                  <a:pt x="162" y="0"/>
                </a:lnTo>
                <a:lnTo>
                  <a:pt x="163" y="38"/>
                </a:lnTo>
                <a:lnTo>
                  <a:pt x="163" y="1"/>
                </a:lnTo>
                <a:lnTo>
                  <a:pt x="164" y="0"/>
                </a:lnTo>
                <a:lnTo>
                  <a:pt x="165" y="236"/>
                </a:lnTo>
                <a:lnTo>
                  <a:pt x="165" y="24"/>
                </a:lnTo>
                <a:lnTo>
                  <a:pt x="166" y="6"/>
                </a:lnTo>
                <a:lnTo>
                  <a:pt x="166" y="0"/>
                </a:lnTo>
                <a:lnTo>
                  <a:pt x="167" y="0"/>
                </a:lnTo>
                <a:lnTo>
                  <a:pt x="168" y="49"/>
                </a:lnTo>
                <a:lnTo>
                  <a:pt x="168" y="28"/>
                </a:lnTo>
                <a:lnTo>
                  <a:pt x="169" y="0"/>
                </a:lnTo>
                <a:lnTo>
                  <a:pt x="169" y="582"/>
                </a:lnTo>
                <a:lnTo>
                  <a:pt x="170" y="0"/>
                </a:lnTo>
                <a:lnTo>
                  <a:pt x="171" y="4"/>
                </a:lnTo>
                <a:lnTo>
                  <a:pt x="171" y="522"/>
                </a:lnTo>
                <a:lnTo>
                  <a:pt x="173" y="3"/>
                </a:lnTo>
                <a:lnTo>
                  <a:pt x="173" y="0"/>
                </a:lnTo>
                <a:lnTo>
                  <a:pt x="174" y="4"/>
                </a:lnTo>
                <a:lnTo>
                  <a:pt x="174" y="0"/>
                </a:lnTo>
                <a:lnTo>
                  <a:pt x="175" y="0"/>
                </a:lnTo>
                <a:lnTo>
                  <a:pt x="176" y="1466"/>
                </a:lnTo>
                <a:lnTo>
                  <a:pt x="176" y="0"/>
                </a:lnTo>
                <a:lnTo>
                  <a:pt x="177" y="12"/>
                </a:lnTo>
                <a:lnTo>
                  <a:pt x="177" y="2622"/>
                </a:lnTo>
                <a:lnTo>
                  <a:pt x="178" y="0"/>
                </a:lnTo>
                <a:lnTo>
                  <a:pt x="178" y="30"/>
                </a:lnTo>
                <a:lnTo>
                  <a:pt x="179" y="191"/>
                </a:lnTo>
                <a:lnTo>
                  <a:pt x="179" y="526"/>
                </a:lnTo>
                <a:lnTo>
                  <a:pt x="180" y="0"/>
                </a:lnTo>
                <a:lnTo>
                  <a:pt x="181" y="0"/>
                </a:lnTo>
                <a:lnTo>
                  <a:pt x="183" y="2018"/>
                </a:lnTo>
                <a:lnTo>
                  <a:pt x="183" y="78"/>
                </a:lnTo>
                <a:lnTo>
                  <a:pt x="184" y="0"/>
                </a:lnTo>
                <a:lnTo>
                  <a:pt x="185" y="637"/>
                </a:lnTo>
                <a:lnTo>
                  <a:pt x="185" y="1884"/>
                </a:lnTo>
                <a:lnTo>
                  <a:pt x="186" y="1114"/>
                </a:lnTo>
                <a:lnTo>
                  <a:pt x="186" y="18"/>
                </a:lnTo>
                <a:lnTo>
                  <a:pt x="187" y="912"/>
                </a:lnTo>
                <a:lnTo>
                  <a:pt x="187" y="0"/>
                </a:lnTo>
                <a:lnTo>
                  <a:pt x="188" y="213"/>
                </a:lnTo>
                <a:lnTo>
                  <a:pt x="188" y="11"/>
                </a:lnTo>
                <a:lnTo>
                  <a:pt x="189" y="497"/>
                </a:lnTo>
                <a:lnTo>
                  <a:pt x="190" y="157"/>
                </a:lnTo>
                <a:lnTo>
                  <a:pt x="190" y="0"/>
                </a:lnTo>
                <a:lnTo>
                  <a:pt x="191" y="0"/>
                </a:lnTo>
                <a:lnTo>
                  <a:pt x="191" y="1524"/>
                </a:lnTo>
                <a:lnTo>
                  <a:pt x="192" y="1112"/>
                </a:lnTo>
                <a:lnTo>
                  <a:pt x="192" y="519"/>
                </a:lnTo>
                <a:lnTo>
                  <a:pt x="194" y="1327"/>
                </a:lnTo>
                <a:lnTo>
                  <a:pt x="194" y="1375"/>
                </a:lnTo>
                <a:lnTo>
                  <a:pt x="195" y="0"/>
                </a:lnTo>
                <a:lnTo>
                  <a:pt x="195" y="2091"/>
                </a:lnTo>
                <a:lnTo>
                  <a:pt x="196" y="0"/>
                </a:lnTo>
                <a:lnTo>
                  <a:pt x="196" y="86"/>
                </a:lnTo>
                <a:lnTo>
                  <a:pt x="197" y="1011"/>
                </a:lnTo>
                <a:lnTo>
                  <a:pt x="197" y="658"/>
                </a:lnTo>
                <a:lnTo>
                  <a:pt x="198" y="0"/>
                </a:lnTo>
                <a:lnTo>
                  <a:pt x="198" y="23"/>
                </a:lnTo>
                <a:lnTo>
                  <a:pt x="199" y="572"/>
                </a:lnTo>
                <a:lnTo>
                  <a:pt x="199" y="3449"/>
                </a:lnTo>
                <a:lnTo>
                  <a:pt x="200" y="3353"/>
                </a:lnTo>
                <a:lnTo>
                  <a:pt x="200" y="0"/>
                </a:lnTo>
                <a:lnTo>
                  <a:pt x="201" y="3444"/>
                </a:lnTo>
                <a:lnTo>
                  <a:pt x="201" y="0"/>
                </a:lnTo>
                <a:lnTo>
                  <a:pt x="202" y="0"/>
                </a:lnTo>
                <a:lnTo>
                  <a:pt x="204" y="229"/>
                </a:lnTo>
                <a:lnTo>
                  <a:pt x="204" y="0"/>
                </a:lnTo>
                <a:lnTo>
                  <a:pt x="205" y="842"/>
                </a:lnTo>
                <a:lnTo>
                  <a:pt x="206" y="281"/>
                </a:lnTo>
                <a:lnTo>
                  <a:pt x="206" y="227"/>
                </a:lnTo>
                <a:lnTo>
                  <a:pt x="207" y="0"/>
                </a:lnTo>
                <a:lnTo>
                  <a:pt x="207" y="2092"/>
                </a:lnTo>
                <a:lnTo>
                  <a:pt x="208" y="3"/>
                </a:lnTo>
                <a:lnTo>
                  <a:pt x="208" y="0"/>
                </a:lnTo>
                <a:lnTo>
                  <a:pt x="209" y="0"/>
                </a:lnTo>
                <a:lnTo>
                  <a:pt x="209" y="6"/>
                </a:lnTo>
                <a:lnTo>
                  <a:pt x="210" y="3216"/>
                </a:lnTo>
                <a:lnTo>
                  <a:pt x="210" y="0"/>
                </a:lnTo>
                <a:lnTo>
                  <a:pt x="211" y="3062"/>
                </a:lnTo>
                <a:lnTo>
                  <a:pt x="211" y="0"/>
                </a:lnTo>
                <a:lnTo>
                  <a:pt x="212" y="0"/>
                </a:lnTo>
                <a:lnTo>
                  <a:pt x="212" y="2065"/>
                </a:lnTo>
                <a:lnTo>
                  <a:pt x="213" y="850"/>
                </a:lnTo>
                <a:lnTo>
                  <a:pt x="213" y="3428"/>
                </a:lnTo>
                <a:lnTo>
                  <a:pt x="215" y="790"/>
                </a:lnTo>
                <a:lnTo>
                  <a:pt x="215" y="0"/>
                </a:lnTo>
                <a:lnTo>
                  <a:pt x="216" y="1926"/>
                </a:lnTo>
                <a:lnTo>
                  <a:pt x="217" y="0"/>
                </a:lnTo>
                <a:lnTo>
                  <a:pt x="217" y="3430"/>
                </a:lnTo>
                <a:lnTo>
                  <a:pt x="218" y="0"/>
                </a:lnTo>
                <a:lnTo>
                  <a:pt x="218" y="1"/>
                </a:lnTo>
                <a:lnTo>
                  <a:pt x="219" y="3221"/>
                </a:lnTo>
                <a:lnTo>
                  <a:pt x="219" y="54"/>
                </a:lnTo>
                <a:lnTo>
                  <a:pt x="220" y="0"/>
                </a:lnTo>
                <a:lnTo>
                  <a:pt x="220" y="212"/>
                </a:lnTo>
                <a:lnTo>
                  <a:pt x="221" y="0"/>
                </a:lnTo>
                <a:lnTo>
                  <a:pt x="222" y="2964"/>
                </a:lnTo>
                <a:lnTo>
                  <a:pt x="222" y="0"/>
                </a:lnTo>
                <a:lnTo>
                  <a:pt x="223" y="0"/>
                </a:lnTo>
                <a:lnTo>
                  <a:pt x="223" y="937"/>
                </a:lnTo>
                <a:lnTo>
                  <a:pt x="225" y="275"/>
                </a:lnTo>
                <a:lnTo>
                  <a:pt x="226" y="768"/>
                </a:lnTo>
                <a:lnTo>
                  <a:pt x="226" y="2013"/>
                </a:lnTo>
                <a:lnTo>
                  <a:pt x="227" y="0"/>
                </a:lnTo>
                <a:lnTo>
                  <a:pt x="227" y="775"/>
                </a:lnTo>
                <a:lnTo>
                  <a:pt x="228" y="52"/>
                </a:lnTo>
                <a:lnTo>
                  <a:pt x="228" y="4"/>
                </a:lnTo>
                <a:lnTo>
                  <a:pt x="229" y="236"/>
                </a:lnTo>
                <a:lnTo>
                  <a:pt x="229" y="0"/>
                </a:lnTo>
                <a:lnTo>
                  <a:pt x="230" y="30"/>
                </a:lnTo>
                <a:lnTo>
                  <a:pt x="230" y="284"/>
                </a:lnTo>
                <a:lnTo>
                  <a:pt x="231" y="0"/>
                </a:lnTo>
                <a:lnTo>
                  <a:pt x="231" y="227"/>
                </a:lnTo>
                <a:lnTo>
                  <a:pt x="232" y="1508"/>
                </a:lnTo>
                <a:lnTo>
                  <a:pt x="232" y="1401"/>
                </a:lnTo>
                <a:lnTo>
                  <a:pt x="233" y="0"/>
                </a:lnTo>
                <a:lnTo>
                  <a:pt x="234" y="1077"/>
                </a:lnTo>
                <a:lnTo>
                  <a:pt x="234" y="2782"/>
                </a:lnTo>
                <a:lnTo>
                  <a:pt x="236" y="2611"/>
                </a:lnTo>
                <a:lnTo>
                  <a:pt x="236" y="0"/>
                </a:lnTo>
                <a:lnTo>
                  <a:pt x="237" y="795"/>
                </a:lnTo>
                <a:lnTo>
                  <a:pt x="237" y="478"/>
                </a:lnTo>
                <a:lnTo>
                  <a:pt x="238" y="692"/>
                </a:lnTo>
                <a:lnTo>
                  <a:pt x="238" y="1299"/>
                </a:lnTo>
                <a:lnTo>
                  <a:pt x="239" y="3268"/>
                </a:lnTo>
                <a:lnTo>
                  <a:pt x="239" y="243"/>
                </a:lnTo>
                <a:lnTo>
                  <a:pt x="240" y="1550"/>
                </a:lnTo>
                <a:lnTo>
                  <a:pt x="241" y="42"/>
                </a:lnTo>
                <a:lnTo>
                  <a:pt x="241" y="1634"/>
                </a:lnTo>
                <a:lnTo>
                  <a:pt x="242" y="226"/>
                </a:lnTo>
                <a:lnTo>
                  <a:pt x="242" y="152"/>
                </a:lnTo>
                <a:lnTo>
                  <a:pt x="243" y="10"/>
                </a:lnTo>
                <a:lnTo>
                  <a:pt x="243" y="3424"/>
                </a:lnTo>
                <a:lnTo>
                  <a:pt x="244" y="689"/>
                </a:lnTo>
                <a:lnTo>
                  <a:pt x="244" y="125"/>
                </a:lnTo>
                <a:lnTo>
                  <a:pt x="246" y="1015"/>
                </a:lnTo>
                <a:lnTo>
                  <a:pt x="246" y="932"/>
                </a:lnTo>
                <a:lnTo>
                  <a:pt x="247" y="2369"/>
                </a:lnTo>
                <a:lnTo>
                  <a:pt x="247" y="1146"/>
                </a:lnTo>
                <a:lnTo>
                  <a:pt x="248" y="3447"/>
                </a:lnTo>
                <a:lnTo>
                  <a:pt x="249" y="1579"/>
                </a:lnTo>
                <a:lnTo>
                  <a:pt x="249" y="3309"/>
                </a:lnTo>
                <a:lnTo>
                  <a:pt x="250" y="86"/>
                </a:lnTo>
                <a:lnTo>
                  <a:pt x="250" y="3212"/>
                </a:lnTo>
                <a:lnTo>
                  <a:pt x="251" y="932"/>
                </a:lnTo>
                <a:lnTo>
                  <a:pt x="251" y="1477"/>
                </a:lnTo>
                <a:lnTo>
                  <a:pt x="252" y="748"/>
                </a:lnTo>
                <a:lnTo>
                  <a:pt x="252" y="79"/>
                </a:lnTo>
                <a:lnTo>
                  <a:pt x="253" y="1550"/>
                </a:lnTo>
                <a:lnTo>
                  <a:pt x="254" y="264"/>
                </a:lnTo>
                <a:lnTo>
                  <a:pt x="254" y="2061"/>
                </a:lnTo>
                <a:lnTo>
                  <a:pt x="255" y="2190"/>
                </a:lnTo>
                <a:lnTo>
                  <a:pt x="255" y="3047"/>
                </a:lnTo>
                <a:lnTo>
                  <a:pt x="257" y="3303"/>
                </a:lnTo>
                <a:lnTo>
                  <a:pt x="257" y="593"/>
                </a:lnTo>
                <a:lnTo>
                  <a:pt x="258" y="2883"/>
                </a:lnTo>
                <a:lnTo>
                  <a:pt x="258" y="653"/>
                </a:lnTo>
                <a:lnTo>
                  <a:pt x="259" y="916"/>
                </a:lnTo>
                <a:lnTo>
                  <a:pt x="259" y="184"/>
                </a:lnTo>
                <a:lnTo>
                  <a:pt x="260" y="3289"/>
                </a:lnTo>
                <a:lnTo>
                  <a:pt x="261" y="3473"/>
                </a:lnTo>
                <a:lnTo>
                  <a:pt x="261" y="2002"/>
                </a:lnTo>
                <a:lnTo>
                  <a:pt x="262" y="2241"/>
                </a:lnTo>
                <a:lnTo>
                  <a:pt x="262" y="2856"/>
                </a:lnTo>
                <a:lnTo>
                  <a:pt x="263" y="3113"/>
                </a:lnTo>
                <a:lnTo>
                  <a:pt x="263" y="1048"/>
                </a:lnTo>
                <a:lnTo>
                  <a:pt x="264" y="3027"/>
                </a:lnTo>
                <a:lnTo>
                  <a:pt x="264" y="1124"/>
                </a:lnTo>
                <a:lnTo>
                  <a:pt x="265" y="2215"/>
                </a:lnTo>
                <a:lnTo>
                  <a:pt x="267" y="302"/>
                </a:lnTo>
                <a:lnTo>
                  <a:pt x="267" y="3385"/>
                </a:lnTo>
                <a:lnTo>
                  <a:pt x="268" y="1968"/>
                </a:lnTo>
                <a:lnTo>
                  <a:pt x="268" y="2880"/>
                </a:lnTo>
                <a:lnTo>
                  <a:pt x="269" y="3431"/>
                </a:lnTo>
                <a:lnTo>
                  <a:pt x="269" y="1517"/>
                </a:lnTo>
                <a:lnTo>
                  <a:pt x="270" y="1946"/>
                </a:lnTo>
                <a:lnTo>
                  <a:pt x="270" y="2780"/>
                </a:lnTo>
                <a:lnTo>
                  <a:pt x="271" y="1738"/>
                </a:lnTo>
                <a:lnTo>
                  <a:pt x="272" y="2391"/>
                </a:lnTo>
                <a:lnTo>
                  <a:pt x="272" y="2470"/>
                </a:lnTo>
                <a:lnTo>
                  <a:pt x="273" y="733"/>
                </a:lnTo>
                <a:lnTo>
                  <a:pt x="273" y="2782"/>
                </a:lnTo>
                <a:lnTo>
                  <a:pt x="274" y="2794"/>
                </a:lnTo>
                <a:lnTo>
                  <a:pt x="274" y="2411"/>
                </a:lnTo>
                <a:lnTo>
                  <a:pt x="275" y="3407"/>
                </a:lnTo>
                <a:lnTo>
                  <a:pt x="276" y="3413"/>
                </a:lnTo>
                <a:lnTo>
                  <a:pt x="276" y="2275"/>
                </a:lnTo>
                <a:lnTo>
                  <a:pt x="278" y="3364"/>
                </a:lnTo>
                <a:lnTo>
                  <a:pt x="278" y="3473"/>
                </a:lnTo>
                <a:lnTo>
                  <a:pt x="279" y="2859"/>
                </a:lnTo>
                <a:lnTo>
                  <a:pt x="279" y="3415"/>
                </a:lnTo>
                <a:lnTo>
                  <a:pt x="280" y="3473"/>
                </a:lnTo>
                <a:lnTo>
                  <a:pt x="280" y="1364"/>
                </a:lnTo>
                <a:lnTo>
                  <a:pt x="281" y="2914"/>
                </a:lnTo>
                <a:lnTo>
                  <a:pt x="282" y="3202"/>
                </a:lnTo>
                <a:lnTo>
                  <a:pt x="282" y="2508"/>
                </a:lnTo>
                <a:lnTo>
                  <a:pt x="283" y="3197"/>
                </a:lnTo>
                <a:lnTo>
                  <a:pt x="283" y="2594"/>
                </a:lnTo>
                <a:lnTo>
                  <a:pt x="284" y="2627"/>
                </a:lnTo>
                <a:lnTo>
                  <a:pt x="284" y="3228"/>
                </a:lnTo>
                <a:lnTo>
                  <a:pt x="285" y="3432"/>
                </a:lnTo>
                <a:lnTo>
                  <a:pt x="286" y="2762"/>
                </a:lnTo>
                <a:lnTo>
                  <a:pt x="286" y="3473"/>
                </a:lnTo>
                <a:lnTo>
                  <a:pt x="288" y="2897"/>
                </a:lnTo>
                <a:lnTo>
                  <a:pt x="288" y="2323"/>
                </a:lnTo>
                <a:lnTo>
                  <a:pt x="289" y="3432"/>
                </a:lnTo>
                <a:lnTo>
                  <a:pt x="289" y="2357"/>
                </a:lnTo>
                <a:lnTo>
                  <a:pt x="290" y="3473"/>
                </a:lnTo>
                <a:lnTo>
                  <a:pt x="291" y="3394"/>
                </a:lnTo>
                <a:lnTo>
                  <a:pt x="291" y="3455"/>
                </a:lnTo>
                <a:lnTo>
                  <a:pt x="292" y="3403"/>
                </a:lnTo>
                <a:lnTo>
                  <a:pt x="292" y="3447"/>
                </a:lnTo>
                <a:lnTo>
                  <a:pt x="293" y="3172"/>
                </a:lnTo>
                <a:lnTo>
                  <a:pt x="293" y="3443"/>
                </a:lnTo>
                <a:lnTo>
                  <a:pt x="294" y="3175"/>
                </a:lnTo>
                <a:lnTo>
                  <a:pt x="295" y="3087"/>
                </a:lnTo>
                <a:lnTo>
                  <a:pt x="295" y="2818"/>
                </a:lnTo>
                <a:lnTo>
                  <a:pt x="296" y="3453"/>
                </a:lnTo>
                <a:lnTo>
                  <a:pt x="296" y="3334"/>
                </a:lnTo>
                <a:lnTo>
                  <a:pt x="297" y="3100"/>
                </a:lnTo>
                <a:lnTo>
                  <a:pt x="297" y="3397"/>
                </a:lnTo>
                <a:lnTo>
                  <a:pt x="299" y="3473"/>
                </a:lnTo>
                <a:lnTo>
                  <a:pt x="300" y="3473"/>
                </a:lnTo>
                <a:lnTo>
                  <a:pt x="300" y="3218"/>
                </a:lnTo>
                <a:lnTo>
                  <a:pt x="301" y="3453"/>
                </a:lnTo>
                <a:lnTo>
                  <a:pt x="301" y="3449"/>
                </a:lnTo>
                <a:lnTo>
                  <a:pt x="302" y="3380"/>
                </a:lnTo>
                <a:lnTo>
                  <a:pt x="302" y="3428"/>
                </a:lnTo>
                <a:lnTo>
                  <a:pt x="303" y="3339"/>
                </a:lnTo>
                <a:lnTo>
                  <a:pt x="304" y="2880"/>
                </a:lnTo>
                <a:lnTo>
                  <a:pt x="304" y="3451"/>
                </a:lnTo>
                <a:lnTo>
                  <a:pt x="305" y="3309"/>
                </a:lnTo>
                <a:lnTo>
                  <a:pt x="305" y="3473"/>
                </a:lnTo>
                <a:lnTo>
                  <a:pt x="306" y="3473"/>
                </a:lnTo>
                <a:lnTo>
                  <a:pt x="306" y="3040"/>
                </a:lnTo>
                <a:lnTo>
                  <a:pt x="307" y="3473"/>
                </a:lnTo>
                <a:lnTo>
                  <a:pt x="309" y="3473"/>
                </a:lnTo>
                <a:lnTo>
                  <a:pt x="309" y="3400"/>
                </a:lnTo>
                <a:lnTo>
                  <a:pt x="310" y="3416"/>
                </a:lnTo>
                <a:lnTo>
                  <a:pt x="310" y="3399"/>
                </a:lnTo>
                <a:lnTo>
                  <a:pt x="311" y="3425"/>
                </a:lnTo>
                <a:lnTo>
                  <a:pt x="312" y="3384"/>
                </a:lnTo>
                <a:lnTo>
                  <a:pt x="312" y="3473"/>
                </a:lnTo>
                <a:lnTo>
                  <a:pt x="313" y="3473"/>
                </a:lnTo>
                <a:lnTo>
                  <a:pt x="314" y="3448"/>
                </a:lnTo>
                <a:lnTo>
                  <a:pt x="314" y="3473"/>
                </a:lnTo>
                <a:lnTo>
                  <a:pt x="315" y="3473"/>
                </a:lnTo>
                <a:lnTo>
                  <a:pt x="316" y="3430"/>
                </a:lnTo>
                <a:lnTo>
                  <a:pt x="316" y="3449"/>
                </a:lnTo>
                <a:lnTo>
                  <a:pt x="317" y="3256"/>
                </a:lnTo>
                <a:lnTo>
                  <a:pt x="317" y="3434"/>
                </a:lnTo>
                <a:lnTo>
                  <a:pt x="318" y="3473"/>
                </a:lnTo>
                <a:lnTo>
                  <a:pt x="320" y="3473"/>
                </a:lnTo>
                <a:lnTo>
                  <a:pt x="321" y="3381"/>
                </a:lnTo>
                <a:lnTo>
                  <a:pt x="321" y="3473"/>
                </a:lnTo>
                <a:lnTo>
                  <a:pt x="322" y="3473"/>
                </a:lnTo>
                <a:lnTo>
                  <a:pt x="323" y="3413"/>
                </a:lnTo>
                <a:lnTo>
                  <a:pt x="324" y="3473"/>
                </a:lnTo>
                <a:lnTo>
                  <a:pt x="325" y="3473"/>
                </a:lnTo>
                <a:lnTo>
                  <a:pt x="325" y="3439"/>
                </a:lnTo>
                <a:lnTo>
                  <a:pt x="326" y="3438"/>
                </a:lnTo>
                <a:lnTo>
                  <a:pt x="327" y="3473"/>
                </a:lnTo>
                <a:lnTo>
                  <a:pt x="327" y="3446"/>
                </a:lnTo>
                <a:lnTo>
                  <a:pt x="328" y="3436"/>
                </a:lnTo>
                <a:lnTo>
                  <a:pt x="328" y="3433"/>
                </a:lnTo>
                <a:lnTo>
                  <a:pt x="330" y="3473"/>
                </a:lnTo>
                <a:lnTo>
                  <a:pt x="331" y="3473"/>
                </a:lnTo>
                <a:lnTo>
                  <a:pt x="331" y="3331"/>
                </a:lnTo>
                <a:lnTo>
                  <a:pt x="332" y="3473"/>
                </a:lnTo>
                <a:lnTo>
                  <a:pt x="333" y="345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5" name="Freeform 93"/>
          <p:cNvSpPr>
            <a:spLocks/>
          </p:cNvSpPr>
          <p:nvPr/>
        </p:nvSpPr>
        <p:spPr bwMode="auto">
          <a:xfrm>
            <a:off x="5313363" y="4356100"/>
            <a:ext cx="222250" cy="1838325"/>
          </a:xfrm>
          <a:custGeom>
            <a:avLst/>
            <a:gdLst>
              <a:gd name="T0" fmla="*/ 4 w 418"/>
              <a:gd name="T1" fmla="*/ 3473 h 3473"/>
              <a:gd name="T2" fmla="*/ 10 w 418"/>
              <a:gd name="T3" fmla="*/ 3281 h 3473"/>
              <a:gd name="T4" fmla="*/ 15 w 418"/>
              <a:gd name="T5" fmla="*/ 3445 h 3473"/>
              <a:gd name="T6" fmla="*/ 20 w 418"/>
              <a:gd name="T7" fmla="*/ 3258 h 3473"/>
              <a:gd name="T8" fmla="*/ 25 w 418"/>
              <a:gd name="T9" fmla="*/ 3286 h 3473"/>
              <a:gd name="T10" fmla="*/ 31 w 418"/>
              <a:gd name="T11" fmla="*/ 3385 h 3473"/>
              <a:gd name="T12" fmla="*/ 39 w 418"/>
              <a:gd name="T13" fmla="*/ 3430 h 3473"/>
              <a:gd name="T14" fmla="*/ 45 w 418"/>
              <a:gd name="T15" fmla="*/ 3416 h 3473"/>
              <a:gd name="T16" fmla="*/ 50 w 418"/>
              <a:gd name="T17" fmla="*/ 3255 h 3473"/>
              <a:gd name="T18" fmla="*/ 55 w 418"/>
              <a:gd name="T19" fmla="*/ 3473 h 3473"/>
              <a:gd name="T20" fmla="*/ 61 w 418"/>
              <a:gd name="T21" fmla="*/ 3279 h 3473"/>
              <a:gd name="T22" fmla="*/ 67 w 418"/>
              <a:gd name="T23" fmla="*/ 3390 h 3473"/>
              <a:gd name="T24" fmla="*/ 73 w 418"/>
              <a:gd name="T25" fmla="*/ 3473 h 3473"/>
              <a:gd name="T26" fmla="*/ 82 w 418"/>
              <a:gd name="T27" fmla="*/ 3473 h 3473"/>
              <a:gd name="T28" fmla="*/ 90 w 418"/>
              <a:gd name="T29" fmla="*/ 3473 h 3473"/>
              <a:gd name="T30" fmla="*/ 97 w 418"/>
              <a:gd name="T31" fmla="*/ 3473 h 3473"/>
              <a:gd name="T32" fmla="*/ 104 w 418"/>
              <a:gd name="T33" fmla="*/ 3448 h 3473"/>
              <a:gd name="T34" fmla="*/ 109 w 418"/>
              <a:gd name="T35" fmla="*/ 3059 h 3473"/>
              <a:gd name="T36" fmla="*/ 115 w 418"/>
              <a:gd name="T37" fmla="*/ 3451 h 3473"/>
              <a:gd name="T38" fmla="*/ 121 w 418"/>
              <a:gd name="T39" fmla="*/ 3473 h 3473"/>
              <a:gd name="T40" fmla="*/ 127 w 418"/>
              <a:gd name="T41" fmla="*/ 3411 h 3473"/>
              <a:gd name="T42" fmla="*/ 132 w 418"/>
              <a:gd name="T43" fmla="*/ 3473 h 3473"/>
              <a:gd name="T44" fmla="*/ 139 w 418"/>
              <a:gd name="T45" fmla="*/ 3473 h 3473"/>
              <a:gd name="T46" fmla="*/ 146 w 418"/>
              <a:gd name="T47" fmla="*/ 3473 h 3473"/>
              <a:gd name="T48" fmla="*/ 151 w 418"/>
              <a:gd name="T49" fmla="*/ 2916 h 3473"/>
              <a:gd name="T50" fmla="*/ 158 w 418"/>
              <a:gd name="T51" fmla="*/ 3380 h 3473"/>
              <a:gd name="T52" fmla="*/ 165 w 418"/>
              <a:gd name="T53" fmla="*/ 3473 h 3473"/>
              <a:gd name="T54" fmla="*/ 171 w 418"/>
              <a:gd name="T55" fmla="*/ 2543 h 3473"/>
              <a:gd name="T56" fmla="*/ 177 w 418"/>
              <a:gd name="T57" fmla="*/ 3473 h 3473"/>
              <a:gd name="T58" fmla="*/ 183 w 418"/>
              <a:gd name="T59" fmla="*/ 3454 h 3473"/>
              <a:gd name="T60" fmla="*/ 189 w 418"/>
              <a:gd name="T61" fmla="*/ 3384 h 3473"/>
              <a:gd name="T62" fmla="*/ 195 w 418"/>
              <a:gd name="T63" fmla="*/ 3473 h 3473"/>
              <a:gd name="T64" fmla="*/ 202 w 418"/>
              <a:gd name="T65" fmla="*/ 574 h 3473"/>
              <a:gd name="T66" fmla="*/ 208 w 418"/>
              <a:gd name="T67" fmla="*/ 3473 h 3473"/>
              <a:gd name="T68" fmla="*/ 214 w 418"/>
              <a:gd name="T69" fmla="*/ 526 h 3473"/>
              <a:gd name="T70" fmla="*/ 221 w 418"/>
              <a:gd name="T71" fmla="*/ 2518 h 3473"/>
              <a:gd name="T72" fmla="*/ 228 w 418"/>
              <a:gd name="T73" fmla="*/ 3473 h 3473"/>
              <a:gd name="T74" fmla="*/ 234 w 418"/>
              <a:gd name="T75" fmla="*/ 2997 h 3473"/>
              <a:gd name="T76" fmla="*/ 241 w 418"/>
              <a:gd name="T77" fmla="*/ 2974 h 3473"/>
              <a:gd name="T78" fmla="*/ 246 w 418"/>
              <a:gd name="T79" fmla="*/ 3318 h 3473"/>
              <a:gd name="T80" fmla="*/ 253 w 418"/>
              <a:gd name="T81" fmla="*/ 2951 h 3473"/>
              <a:gd name="T82" fmla="*/ 260 w 418"/>
              <a:gd name="T83" fmla="*/ 2835 h 3473"/>
              <a:gd name="T84" fmla="*/ 266 w 418"/>
              <a:gd name="T85" fmla="*/ 333 h 3473"/>
              <a:gd name="T86" fmla="*/ 273 w 418"/>
              <a:gd name="T87" fmla="*/ 2092 h 3473"/>
              <a:gd name="T88" fmla="*/ 281 w 418"/>
              <a:gd name="T89" fmla="*/ 1122 h 3473"/>
              <a:gd name="T90" fmla="*/ 287 w 418"/>
              <a:gd name="T91" fmla="*/ 582 h 3473"/>
              <a:gd name="T92" fmla="*/ 294 w 418"/>
              <a:gd name="T93" fmla="*/ 1948 h 3473"/>
              <a:gd name="T94" fmla="*/ 301 w 418"/>
              <a:gd name="T95" fmla="*/ 1130 h 3473"/>
              <a:gd name="T96" fmla="*/ 308 w 418"/>
              <a:gd name="T97" fmla="*/ 0 h 3473"/>
              <a:gd name="T98" fmla="*/ 315 w 418"/>
              <a:gd name="T99" fmla="*/ 3222 h 3473"/>
              <a:gd name="T100" fmla="*/ 324 w 418"/>
              <a:gd name="T101" fmla="*/ 0 h 3473"/>
              <a:gd name="T102" fmla="*/ 333 w 418"/>
              <a:gd name="T103" fmla="*/ 0 h 3473"/>
              <a:gd name="T104" fmla="*/ 340 w 418"/>
              <a:gd name="T105" fmla="*/ 0 h 3473"/>
              <a:gd name="T106" fmla="*/ 347 w 418"/>
              <a:gd name="T107" fmla="*/ 0 h 3473"/>
              <a:gd name="T108" fmla="*/ 354 w 418"/>
              <a:gd name="T109" fmla="*/ 0 h 3473"/>
              <a:gd name="T110" fmla="*/ 362 w 418"/>
              <a:gd name="T111" fmla="*/ 0 h 3473"/>
              <a:gd name="T112" fmla="*/ 371 w 418"/>
              <a:gd name="T113" fmla="*/ 0 h 3473"/>
              <a:gd name="T114" fmla="*/ 380 w 418"/>
              <a:gd name="T115" fmla="*/ 0 h 3473"/>
              <a:gd name="T116" fmla="*/ 389 w 418"/>
              <a:gd name="T117" fmla="*/ 0 h 3473"/>
              <a:gd name="T118" fmla="*/ 397 w 418"/>
              <a:gd name="T119" fmla="*/ 0 h 3473"/>
              <a:gd name="T120" fmla="*/ 406 w 418"/>
              <a:gd name="T121" fmla="*/ 1 h 3473"/>
              <a:gd name="T122" fmla="*/ 413 w 418"/>
              <a:gd name="T123" fmla="*/ 2187 h 3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18" h="3473">
                <a:moveTo>
                  <a:pt x="0" y="3453"/>
                </a:moveTo>
                <a:lnTo>
                  <a:pt x="0" y="3400"/>
                </a:lnTo>
                <a:lnTo>
                  <a:pt x="1" y="3473"/>
                </a:lnTo>
                <a:lnTo>
                  <a:pt x="2" y="3473"/>
                </a:lnTo>
                <a:lnTo>
                  <a:pt x="2" y="3446"/>
                </a:lnTo>
                <a:lnTo>
                  <a:pt x="3" y="3432"/>
                </a:lnTo>
                <a:lnTo>
                  <a:pt x="3" y="3473"/>
                </a:lnTo>
                <a:lnTo>
                  <a:pt x="4" y="3473"/>
                </a:lnTo>
                <a:lnTo>
                  <a:pt x="5" y="3473"/>
                </a:lnTo>
                <a:lnTo>
                  <a:pt x="5" y="3396"/>
                </a:lnTo>
                <a:lnTo>
                  <a:pt x="6" y="3378"/>
                </a:lnTo>
                <a:lnTo>
                  <a:pt x="6" y="3358"/>
                </a:lnTo>
                <a:lnTo>
                  <a:pt x="8" y="3298"/>
                </a:lnTo>
                <a:lnTo>
                  <a:pt x="9" y="3226"/>
                </a:lnTo>
                <a:lnTo>
                  <a:pt x="9" y="3151"/>
                </a:lnTo>
                <a:lnTo>
                  <a:pt x="10" y="3281"/>
                </a:lnTo>
                <a:lnTo>
                  <a:pt x="10" y="3023"/>
                </a:lnTo>
                <a:lnTo>
                  <a:pt x="11" y="3251"/>
                </a:lnTo>
                <a:lnTo>
                  <a:pt x="12" y="3054"/>
                </a:lnTo>
                <a:lnTo>
                  <a:pt x="12" y="3274"/>
                </a:lnTo>
                <a:lnTo>
                  <a:pt x="13" y="3149"/>
                </a:lnTo>
                <a:lnTo>
                  <a:pt x="13" y="3350"/>
                </a:lnTo>
                <a:lnTo>
                  <a:pt x="14" y="3333"/>
                </a:lnTo>
                <a:lnTo>
                  <a:pt x="15" y="3445"/>
                </a:lnTo>
                <a:lnTo>
                  <a:pt x="15" y="3386"/>
                </a:lnTo>
                <a:lnTo>
                  <a:pt x="16" y="3404"/>
                </a:lnTo>
                <a:lnTo>
                  <a:pt x="16" y="3372"/>
                </a:lnTo>
                <a:lnTo>
                  <a:pt x="18" y="3343"/>
                </a:lnTo>
                <a:lnTo>
                  <a:pt x="19" y="3318"/>
                </a:lnTo>
                <a:lnTo>
                  <a:pt x="19" y="3122"/>
                </a:lnTo>
                <a:lnTo>
                  <a:pt x="20" y="3182"/>
                </a:lnTo>
                <a:lnTo>
                  <a:pt x="20" y="3258"/>
                </a:lnTo>
                <a:lnTo>
                  <a:pt x="21" y="3285"/>
                </a:lnTo>
                <a:lnTo>
                  <a:pt x="22" y="3294"/>
                </a:lnTo>
                <a:lnTo>
                  <a:pt x="22" y="3289"/>
                </a:lnTo>
                <a:lnTo>
                  <a:pt x="23" y="3322"/>
                </a:lnTo>
                <a:lnTo>
                  <a:pt x="24" y="3340"/>
                </a:lnTo>
                <a:lnTo>
                  <a:pt x="24" y="3357"/>
                </a:lnTo>
                <a:lnTo>
                  <a:pt x="25" y="3347"/>
                </a:lnTo>
                <a:lnTo>
                  <a:pt x="25" y="3286"/>
                </a:lnTo>
                <a:lnTo>
                  <a:pt x="26" y="3405"/>
                </a:lnTo>
                <a:lnTo>
                  <a:pt x="27" y="3418"/>
                </a:lnTo>
                <a:lnTo>
                  <a:pt x="27" y="3430"/>
                </a:lnTo>
                <a:lnTo>
                  <a:pt x="29" y="3422"/>
                </a:lnTo>
                <a:lnTo>
                  <a:pt x="29" y="3447"/>
                </a:lnTo>
                <a:lnTo>
                  <a:pt x="30" y="3299"/>
                </a:lnTo>
                <a:lnTo>
                  <a:pt x="31" y="3473"/>
                </a:lnTo>
                <a:lnTo>
                  <a:pt x="31" y="3385"/>
                </a:lnTo>
                <a:lnTo>
                  <a:pt x="32" y="3473"/>
                </a:lnTo>
                <a:lnTo>
                  <a:pt x="33" y="3473"/>
                </a:lnTo>
                <a:lnTo>
                  <a:pt x="34" y="3473"/>
                </a:lnTo>
                <a:lnTo>
                  <a:pt x="35" y="3423"/>
                </a:lnTo>
                <a:lnTo>
                  <a:pt x="36" y="3473"/>
                </a:lnTo>
                <a:lnTo>
                  <a:pt x="37" y="3376"/>
                </a:lnTo>
                <a:lnTo>
                  <a:pt x="37" y="3473"/>
                </a:lnTo>
                <a:lnTo>
                  <a:pt x="39" y="3430"/>
                </a:lnTo>
                <a:lnTo>
                  <a:pt x="40" y="3473"/>
                </a:lnTo>
                <a:lnTo>
                  <a:pt x="41" y="3410"/>
                </a:lnTo>
                <a:lnTo>
                  <a:pt x="41" y="3439"/>
                </a:lnTo>
                <a:lnTo>
                  <a:pt x="42" y="3473"/>
                </a:lnTo>
                <a:lnTo>
                  <a:pt x="43" y="3473"/>
                </a:lnTo>
                <a:lnTo>
                  <a:pt x="43" y="3437"/>
                </a:lnTo>
                <a:lnTo>
                  <a:pt x="44" y="3447"/>
                </a:lnTo>
                <a:lnTo>
                  <a:pt x="45" y="3416"/>
                </a:lnTo>
                <a:lnTo>
                  <a:pt x="45" y="3455"/>
                </a:lnTo>
                <a:lnTo>
                  <a:pt x="46" y="3432"/>
                </a:lnTo>
                <a:lnTo>
                  <a:pt x="46" y="3380"/>
                </a:lnTo>
                <a:lnTo>
                  <a:pt x="47" y="3358"/>
                </a:lnTo>
                <a:lnTo>
                  <a:pt x="48" y="3298"/>
                </a:lnTo>
                <a:lnTo>
                  <a:pt x="48" y="3226"/>
                </a:lnTo>
                <a:lnTo>
                  <a:pt x="50" y="3152"/>
                </a:lnTo>
                <a:lnTo>
                  <a:pt x="50" y="3255"/>
                </a:lnTo>
                <a:lnTo>
                  <a:pt x="51" y="3066"/>
                </a:lnTo>
                <a:lnTo>
                  <a:pt x="52" y="3006"/>
                </a:lnTo>
                <a:lnTo>
                  <a:pt x="52" y="3260"/>
                </a:lnTo>
                <a:lnTo>
                  <a:pt x="53" y="3106"/>
                </a:lnTo>
                <a:lnTo>
                  <a:pt x="54" y="3320"/>
                </a:lnTo>
                <a:lnTo>
                  <a:pt x="54" y="3351"/>
                </a:lnTo>
                <a:lnTo>
                  <a:pt x="55" y="3333"/>
                </a:lnTo>
                <a:lnTo>
                  <a:pt x="55" y="3473"/>
                </a:lnTo>
                <a:lnTo>
                  <a:pt x="56" y="3438"/>
                </a:lnTo>
                <a:lnTo>
                  <a:pt x="57" y="3404"/>
                </a:lnTo>
                <a:lnTo>
                  <a:pt x="57" y="3372"/>
                </a:lnTo>
                <a:lnTo>
                  <a:pt x="58" y="3343"/>
                </a:lnTo>
                <a:lnTo>
                  <a:pt x="60" y="3153"/>
                </a:lnTo>
                <a:lnTo>
                  <a:pt x="60" y="3261"/>
                </a:lnTo>
                <a:lnTo>
                  <a:pt x="61" y="3280"/>
                </a:lnTo>
                <a:lnTo>
                  <a:pt x="61" y="3279"/>
                </a:lnTo>
                <a:lnTo>
                  <a:pt x="62" y="3285"/>
                </a:lnTo>
                <a:lnTo>
                  <a:pt x="63" y="3263"/>
                </a:lnTo>
                <a:lnTo>
                  <a:pt x="63" y="3307"/>
                </a:lnTo>
                <a:lnTo>
                  <a:pt x="64" y="3322"/>
                </a:lnTo>
                <a:lnTo>
                  <a:pt x="65" y="3339"/>
                </a:lnTo>
                <a:lnTo>
                  <a:pt x="65" y="3357"/>
                </a:lnTo>
                <a:lnTo>
                  <a:pt x="66" y="3328"/>
                </a:lnTo>
                <a:lnTo>
                  <a:pt x="67" y="3390"/>
                </a:lnTo>
                <a:lnTo>
                  <a:pt x="67" y="3405"/>
                </a:lnTo>
                <a:lnTo>
                  <a:pt x="68" y="3418"/>
                </a:lnTo>
                <a:lnTo>
                  <a:pt x="68" y="3430"/>
                </a:lnTo>
                <a:lnTo>
                  <a:pt x="69" y="3439"/>
                </a:lnTo>
                <a:lnTo>
                  <a:pt x="71" y="3447"/>
                </a:lnTo>
                <a:lnTo>
                  <a:pt x="71" y="3410"/>
                </a:lnTo>
                <a:lnTo>
                  <a:pt x="72" y="3473"/>
                </a:lnTo>
                <a:lnTo>
                  <a:pt x="73" y="3473"/>
                </a:lnTo>
                <a:lnTo>
                  <a:pt x="74" y="3402"/>
                </a:lnTo>
                <a:lnTo>
                  <a:pt x="75" y="3473"/>
                </a:lnTo>
                <a:lnTo>
                  <a:pt x="76" y="3473"/>
                </a:lnTo>
                <a:lnTo>
                  <a:pt x="77" y="3473"/>
                </a:lnTo>
                <a:lnTo>
                  <a:pt x="78" y="3473"/>
                </a:lnTo>
                <a:lnTo>
                  <a:pt x="79" y="3473"/>
                </a:lnTo>
                <a:lnTo>
                  <a:pt x="81" y="3473"/>
                </a:lnTo>
                <a:lnTo>
                  <a:pt x="82" y="3473"/>
                </a:lnTo>
                <a:lnTo>
                  <a:pt x="83" y="3473"/>
                </a:lnTo>
                <a:lnTo>
                  <a:pt x="84" y="3473"/>
                </a:lnTo>
                <a:lnTo>
                  <a:pt x="85" y="3473"/>
                </a:lnTo>
                <a:lnTo>
                  <a:pt x="86" y="3473"/>
                </a:lnTo>
                <a:lnTo>
                  <a:pt x="87" y="3473"/>
                </a:lnTo>
                <a:lnTo>
                  <a:pt x="88" y="3473"/>
                </a:lnTo>
                <a:lnTo>
                  <a:pt x="89" y="3445"/>
                </a:lnTo>
                <a:lnTo>
                  <a:pt x="90" y="3473"/>
                </a:lnTo>
                <a:lnTo>
                  <a:pt x="92" y="3473"/>
                </a:lnTo>
                <a:lnTo>
                  <a:pt x="93" y="3406"/>
                </a:lnTo>
                <a:lnTo>
                  <a:pt x="93" y="3473"/>
                </a:lnTo>
                <a:lnTo>
                  <a:pt x="94" y="3473"/>
                </a:lnTo>
                <a:lnTo>
                  <a:pt x="95" y="3416"/>
                </a:lnTo>
                <a:lnTo>
                  <a:pt x="96" y="3333"/>
                </a:lnTo>
                <a:lnTo>
                  <a:pt x="96" y="3473"/>
                </a:lnTo>
                <a:lnTo>
                  <a:pt x="97" y="3473"/>
                </a:lnTo>
                <a:lnTo>
                  <a:pt x="98" y="3444"/>
                </a:lnTo>
                <a:lnTo>
                  <a:pt x="98" y="3303"/>
                </a:lnTo>
                <a:lnTo>
                  <a:pt x="99" y="3420"/>
                </a:lnTo>
                <a:lnTo>
                  <a:pt x="100" y="3473"/>
                </a:lnTo>
                <a:lnTo>
                  <a:pt x="102" y="3344"/>
                </a:lnTo>
                <a:lnTo>
                  <a:pt x="103" y="3188"/>
                </a:lnTo>
                <a:lnTo>
                  <a:pt x="103" y="3451"/>
                </a:lnTo>
                <a:lnTo>
                  <a:pt x="104" y="3448"/>
                </a:lnTo>
                <a:lnTo>
                  <a:pt x="105" y="3400"/>
                </a:lnTo>
                <a:lnTo>
                  <a:pt x="105" y="3412"/>
                </a:lnTo>
                <a:lnTo>
                  <a:pt x="106" y="3156"/>
                </a:lnTo>
                <a:lnTo>
                  <a:pt x="107" y="3428"/>
                </a:lnTo>
                <a:lnTo>
                  <a:pt x="107" y="3455"/>
                </a:lnTo>
                <a:lnTo>
                  <a:pt x="108" y="3473"/>
                </a:lnTo>
                <a:lnTo>
                  <a:pt x="109" y="3426"/>
                </a:lnTo>
                <a:lnTo>
                  <a:pt x="109" y="3059"/>
                </a:lnTo>
                <a:lnTo>
                  <a:pt x="110" y="3416"/>
                </a:lnTo>
                <a:lnTo>
                  <a:pt x="111" y="3432"/>
                </a:lnTo>
                <a:lnTo>
                  <a:pt x="111" y="3473"/>
                </a:lnTo>
                <a:lnTo>
                  <a:pt x="113" y="3357"/>
                </a:lnTo>
                <a:lnTo>
                  <a:pt x="113" y="3227"/>
                </a:lnTo>
                <a:lnTo>
                  <a:pt x="114" y="3452"/>
                </a:lnTo>
                <a:lnTo>
                  <a:pt x="115" y="3345"/>
                </a:lnTo>
                <a:lnTo>
                  <a:pt x="115" y="3451"/>
                </a:lnTo>
                <a:lnTo>
                  <a:pt x="116" y="3410"/>
                </a:lnTo>
                <a:lnTo>
                  <a:pt x="117" y="3162"/>
                </a:lnTo>
                <a:lnTo>
                  <a:pt x="117" y="3473"/>
                </a:lnTo>
                <a:lnTo>
                  <a:pt x="118" y="3263"/>
                </a:lnTo>
                <a:lnTo>
                  <a:pt x="119" y="3446"/>
                </a:lnTo>
                <a:lnTo>
                  <a:pt x="119" y="3473"/>
                </a:lnTo>
                <a:lnTo>
                  <a:pt x="120" y="3130"/>
                </a:lnTo>
                <a:lnTo>
                  <a:pt x="121" y="3473"/>
                </a:lnTo>
                <a:lnTo>
                  <a:pt x="121" y="3364"/>
                </a:lnTo>
                <a:lnTo>
                  <a:pt x="123" y="3473"/>
                </a:lnTo>
                <a:lnTo>
                  <a:pt x="124" y="3324"/>
                </a:lnTo>
                <a:lnTo>
                  <a:pt x="124" y="3261"/>
                </a:lnTo>
                <a:lnTo>
                  <a:pt x="125" y="3427"/>
                </a:lnTo>
                <a:lnTo>
                  <a:pt x="126" y="3340"/>
                </a:lnTo>
                <a:lnTo>
                  <a:pt x="126" y="3424"/>
                </a:lnTo>
                <a:lnTo>
                  <a:pt x="127" y="3411"/>
                </a:lnTo>
                <a:lnTo>
                  <a:pt x="128" y="3433"/>
                </a:lnTo>
                <a:lnTo>
                  <a:pt x="128" y="3441"/>
                </a:lnTo>
                <a:lnTo>
                  <a:pt x="129" y="3473"/>
                </a:lnTo>
                <a:lnTo>
                  <a:pt x="130" y="3473"/>
                </a:lnTo>
                <a:lnTo>
                  <a:pt x="130" y="3094"/>
                </a:lnTo>
                <a:lnTo>
                  <a:pt x="131" y="3347"/>
                </a:lnTo>
                <a:lnTo>
                  <a:pt x="132" y="3191"/>
                </a:lnTo>
                <a:lnTo>
                  <a:pt x="132" y="3473"/>
                </a:lnTo>
                <a:lnTo>
                  <a:pt x="134" y="3230"/>
                </a:lnTo>
                <a:lnTo>
                  <a:pt x="135" y="3473"/>
                </a:lnTo>
                <a:lnTo>
                  <a:pt x="135" y="3441"/>
                </a:lnTo>
                <a:lnTo>
                  <a:pt x="136" y="3249"/>
                </a:lnTo>
                <a:lnTo>
                  <a:pt x="137" y="2857"/>
                </a:lnTo>
                <a:lnTo>
                  <a:pt x="137" y="2922"/>
                </a:lnTo>
                <a:lnTo>
                  <a:pt x="138" y="3364"/>
                </a:lnTo>
                <a:lnTo>
                  <a:pt x="139" y="3473"/>
                </a:lnTo>
                <a:lnTo>
                  <a:pt x="140" y="3473"/>
                </a:lnTo>
                <a:lnTo>
                  <a:pt x="140" y="3075"/>
                </a:lnTo>
                <a:lnTo>
                  <a:pt x="141" y="3209"/>
                </a:lnTo>
                <a:lnTo>
                  <a:pt x="142" y="3473"/>
                </a:lnTo>
                <a:lnTo>
                  <a:pt x="144" y="3299"/>
                </a:lnTo>
                <a:lnTo>
                  <a:pt x="145" y="3385"/>
                </a:lnTo>
                <a:lnTo>
                  <a:pt x="145" y="3274"/>
                </a:lnTo>
                <a:lnTo>
                  <a:pt x="146" y="3473"/>
                </a:lnTo>
                <a:lnTo>
                  <a:pt x="147" y="3432"/>
                </a:lnTo>
                <a:lnTo>
                  <a:pt x="147" y="3334"/>
                </a:lnTo>
                <a:lnTo>
                  <a:pt x="148" y="3268"/>
                </a:lnTo>
                <a:lnTo>
                  <a:pt x="149" y="3344"/>
                </a:lnTo>
                <a:lnTo>
                  <a:pt x="149" y="2982"/>
                </a:lnTo>
                <a:lnTo>
                  <a:pt x="150" y="3280"/>
                </a:lnTo>
                <a:lnTo>
                  <a:pt x="151" y="3473"/>
                </a:lnTo>
                <a:lnTo>
                  <a:pt x="151" y="2916"/>
                </a:lnTo>
                <a:lnTo>
                  <a:pt x="152" y="3204"/>
                </a:lnTo>
                <a:lnTo>
                  <a:pt x="153" y="3473"/>
                </a:lnTo>
                <a:lnTo>
                  <a:pt x="153" y="3103"/>
                </a:lnTo>
                <a:lnTo>
                  <a:pt x="155" y="3407"/>
                </a:lnTo>
                <a:lnTo>
                  <a:pt x="156" y="3328"/>
                </a:lnTo>
                <a:lnTo>
                  <a:pt x="156" y="3473"/>
                </a:lnTo>
                <a:lnTo>
                  <a:pt x="157" y="3339"/>
                </a:lnTo>
                <a:lnTo>
                  <a:pt x="158" y="3380"/>
                </a:lnTo>
                <a:lnTo>
                  <a:pt x="159" y="3473"/>
                </a:lnTo>
                <a:lnTo>
                  <a:pt x="160" y="3311"/>
                </a:lnTo>
                <a:lnTo>
                  <a:pt x="161" y="2556"/>
                </a:lnTo>
                <a:lnTo>
                  <a:pt x="161" y="3217"/>
                </a:lnTo>
                <a:lnTo>
                  <a:pt x="162" y="3473"/>
                </a:lnTo>
                <a:lnTo>
                  <a:pt x="163" y="3473"/>
                </a:lnTo>
                <a:lnTo>
                  <a:pt x="163" y="3361"/>
                </a:lnTo>
                <a:lnTo>
                  <a:pt x="165" y="3473"/>
                </a:lnTo>
                <a:lnTo>
                  <a:pt x="166" y="2878"/>
                </a:lnTo>
                <a:lnTo>
                  <a:pt x="166" y="3453"/>
                </a:lnTo>
                <a:lnTo>
                  <a:pt x="167" y="3473"/>
                </a:lnTo>
                <a:lnTo>
                  <a:pt x="168" y="3473"/>
                </a:lnTo>
                <a:lnTo>
                  <a:pt x="169" y="3117"/>
                </a:lnTo>
                <a:lnTo>
                  <a:pt x="169" y="3473"/>
                </a:lnTo>
                <a:lnTo>
                  <a:pt x="170" y="2064"/>
                </a:lnTo>
                <a:lnTo>
                  <a:pt x="171" y="2543"/>
                </a:lnTo>
                <a:lnTo>
                  <a:pt x="171" y="2905"/>
                </a:lnTo>
                <a:lnTo>
                  <a:pt x="172" y="3118"/>
                </a:lnTo>
                <a:lnTo>
                  <a:pt x="173" y="3473"/>
                </a:lnTo>
                <a:lnTo>
                  <a:pt x="173" y="3444"/>
                </a:lnTo>
                <a:lnTo>
                  <a:pt x="174" y="3127"/>
                </a:lnTo>
                <a:lnTo>
                  <a:pt x="176" y="3368"/>
                </a:lnTo>
                <a:lnTo>
                  <a:pt x="176" y="3473"/>
                </a:lnTo>
                <a:lnTo>
                  <a:pt x="177" y="3473"/>
                </a:lnTo>
                <a:lnTo>
                  <a:pt x="178" y="3473"/>
                </a:lnTo>
                <a:lnTo>
                  <a:pt x="179" y="1544"/>
                </a:lnTo>
                <a:lnTo>
                  <a:pt x="179" y="1953"/>
                </a:lnTo>
                <a:lnTo>
                  <a:pt x="180" y="3441"/>
                </a:lnTo>
                <a:lnTo>
                  <a:pt x="181" y="3454"/>
                </a:lnTo>
                <a:lnTo>
                  <a:pt x="181" y="3473"/>
                </a:lnTo>
                <a:lnTo>
                  <a:pt x="182" y="2820"/>
                </a:lnTo>
                <a:lnTo>
                  <a:pt x="183" y="3454"/>
                </a:lnTo>
                <a:lnTo>
                  <a:pt x="183" y="1869"/>
                </a:lnTo>
                <a:lnTo>
                  <a:pt x="184" y="3473"/>
                </a:lnTo>
                <a:lnTo>
                  <a:pt x="186" y="3473"/>
                </a:lnTo>
                <a:lnTo>
                  <a:pt x="187" y="3455"/>
                </a:lnTo>
                <a:lnTo>
                  <a:pt x="187" y="2977"/>
                </a:lnTo>
                <a:lnTo>
                  <a:pt x="188" y="3451"/>
                </a:lnTo>
                <a:lnTo>
                  <a:pt x="189" y="3452"/>
                </a:lnTo>
                <a:lnTo>
                  <a:pt x="189" y="3384"/>
                </a:lnTo>
                <a:lnTo>
                  <a:pt x="190" y="3217"/>
                </a:lnTo>
                <a:lnTo>
                  <a:pt x="191" y="2730"/>
                </a:lnTo>
                <a:lnTo>
                  <a:pt x="192" y="2599"/>
                </a:lnTo>
                <a:lnTo>
                  <a:pt x="192" y="2518"/>
                </a:lnTo>
                <a:lnTo>
                  <a:pt x="193" y="3473"/>
                </a:lnTo>
                <a:lnTo>
                  <a:pt x="194" y="1366"/>
                </a:lnTo>
                <a:lnTo>
                  <a:pt x="194" y="1737"/>
                </a:lnTo>
                <a:lnTo>
                  <a:pt x="195" y="3473"/>
                </a:lnTo>
                <a:lnTo>
                  <a:pt x="197" y="3473"/>
                </a:lnTo>
                <a:lnTo>
                  <a:pt x="197" y="2525"/>
                </a:lnTo>
                <a:lnTo>
                  <a:pt x="198" y="3473"/>
                </a:lnTo>
                <a:lnTo>
                  <a:pt x="199" y="3238"/>
                </a:lnTo>
                <a:lnTo>
                  <a:pt x="200" y="3473"/>
                </a:lnTo>
                <a:lnTo>
                  <a:pt x="200" y="3223"/>
                </a:lnTo>
                <a:lnTo>
                  <a:pt x="201" y="3120"/>
                </a:lnTo>
                <a:lnTo>
                  <a:pt x="202" y="574"/>
                </a:lnTo>
                <a:lnTo>
                  <a:pt x="202" y="3447"/>
                </a:lnTo>
                <a:lnTo>
                  <a:pt x="203" y="3453"/>
                </a:lnTo>
                <a:lnTo>
                  <a:pt x="204" y="1004"/>
                </a:lnTo>
                <a:lnTo>
                  <a:pt x="205" y="3443"/>
                </a:lnTo>
                <a:lnTo>
                  <a:pt x="205" y="3473"/>
                </a:lnTo>
                <a:lnTo>
                  <a:pt x="207" y="3391"/>
                </a:lnTo>
                <a:lnTo>
                  <a:pt x="208" y="3439"/>
                </a:lnTo>
                <a:lnTo>
                  <a:pt x="208" y="3473"/>
                </a:lnTo>
                <a:lnTo>
                  <a:pt x="209" y="3473"/>
                </a:lnTo>
                <a:lnTo>
                  <a:pt x="210" y="3223"/>
                </a:lnTo>
                <a:lnTo>
                  <a:pt x="211" y="3473"/>
                </a:lnTo>
                <a:lnTo>
                  <a:pt x="211" y="138"/>
                </a:lnTo>
                <a:lnTo>
                  <a:pt x="212" y="3473"/>
                </a:lnTo>
                <a:lnTo>
                  <a:pt x="213" y="3414"/>
                </a:lnTo>
                <a:lnTo>
                  <a:pt x="213" y="3441"/>
                </a:lnTo>
                <a:lnTo>
                  <a:pt x="214" y="526"/>
                </a:lnTo>
                <a:lnTo>
                  <a:pt x="215" y="777"/>
                </a:lnTo>
                <a:lnTo>
                  <a:pt x="216" y="2106"/>
                </a:lnTo>
                <a:lnTo>
                  <a:pt x="216" y="3473"/>
                </a:lnTo>
                <a:lnTo>
                  <a:pt x="218" y="2264"/>
                </a:lnTo>
                <a:lnTo>
                  <a:pt x="219" y="3473"/>
                </a:lnTo>
                <a:lnTo>
                  <a:pt x="220" y="3339"/>
                </a:lnTo>
                <a:lnTo>
                  <a:pt x="220" y="3338"/>
                </a:lnTo>
                <a:lnTo>
                  <a:pt x="221" y="2518"/>
                </a:lnTo>
                <a:lnTo>
                  <a:pt x="222" y="2131"/>
                </a:lnTo>
                <a:lnTo>
                  <a:pt x="222" y="3473"/>
                </a:lnTo>
                <a:lnTo>
                  <a:pt x="223" y="3473"/>
                </a:lnTo>
                <a:lnTo>
                  <a:pt x="224" y="3473"/>
                </a:lnTo>
                <a:lnTo>
                  <a:pt x="225" y="3437"/>
                </a:lnTo>
                <a:lnTo>
                  <a:pt x="225" y="25"/>
                </a:lnTo>
                <a:lnTo>
                  <a:pt x="226" y="3473"/>
                </a:lnTo>
                <a:lnTo>
                  <a:pt x="228" y="3473"/>
                </a:lnTo>
                <a:lnTo>
                  <a:pt x="229" y="3355"/>
                </a:lnTo>
                <a:lnTo>
                  <a:pt x="229" y="3282"/>
                </a:lnTo>
                <a:lnTo>
                  <a:pt x="230" y="3442"/>
                </a:lnTo>
                <a:lnTo>
                  <a:pt x="231" y="965"/>
                </a:lnTo>
                <a:lnTo>
                  <a:pt x="231" y="503"/>
                </a:lnTo>
                <a:lnTo>
                  <a:pt x="232" y="1338"/>
                </a:lnTo>
                <a:lnTo>
                  <a:pt x="233" y="3339"/>
                </a:lnTo>
                <a:lnTo>
                  <a:pt x="234" y="2997"/>
                </a:lnTo>
                <a:lnTo>
                  <a:pt x="234" y="3329"/>
                </a:lnTo>
                <a:lnTo>
                  <a:pt x="235" y="3473"/>
                </a:lnTo>
                <a:lnTo>
                  <a:pt x="236" y="867"/>
                </a:lnTo>
                <a:lnTo>
                  <a:pt x="237" y="3473"/>
                </a:lnTo>
                <a:lnTo>
                  <a:pt x="237" y="111"/>
                </a:lnTo>
                <a:lnTo>
                  <a:pt x="239" y="1650"/>
                </a:lnTo>
                <a:lnTo>
                  <a:pt x="240" y="3473"/>
                </a:lnTo>
                <a:lnTo>
                  <a:pt x="241" y="2974"/>
                </a:lnTo>
                <a:lnTo>
                  <a:pt x="241" y="3444"/>
                </a:lnTo>
                <a:lnTo>
                  <a:pt x="242" y="240"/>
                </a:lnTo>
                <a:lnTo>
                  <a:pt x="243" y="3473"/>
                </a:lnTo>
                <a:lnTo>
                  <a:pt x="244" y="3473"/>
                </a:lnTo>
                <a:lnTo>
                  <a:pt x="244" y="3328"/>
                </a:lnTo>
                <a:lnTo>
                  <a:pt x="245" y="7"/>
                </a:lnTo>
                <a:lnTo>
                  <a:pt x="246" y="25"/>
                </a:lnTo>
                <a:lnTo>
                  <a:pt x="246" y="3318"/>
                </a:lnTo>
                <a:lnTo>
                  <a:pt x="247" y="3219"/>
                </a:lnTo>
                <a:lnTo>
                  <a:pt x="249" y="3174"/>
                </a:lnTo>
                <a:lnTo>
                  <a:pt x="250" y="2976"/>
                </a:lnTo>
                <a:lnTo>
                  <a:pt x="250" y="3264"/>
                </a:lnTo>
                <a:lnTo>
                  <a:pt x="251" y="2952"/>
                </a:lnTo>
                <a:lnTo>
                  <a:pt x="252" y="14"/>
                </a:lnTo>
                <a:lnTo>
                  <a:pt x="253" y="3435"/>
                </a:lnTo>
                <a:lnTo>
                  <a:pt x="253" y="2951"/>
                </a:lnTo>
                <a:lnTo>
                  <a:pt x="254" y="3427"/>
                </a:lnTo>
                <a:lnTo>
                  <a:pt x="255" y="3358"/>
                </a:lnTo>
                <a:lnTo>
                  <a:pt x="256" y="3421"/>
                </a:lnTo>
                <a:lnTo>
                  <a:pt x="256" y="21"/>
                </a:lnTo>
                <a:lnTo>
                  <a:pt x="257" y="3182"/>
                </a:lnTo>
                <a:lnTo>
                  <a:pt x="259" y="183"/>
                </a:lnTo>
                <a:lnTo>
                  <a:pt x="260" y="58"/>
                </a:lnTo>
                <a:lnTo>
                  <a:pt x="260" y="2835"/>
                </a:lnTo>
                <a:lnTo>
                  <a:pt x="261" y="3152"/>
                </a:lnTo>
                <a:lnTo>
                  <a:pt x="262" y="3451"/>
                </a:lnTo>
                <a:lnTo>
                  <a:pt x="263" y="3473"/>
                </a:lnTo>
                <a:lnTo>
                  <a:pt x="263" y="3136"/>
                </a:lnTo>
                <a:lnTo>
                  <a:pt x="264" y="250"/>
                </a:lnTo>
                <a:lnTo>
                  <a:pt x="265" y="3350"/>
                </a:lnTo>
                <a:lnTo>
                  <a:pt x="266" y="2815"/>
                </a:lnTo>
                <a:lnTo>
                  <a:pt x="266" y="333"/>
                </a:lnTo>
                <a:lnTo>
                  <a:pt x="267" y="320"/>
                </a:lnTo>
                <a:lnTo>
                  <a:pt x="268" y="3428"/>
                </a:lnTo>
                <a:lnTo>
                  <a:pt x="270" y="2737"/>
                </a:lnTo>
                <a:lnTo>
                  <a:pt x="270" y="2892"/>
                </a:lnTo>
                <a:lnTo>
                  <a:pt x="271" y="0"/>
                </a:lnTo>
                <a:lnTo>
                  <a:pt x="272" y="2685"/>
                </a:lnTo>
                <a:lnTo>
                  <a:pt x="273" y="1366"/>
                </a:lnTo>
                <a:lnTo>
                  <a:pt x="273" y="2092"/>
                </a:lnTo>
                <a:lnTo>
                  <a:pt x="274" y="1188"/>
                </a:lnTo>
                <a:lnTo>
                  <a:pt x="275" y="2410"/>
                </a:lnTo>
                <a:lnTo>
                  <a:pt x="276" y="443"/>
                </a:lnTo>
                <a:lnTo>
                  <a:pt x="277" y="2060"/>
                </a:lnTo>
                <a:lnTo>
                  <a:pt x="277" y="93"/>
                </a:lnTo>
                <a:lnTo>
                  <a:pt x="278" y="2849"/>
                </a:lnTo>
                <a:lnTo>
                  <a:pt x="280" y="3062"/>
                </a:lnTo>
                <a:lnTo>
                  <a:pt x="281" y="1122"/>
                </a:lnTo>
                <a:lnTo>
                  <a:pt x="281" y="1447"/>
                </a:lnTo>
                <a:lnTo>
                  <a:pt x="282" y="43"/>
                </a:lnTo>
                <a:lnTo>
                  <a:pt x="283" y="273"/>
                </a:lnTo>
                <a:lnTo>
                  <a:pt x="284" y="623"/>
                </a:lnTo>
                <a:lnTo>
                  <a:pt x="284" y="162"/>
                </a:lnTo>
                <a:lnTo>
                  <a:pt x="285" y="1"/>
                </a:lnTo>
                <a:lnTo>
                  <a:pt x="286" y="1026"/>
                </a:lnTo>
                <a:lnTo>
                  <a:pt x="287" y="582"/>
                </a:lnTo>
                <a:lnTo>
                  <a:pt x="287" y="293"/>
                </a:lnTo>
                <a:lnTo>
                  <a:pt x="288" y="0"/>
                </a:lnTo>
                <a:lnTo>
                  <a:pt x="289" y="1354"/>
                </a:lnTo>
                <a:lnTo>
                  <a:pt x="291" y="2759"/>
                </a:lnTo>
                <a:lnTo>
                  <a:pt x="292" y="70"/>
                </a:lnTo>
                <a:lnTo>
                  <a:pt x="292" y="0"/>
                </a:lnTo>
                <a:lnTo>
                  <a:pt x="293" y="3445"/>
                </a:lnTo>
                <a:lnTo>
                  <a:pt x="294" y="1948"/>
                </a:lnTo>
                <a:lnTo>
                  <a:pt x="295" y="535"/>
                </a:lnTo>
                <a:lnTo>
                  <a:pt x="295" y="0"/>
                </a:lnTo>
                <a:lnTo>
                  <a:pt x="296" y="0"/>
                </a:lnTo>
                <a:lnTo>
                  <a:pt x="297" y="2625"/>
                </a:lnTo>
                <a:lnTo>
                  <a:pt x="298" y="0"/>
                </a:lnTo>
                <a:lnTo>
                  <a:pt x="298" y="1916"/>
                </a:lnTo>
                <a:lnTo>
                  <a:pt x="299" y="0"/>
                </a:lnTo>
                <a:lnTo>
                  <a:pt x="301" y="1130"/>
                </a:lnTo>
                <a:lnTo>
                  <a:pt x="302" y="0"/>
                </a:lnTo>
                <a:lnTo>
                  <a:pt x="303" y="3416"/>
                </a:lnTo>
                <a:lnTo>
                  <a:pt x="303" y="3473"/>
                </a:lnTo>
                <a:lnTo>
                  <a:pt x="304" y="0"/>
                </a:lnTo>
                <a:lnTo>
                  <a:pt x="305" y="0"/>
                </a:lnTo>
                <a:lnTo>
                  <a:pt x="306" y="0"/>
                </a:lnTo>
                <a:lnTo>
                  <a:pt x="307" y="3338"/>
                </a:lnTo>
                <a:lnTo>
                  <a:pt x="308" y="0"/>
                </a:lnTo>
                <a:lnTo>
                  <a:pt x="309" y="177"/>
                </a:lnTo>
                <a:lnTo>
                  <a:pt x="310" y="0"/>
                </a:lnTo>
                <a:lnTo>
                  <a:pt x="310" y="3294"/>
                </a:lnTo>
                <a:lnTo>
                  <a:pt x="312" y="0"/>
                </a:lnTo>
                <a:lnTo>
                  <a:pt x="313" y="0"/>
                </a:lnTo>
                <a:lnTo>
                  <a:pt x="314" y="5"/>
                </a:lnTo>
                <a:lnTo>
                  <a:pt x="315" y="0"/>
                </a:lnTo>
                <a:lnTo>
                  <a:pt x="315" y="3222"/>
                </a:lnTo>
                <a:lnTo>
                  <a:pt x="316" y="0"/>
                </a:lnTo>
                <a:lnTo>
                  <a:pt x="317" y="0"/>
                </a:lnTo>
                <a:lnTo>
                  <a:pt x="318" y="0"/>
                </a:lnTo>
                <a:lnTo>
                  <a:pt x="319" y="0"/>
                </a:lnTo>
                <a:lnTo>
                  <a:pt x="320" y="0"/>
                </a:lnTo>
                <a:lnTo>
                  <a:pt x="322" y="0"/>
                </a:lnTo>
                <a:lnTo>
                  <a:pt x="323" y="0"/>
                </a:lnTo>
                <a:lnTo>
                  <a:pt x="324" y="0"/>
                </a:lnTo>
                <a:lnTo>
                  <a:pt x="325" y="0"/>
                </a:lnTo>
                <a:lnTo>
                  <a:pt x="326" y="0"/>
                </a:lnTo>
                <a:lnTo>
                  <a:pt x="327" y="0"/>
                </a:lnTo>
                <a:lnTo>
                  <a:pt x="328" y="0"/>
                </a:lnTo>
                <a:lnTo>
                  <a:pt x="329" y="0"/>
                </a:lnTo>
                <a:lnTo>
                  <a:pt x="330" y="691"/>
                </a:lnTo>
                <a:lnTo>
                  <a:pt x="331" y="0"/>
                </a:lnTo>
                <a:lnTo>
                  <a:pt x="333" y="0"/>
                </a:lnTo>
                <a:lnTo>
                  <a:pt x="334" y="0"/>
                </a:lnTo>
                <a:lnTo>
                  <a:pt x="335" y="0"/>
                </a:lnTo>
                <a:lnTo>
                  <a:pt x="336" y="0"/>
                </a:lnTo>
                <a:lnTo>
                  <a:pt x="336" y="2662"/>
                </a:lnTo>
                <a:lnTo>
                  <a:pt x="337" y="0"/>
                </a:lnTo>
                <a:lnTo>
                  <a:pt x="338" y="0"/>
                </a:lnTo>
                <a:lnTo>
                  <a:pt x="339" y="0"/>
                </a:lnTo>
                <a:lnTo>
                  <a:pt x="340" y="0"/>
                </a:lnTo>
                <a:lnTo>
                  <a:pt x="340" y="984"/>
                </a:lnTo>
                <a:lnTo>
                  <a:pt x="341" y="0"/>
                </a:lnTo>
                <a:lnTo>
                  <a:pt x="343" y="2609"/>
                </a:lnTo>
                <a:lnTo>
                  <a:pt x="344" y="0"/>
                </a:lnTo>
                <a:lnTo>
                  <a:pt x="345" y="0"/>
                </a:lnTo>
                <a:lnTo>
                  <a:pt x="345" y="2596"/>
                </a:lnTo>
                <a:lnTo>
                  <a:pt x="346" y="0"/>
                </a:lnTo>
                <a:lnTo>
                  <a:pt x="347" y="0"/>
                </a:lnTo>
                <a:lnTo>
                  <a:pt x="348" y="2"/>
                </a:lnTo>
                <a:lnTo>
                  <a:pt x="349" y="1228"/>
                </a:lnTo>
                <a:lnTo>
                  <a:pt x="349" y="1834"/>
                </a:lnTo>
                <a:lnTo>
                  <a:pt x="350" y="0"/>
                </a:lnTo>
                <a:lnTo>
                  <a:pt x="351" y="1090"/>
                </a:lnTo>
                <a:lnTo>
                  <a:pt x="352" y="0"/>
                </a:lnTo>
                <a:lnTo>
                  <a:pt x="354" y="1371"/>
                </a:lnTo>
                <a:lnTo>
                  <a:pt x="354" y="0"/>
                </a:lnTo>
                <a:lnTo>
                  <a:pt x="355" y="0"/>
                </a:lnTo>
                <a:lnTo>
                  <a:pt x="356" y="0"/>
                </a:lnTo>
                <a:lnTo>
                  <a:pt x="357" y="2336"/>
                </a:lnTo>
                <a:lnTo>
                  <a:pt x="358" y="0"/>
                </a:lnTo>
                <a:lnTo>
                  <a:pt x="359" y="231"/>
                </a:lnTo>
                <a:lnTo>
                  <a:pt x="360" y="0"/>
                </a:lnTo>
                <a:lnTo>
                  <a:pt x="361" y="0"/>
                </a:lnTo>
                <a:lnTo>
                  <a:pt x="362" y="0"/>
                </a:lnTo>
                <a:lnTo>
                  <a:pt x="364" y="0"/>
                </a:lnTo>
                <a:lnTo>
                  <a:pt x="365" y="0"/>
                </a:lnTo>
                <a:lnTo>
                  <a:pt x="366" y="0"/>
                </a:lnTo>
                <a:lnTo>
                  <a:pt x="367" y="0"/>
                </a:lnTo>
                <a:lnTo>
                  <a:pt x="368" y="0"/>
                </a:lnTo>
                <a:lnTo>
                  <a:pt x="369" y="1765"/>
                </a:lnTo>
                <a:lnTo>
                  <a:pt x="370" y="0"/>
                </a:lnTo>
                <a:lnTo>
                  <a:pt x="371" y="0"/>
                </a:lnTo>
                <a:lnTo>
                  <a:pt x="372" y="0"/>
                </a:lnTo>
                <a:lnTo>
                  <a:pt x="373" y="0"/>
                </a:lnTo>
                <a:lnTo>
                  <a:pt x="375" y="0"/>
                </a:lnTo>
                <a:lnTo>
                  <a:pt x="376" y="0"/>
                </a:lnTo>
                <a:lnTo>
                  <a:pt x="377" y="51"/>
                </a:lnTo>
                <a:lnTo>
                  <a:pt x="378" y="2524"/>
                </a:lnTo>
                <a:lnTo>
                  <a:pt x="379" y="0"/>
                </a:lnTo>
                <a:lnTo>
                  <a:pt x="380" y="0"/>
                </a:lnTo>
                <a:lnTo>
                  <a:pt x="381" y="0"/>
                </a:lnTo>
                <a:lnTo>
                  <a:pt x="382" y="0"/>
                </a:lnTo>
                <a:lnTo>
                  <a:pt x="383" y="0"/>
                </a:lnTo>
                <a:lnTo>
                  <a:pt x="385" y="0"/>
                </a:lnTo>
                <a:lnTo>
                  <a:pt x="386" y="2188"/>
                </a:lnTo>
                <a:lnTo>
                  <a:pt x="387" y="620"/>
                </a:lnTo>
                <a:lnTo>
                  <a:pt x="388" y="0"/>
                </a:lnTo>
                <a:lnTo>
                  <a:pt x="389" y="0"/>
                </a:lnTo>
                <a:lnTo>
                  <a:pt x="390" y="0"/>
                </a:lnTo>
                <a:lnTo>
                  <a:pt x="391" y="0"/>
                </a:lnTo>
                <a:lnTo>
                  <a:pt x="392" y="0"/>
                </a:lnTo>
                <a:lnTo>
                  <a:pt x="393" y="0"/>
                </a:lnTo>
                <a:lnTo>
                  <a:pt x="394" y="0"/>
                </a:lnTo>
                <a:lnTo>
                  <a:pt x="396" y="1"/>
                </a:lnTo>
                <a:lnTo>
                  <a:pt x="396" y="1070"/>
                </a:lnTo>
                <a:lnTo>
                  <a:pt x="397" y="0"/>
                </a:lnTo>
                <a:lnTo>
                  <a:pt x="398" y="0"/>
                </a:lnTo>
                <a:lnTo>
                  <a:pt x="399" y="0"/>
                </a:lnTo>
                <a:lnTo>
                  <a:pt x="400" y="1"/>
                </a:lnTo>
                <a:lnTo>
                  <a:pt x="401" y="0"/>
                </a:lnTo>
                <a:lnTo>
                  <a:pt x="402" y="0"/>
                </a:lnTo>
                <a:lnTo>
                  <a:pt x="403" y="0"/>
                </a:lnTo>
                <a:lnTo>
                  <a:pt x="404" y="0"/>
                </a:lnTo>
                <a:lnTo>
                  <a:pt x="406" y="1"/>
                </a:lnTo>
                <a:lnTo>
                  <a:pt x="407" y="0"/>
                </a:lnTo>
                <a:lnTo>
                  <a:pt x="408" y="0"/>
                </a:lnTo>
                <a:lnTo>
                  <a:pt x="409" y="0"/>
                </a:lnTo>
                <a:lnTo>
                  <a:pt x="410" y="0"/>
                </a:lnTo>
                <a:lnTo>
                  <a:pt x="411" y="0"/>
                </a:lnTo>
                <a:lnTo>
                  <a:pt x="412" y="0"/>
                </a:lnTo>
                <a:lnTo>
                  <a:pt x="413" y="0"/>
                </a:lnTo>
                <a:lnTo>
                  <a:pt x="413" y="2187"/>
                </a:lnTo>
                <a:lnTo>
                  <a:pt x="414" y="0"/>
                </a:lnTo>
                <a:lnTo>
                  <a:pt x="415" y="0"/>
                </a:lnTo>
                <a:lnTo>
                  <a:pt x="417" y="0"/>
                </a:lnTo>
                <a:lnTo>
                  <a:pt x="418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6" name="Freeform 94"/>
          <p:cNvSpPr>
            <a:spLocks/>
          </p:cNvSpPr>
          <p:nvPr/>
        </p:nvSpPr>
        <p:spPr bwMode="auto">
          <a:xfrm>
            <a:off x="5535613" y="4356100"/>
            <a:ext cx="311150" cy="1838325"/>
          </a:xfrm>
          <a:custGeom>
            <a:avLst/>
            <a:gdLst>
              <a:gd name="T0" fmla="*/ 7 w 589"/>
              <a:gd name="T1" fmla="*/ 0 h 3473"/>
              <a:gd name="T2" fmla="*/ 15 w 589"/>
              <a:gd name="T3" fmla="*/ 3219 h 3473"/>
              <a:gd name="T4" fmla="*/ 23 w 589"/>
              <a:gd name="T5" fmla="*/ 0 h 3473"/>
              <a:gd name="T6" fmla="*/ 31 w 589"/>
              <a:gd name="T7" fmla="*/ 0 h 3473"/>
              <a:gd name="T8" fmla="*/ 38 w 589"/>
              <a:gd name="T9" fmla="*/ 0 h 3473"/>
              <a:gd name="T10" fmla="*/ 46 w 589"/>
              <a:gd name="T11" fmla="*/ 0 h 3473"/>
              <a:gd name="T12" fmla="*/ 55 w 589"/>
              <a:gd name="T13" fmla="*/ 0 h 3473"/>
              <a:gd name="T14" fmla="*/ 64 w 589"/>
              <a:gd name="T15" fmla="*/ 49 h 3473"/>
              <a:gd name="T16" fmla="*/ 72 w 589"/>
              <a:gd name="T17" fmla="*/ 0 h 3473"/>
              <a:gd name="T18" fmla="*/ 80 w 589"/>
              <a:gd name="T19" fmla="*/ 0 h 3473"/>
              <a:gd name="T20" fmla="*/ 89 w 589"/>
              <a:gd name="T21" fmla="*/ 0 h 3473"/>
              <a:gd name="T22" fmla="*/ 98 w 589"/>
              <a:gd name="T23" fmla="*/ 0 h 3473"/>
              <a:gd name="T24" fmla="*/ 107 w 589"/>
              <a:gd name="T25" fmla="*/ 22 h 3473"/>
              <a:gd name="T26" fmla="*/ 116 w 589"/>
              <a:gd name="T27" fmla="*/ 0 h 3473"/>
              <a:gd name="T28" fmla="*/ 125 w 589"/>
              <a:gd name="T29" fmla="*/ 0 h 3473"/>
              <a:gd name="T30" fmla="*/ 132 w 589"/>
              <a:gd name="T31" fmla="*/ 0 h 3473"/>
              <a:gd name="T32" fmla="*/ 141 w 589"/>
              <a:gd name="T33" fmla="*/ 0 h 3473"/>
              <a:gd name="T34" fmla="*/ 149 w 589"/>
              <a:gd name="T35" fmla="*/ 0 h 3473"/>
              <a:gd name="T36" fmla="*/ 158 w 589"/>
              <a:gd name="T37" fmla="*/ 3078 h 3473"/>
              <a:gd name="T38" fmla="*/ 167 w 589"/>
              <a:gd name="T39" fmla="*/ 27 h 3473"/>
              <a:gd name="T40" fmla="*/ 175 w 589"/>
              <a:gd name="T41" fmla="*/ 0 h 3473"/>
              <a:gd name="T42" fmla="*/ 184 w 589"/>
              <a:gd name="T43" fmla="*/ 78 h 3473"/>
              <a:gd name="T44" fmla="*/ 192 w 589"/>
              <a:gd name="T45" fmla="*/ 44 h 3473"/>
              <a:gd name="T46" fmla="*/ 201 w 589"/>
              <a:gd name="T47" fmla="*/ 1678 h 3473"/>
              <a:gd name="T48" fmla="*/ 210 w 589"/>
              <a:gd name="T49" fmla="*/ 2887 h 3473"/>
              <a:gd name="T50" fmla="*/ 219 w 589"/>
              <a:gd name="T51" fmla="*/ 2438 h 3473"/>
              <a:gd name="T52" fmla="*/ 227 w 589"/>
              <a:gd name="T53" fmla="*/ 3036 h 3473"/>
              <a:gd name="T54" fmla="*/ 237 w 589"/>
              <a:gd name="T55" fmla="*/ 1301 h 3473"/>
              <a:gd name="T56" fmla="*/ 246 w 589"/>
              <a:gd name="T57" fmla="*/ 1748 h 3473"/>
              <a:gd name="T58" fmla="*/ 255 w 589"/>
              <a:gd name="T59" fmla="*/ 1063 h 3473"/>
              <a:gd name="T60" fmla="*/ 264 w 589"/>
              <a:gd name="T61" fmla="*/ 2144 h 3473"/>
              <a:gd name="T62" fmla="*/ 274 w 589"/>
              <a:gd name="T63" fmla="*/ 3209 h 3473"/>
              <a:gd name="T64" fmla="*/ 283 w 589"/>
              <a:gd name="T65" fmla="*/ 3048 h 3473"/>
              <a:gd name="T66" fmla="*/ 293 w 589"/>
              <a:gd name="T67" fmla="*/ 3237 h 3473"/>
              <a:gd name="T68" fmla="*/ 301 w 589"/>
              <a:gd name="T69" fmla="*/ 2984 h 3473"/>
              <a:gd name="T70" fmla="*/ 311 w 589"/>
              <a:gd name="T71" fmla="*/ 3473 h 3473"/>
              <a:gd name="T72" fmla="*/ 320 w 589"/>
              <a:gd name="T73" fmla="*/ 3434 h 3473"/>
              <a:gd name="T74" fmla="*/ 330 w 589"/>
              <a:gd name="T75" fmla="*/ 3397 h 3473"/>
              <a:gd name="T76" fmla="*/ 340 w 589"/>
              <a:gd name="T77" fmla="*/ 3473 h 3473"/>
              <a:gd name="T78" fmla="*/ 350 w 589"/>
              <a:gd name="T79" fmla="*/ 3076 h 3473"/>
              <a:gd name="T80" fmla="*/ 360 w 589"/>
              <a:gd name="T81" fmla="*/ 3473 h 3473"/>
              <a:gd name="T82" fmla="*/ 370 w 589"/>
              <a:gd name="T83" fmla="*/ 2765 h 3473"/>
              <a:gd name="T84" fmla="*/ 380 w 589"/>
              <a:gd name="T85" fmla="*/ 3227 h 3473"/>
              <a:gd name="T86" fmla="*/ 390 w 589"/>
              <a:gd name="T87" fmla="*/ 3368 h 3473"/>
              <a:gd name="T88" fmla="*/ 400 w 589"/>
              <a:gd name="T89" fmla="*/ 2910 h 3473"/>
              <a:gd name="T90" fmla="*/ 410 w 589"/>
              <a:gd name="T91" fmla="*/ 3436 h 3473"/>
              <a:gd name="T92" fmla="*/ 420 w 589"/>
              <a:gd name="T93" fmla="*/ 2825 h 3473"/>
              <a:gd name="T94" fmla="*/ 431 w 589"/>
              <a:gd name="T95" fmla="*/ 2832 h 3473"/>
              <a:gd name="T96" fmla="*/ 441 w 589"/>
              <a:gd name="T97" fmla="*/ 2865 h 3473"/>
              <a:gd name="T98" fmla="*/ 452 w 589"/>
              <a:gd name="T99" fmla="*/ 3473 h 3473"/>
              <a:gd name="T100" fmla="*/ 462 w 589"/>
              <a:gd name="T101" fmla="*/ 3246 h 3473"/>
              <a:gd name="T102" fmla="*/ 473 w 589"/>
              <a:gd name="T103" fmla="*/ 3357 h 3473"/>
              <a:gd name="T104" fmla="*/ 483 w 589"/>
              <a:gd name="T105" fmla="*/ 2207 h 3473"/>
              <a:gd name="T106" fmla="*/ 494 w 589"/>
              <a:gd name="T107" fmla="*/ 3250 h 3473"/>
              <a:gd name="T108" fmla="*/ 505 w 589"/>
              <a:gd name="T109" fmla="*/ 3417 h 3473"/>
              <a:gd name="T110" fmla="*/ 516 w 589"/>
              <a:gd name="T111" fmla="*/ 3401 h 3473"/>
              <a:gd name="T112" fmla="*/ 527 w 589"/>
              <a:gd name="T113" fmla="*/ 3194 h 3473"/>
              <a:gd name="T114" fmla="*/ 538 w 589"/>
              <a:gd name="T115" fmla="*/ 2982 h 3473"/>
              <a:gd name="T116" fmla="*/ 549 w 589"/>
              <a:gd name="T117" fmla="*/ 3376 h 3473"/>
              <a:gd name="T118" fmla="*/ 560 w 589"/>
              <a:gd name="T119" fmla="*/ 3395 h 3473"/>
              <a:gd name="T120" fmla="*/ 571 w 589"/>
              <a:gd name="T121" fmla="*/ 3060 h 3473"/>
              <a:gd name="T122" fmla="*/ 583 w 589"/>
              <a:gd name="T123" fmla="*/ 2000 h 3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89" h="3473">
                <a:moveTo>
                  <a:pt x="0" y="0"/>
                </a:moveTo>
                <a:lnTo>
                  <a:pt x="1" y="54"/>
                </a:lnTo>
                <a:lnTo>
                  <a:pt x="2" y="0"/>
                </a:lnTo>
                <a:lnTo>
                  <a:pt x="3" y="139"/>
                </a:lnTo>
                <a:lnTo>
                  <a:pt x="4" y="0"/>
                </a:lnTo>
                <a:lnTo>
                  <a:pt x="5" y="0"/>
                </a:lnTo>
                <a:lnTo>
                  <a:pt x="6" y="1617"/>
                </a:lnTo>
                <a:lnTo>
                  <a:pt x="7" y="0"/>
                </a:lnTo>
                <a:lnTo>
                  <a:pt x="9" y="0"/>
                </a:lnTo>
                <a:lnTo>
                  <a:pt x="9" y="2011"/>
                </a:lnTo>
                <a:lnTo>
                  <a:pt x="10" y="0"/>
                </a:lnTo>
                <a:lnTo>
                  <a:pt x="11" y="5"/>
                </a:lnTo>
                <a:lnTo>
                  <a:pt x="12" y="0"/>
                </a:lnTo>
                <a:lnTo>
                  <a:pt x="13" y="9"/>
                </a:lnTo>
                <a:lnTo>
                  <a:pt x="14" y="0"/>
                </a:lnTo>
                <a:lnTo>
                  <a:pt x="15" y="3219"/>
                </a:lnTo>
                <a:lnTo>
                  <a:pt x="15" y="0"/>
                </a:lnTo>
                <a:lnTo>
                  <a:pt x="16" y="1992"/>
                </a:lnTo>
                <a:lnTo>
                  <a:pt x="17" y="11"/>
                </a:lnTo>
                <a:lnTo>
                  <a:pt x="18" y="2593"/>
                </a:lnTo>
                <a:lnTo>
                  <a:pt x="20" y="0"/>
                </a:lnTo>
                <a:lnTo>
                  <a:pt x="21" y="174"/>
                </a:lnTo>
                <a:lnTo>
                  <a:pt x="22" y="0"/>
                </a:lnTo>
                <a:lnTo>
                  <a:pt x="23" y="0"/>
                </a:lnTo>
                <a:lnTo>
                  <a:pt x="24" y="0"/>
                </a:lnTo>
                <a:lnTo>
                  <a:pt x="25" y="1178"/>
                </a:lnTo>
                <a:lnTo>
                  <a:pt x="26" y="0"/>
                </a:lnTo>
                <a:lnTo>
                  <a:pt x="27" y="1"/>
                </a:lnTo>
                <a:lnTo>
                  <a:pt x="28" y="0"/>
                </a:lnTo>
                <a:lnTo>
                  <a:pt x="30" y="160"/>
                </a:lnTo>
                <a:lnTo>
                  <a:pt x="30" y="0"/>
                </a:lnTo>
                <a:lnTo>
                  <a:pt x="31" y="0"/>
                </a:lnTo>
                <a:lnTo>
                  <a:pt x="32" y="0"/>
                </a:lnTo>
                <a:lnTo>
                  <a:pt x="33" y="0"/>
                </a:lnTo>
                <a:lnTo>
                  <a:pt x="34" y="0"/>
                </a:lnTo>
                <a:lnTo>
                  <a:pt x="35" y="0"/>
                </a:lnTo>
                <a:lnTo>
                  <a:pt x="36" y="1750"/>
                </a:lnTo>
                <a:lnTo>
                  <a:pt x="37" y="0"/>
                </a:lnTo>
                <a:lnTo>
                  <a:pt x="37" y="455"/>
                </a:lnTo>
                <a:lnTo>
                  <a:pt x="38" y="0"/>
                </a:lnTo>
                <a:lnTo>
                  <a:pt x="39" y="0"/>
                </a:lnTo>
                <a:lnTo>
                  <a:pt x="41" y="0"/>
                </a:lnTo>
                <a:lnTo>
                  <a:pt x="42" y="0"/>
                </a:lnTo>
                <a:lnTo>
                  <a:pt x="43" y="0"/>
                </a:lnTo>
                <a:lnTo>
                  <a:pt x="44" y="232"/>
                </a:lnTo>
                <a:lnTo>
                  <a:pt x="45" y="0"/>
                </a:lnTo>
                <a:lnTo>
                  <a:pt x="46" y="1279"/>
                </a:lnTo>
                <a:lnTo>
                  <a:pt x="46" y="0"/>
                </a:lnTo>
                <a:lnTo>
                  <a:pt x="47" y="0"/>
                </a:lnTo>
                <a:lnTo>
                  <a:pt x="48" y="0"/>
                </a:lnTo>
                <a:lnTo>
                  <a:pt x="49" y="0"/>
                </a:lnTo>
                <a:lnTo>
                  <a:pt x="51" y="0"/>
                </a:lnTo>
                <a:lnTo>
                  <a:pt x="52" y="0"/>
                </a:lnTo>
                <a:lnTo>
                  <a:pt x="53" y="0"/>
                </a:lnTo>
                <a:lnTo>
                  <a:pt x="54" y="267"/>
                </a:lnTo>
                <a:lnTo>
                  <a:pt x="55" y="0"/>
                </a:lnTo>
                <a:lnTo>
                  <a:pt x="56" y="86"/>
                </a:lnTo>
                <a:lnTo>
                  <a:pt x="57" y="1803"/>
                </a:lnTo>
                <a:lnTo>
                  <a:pt x="58" y="1268"/>
                </a:lnTo>
                <a:lnTo>
                  <a:pt x="59" y="0"/>
                </a:lnTo>
                <a:lnTo>
                  <a:pt x="60" y="0"/>
                </a:lnTo>
                <a:lnTo>
                  <a:pt x="62" y="0"/>
                </a:lnTo>
                <a:lnTo>
                  <a:pt x="63" y="0"/>
                </a:lnTo>
                <a:lnTo>
                  <a:pt x="64" y="49"/>
                </a:lnTo>
                <a:lnTo>
                  <a:pt x="64" y="3"/>
                </a:lnTo>
                <a:lnTo>
                  <a:pt x="65" y="0"/>
                </a:lnTo>
                <a:lnTo>
                  <a:pt x="66" y="0"/>
                </a:lnTo>
                <a:lnTo>
                  <a:pt x="67" y="0"/>
                </a:lnTo>
                <a:lnTo>
                  <a:pt x="68" y="0"/>
                </a:lnTo>
                <a:lnTo>
                  <a:pt x="69" y="0"/>
                </a:lnTo>
                <a:lnTo>
                  <a:pt x="70" y="0"/>
                </a:lnTo>
                <a:lnTo>
                  <a:pt x="72" y="0"/>
                </a:lnTo>
                <a:lnTo>
                  <a:pt x="73" y="487"/>
                </a:lnTo>
                <a:lnTo>
                  <a:pt x="74" y="0"/>
                </a:lnTo>
                <a:lnTo>
                  <a:pt x="75" y="0"/>
                </a:lnTo>
                <a:lnTo>
                  <a:pt x="76" y="110"/>
                </a:lnTo>
                <a:lnTo>
                  <a:pt x="77" y="0"/>
                </a:lnTo>
                <a:lnTo>
                  <a:pt x="78" y="0"/>
                </a:lnTo>
                <a:lnTo>
                  <a:pt x="79" y="0"/>
                </a:lnTo>
                <a:lnTo>
                  <a:pt x="80" y="0"/>
                </a:lnTo>
                <a:lnTo>
                  <a:pt x="81" y="0"/>
                </a:lnTo>
                <a:lnTo>
                  <a:pt x="83" y="0"/>
                </a:lnTo>
                <a:lnTo>
                  <a:pt x="84" y="27"/>
                </a:lnTo>
                <a:lnTo>
                  <a:pt x="85" y="0"/>
                </a:lnTo>
                <a:lnTo>
                  <a:pt x="86" y="0"/>
                </a:lnTo>
                <a:lnTo>
                  <a:pt x="87" y="0"/>
                </a:lnTo>
                <a:lnTo>
                  <a:pt x="88" y="0"/>
                </a:lnTo>
                <a:lnTo>
                  <a:pt x="89" y="0"/>
                </a:lnTo>
                <a:lnTo>
                  <a:pt x="90" y="121"/>
                </a:lnTo>
                <a:lnTo>
                  <a:pt x="91" y="0"/>
                </a:lnTo>
                <a:lnTo>
                  <a:pt x="93" y="0"/>
                </a:lnTo>
                <a:lnTo>
                  <a:pt x="94" y="0"/>
                </a:lnTo>
                <a:lnTo>
                  <a:pt x="95" y="0"/>
                </a:lnTo>
                <a:lnTo>
                  <a:pt x="96" y="27"/>
                </a:lnTo>
                <a:lnTo>
                  <a:pt x="97" y="0"/>
                </a:lnTo>
                <a:lnTo>
                  <a:pt x="98" y="0"/>
                </a:lnTo>
                <a:lnTo>
                  <a:pt x="99" y="0"/>
                </a:lnTo>
                <a:lnTo>
                  <a:pt x="100" y="2"/>
                </a:lnTo>
                <a:lnTo>
                  <a:pt x="101" y="25"/>
                </a:lnTo>
                <a:lnTo>
                  <a:pt x="102" y="14"/>
                </a:lnTo>
                <a:lnTo>
                  <a:pt x="104" y="3"/>
                </a:lnTo>
                <a:lnTo>
                  <a:pt x="105" y="0"/>
                </a:lnTo>
                <a:lnTo>
                  <a:pt x="106" y="0"/>
                </a:lnTo>
                <a:lnTo>
                  <a:pt x="107" y="22"/>
                </a:lnTo>
                <a:lnTo>
                  <a:pt x="108" y="0"/>
                </a:lnTo>
                <a:lnTo>
                  <a:pt x="109" y="0"/>
                </a:lnTo>
                <a:lnTo>
                  <a:pt x="110" y="0"/>
                </a:lnTo>
                <a:lnTo>
                  <a:pt x="111" y="0"/>
                </a:lnTo>
                <a:lnTo>
                  <a:pt x="112" y="1"/>
                </a:lnTo>
                <a:lnTo>
                  <a:pt x="114" y="432"/>
                </a:lnTo>
                <a:lnTo>
                  <a:pt x="115" y="0"/>
                </a:lnTo>
                <a:lnTo>
                  <a:pt x="116" y="0"/>
                </a:lnTo>
                <a:lnTo>
                  <a:pt x="117" y="0"/>
                </a:lnTo>
                <a:lnTo>
                  <a:pt x="118" y="0"/>
                </a:lnTo>
                <a:lnTo>
                  <a:pt x="119" y="35"/>
                </a:lnTo>
                <a:lnTo>
                  <a:pt x="120" y="1"/>
                </a:lnTo>
                <a:lnTo>
                  <a:pt x="121" y="2"/>
                </a:lnTo>
                <a:lnTo>
                  <a:pt x="122" y="757"/>
                </a:lnTo>
                <a:lnTo>
                  <a:pt x="123" y="369"/>
                </a:lnTo>
                <a:lnTo>
                  <a:pt x="125" y="0"/>
                </a:lnTo>
                <a:lnTo>
                  <a:pt x="126" y="982"/>
                </a:lnTo>
                <a:lnTo>
                  <a:pt x="127" y="138"/>
                </a:lnTo>
                <a:lnTo>
                  <a:pt x="127" y="1083"/>
                </a:lnTo>
                <a:lnTo>
                  <a:pt x="128" y="0"/>
                </a:lnTo>
                <a:lnTo>
                  <a:pt x="129" y="0"/>
                </a:lnTo>
                <a:lnTo>
                  <a:pt x="130" y="1456"/>
                </a:lnTo>
                <a:lnTo>
                  <a:pt x="131" y="1135"/>
                </a:lnTo>
                <a:lnTo>
                  <a:pt x="132" y="0"/>
                </a:lnTo>
                <a:lnTo>
                  <a:pt x="133" y="1079"/>
                </a:lnTo>
                <a:lnTo>
                  <a:pt x="135" y="122"/>
                </a:lnTo>
                <a:lnTo>
                  <a:pt x="136" y="2874"/>
                </a:lnTo>
                <a:lnTo>
                  <a:pt x="137" y="985"/>
                </a:lnTo>
                <a:lnTo>
                  <a:pt x="138" y="760"/>
                </a:lnTo>
                <a:lnTo>
                  <a:pt x="139" y="1771"/>
                </a:lnTo>
                <a:lnTo>
                  <a:pt x="140" y="0"/>
                </a:lnTo>
                <a:lnTo>
                  <a:pt x="141" y="0"/>
                </a:lnTo>
                <a:lnTo>
                  <a:pt x="142" y="2365"/>
                </a:lnTo>
                <a:lnTo>
                  <a:pt x="143" y="2632"/>
                </a:lnTo>
                <a:lnTo>
                  <a:pt x="144" y="68"/>
                </a:lnTo>
                <a:lnTo>
                  <a:pt x="146" y="3216"/>
                </a:lnTo>
                <a:lnTo>
                  <a:pt x="147" y="2303"/>
                </a:lnTo>
                <a:lnTo>
                  <a:pt x="148" y="398"/>
                </a:lnTo>
                <a:lnTo>
                  <a:pt x="148" y="3312"/>
                </a:lnTo>
                <a:lnTo>
                  <a:pt x="149" y="0"/>
                </a:lnTo>
                <a:lnTo>
                  <a:pt x="150" y="1426"/>
                </a:lnTo>
                <a:lnTo>
                  <a:pt x="151" y="2595"/>
                </a:lnTo>
                <a:lnTo>
                  <a:pt x="152" y="923"/>
                </a:lnTo>
                <a:lnTo>
                  <a:pt x="153" y="0"/>
                </a:lnTo>
                <a:lnTo>
                  <a:pt x="154" y="246"/>
                </a:lnTo>
                <a:lnTo>
                  <a:pt x="156" y="1392"/>
                </a:lnTo>
                <a:lnTo>
                  <a:pt x="157" y="2985"/>
                </a:lnTo>
                <a:lnTo>
                  <a:pt x="158" y="3078"/>
                </a:lnTo>
                <a:lnTo>
                  <a:pt x="159" y="3"/>
                </a:lnTo>
                <a:lnTo>
                  <a:pt x="160" y="1929"/>
                </a:lnTo>
                <a:lnTo>
                  <a:pt x="161" y="687"/>
                </a:lnTo>
                <a:lnTo>
                  <a:pt x="162" y="388"/>
                </a:lnTo>
                <a:lnTo>
                  <a:pt x="163" y="1346"/>
                </a:lnTo>
                <a:lnTo>
                  <a:pt x="164" y="10"/>
                </a:lnTo>
                <a:lnTo>
                  <a:pt x="165" y="319"/>
                </a:lnTo>
                <a:lnTo>
                  <a:pt x="167" y="27"/>
                </a:lnTo>
                <a:lnTo>
                  <a:pt x="168" y="16"/>
                </a:lnTo>
                <a:lnTo>
                  <a:pt x="169" y="1"/>
                </a:lnTo>
                <a:lnTo>
                  <a:pt x="170" y="30"/>
                </a:lnTo>
                <a:lnTo>
                  <a:pt x="171" y="0"/>
                </a:lnTo>
                <a:lnTo>
                  <a:pt x="172" y="25"/>
                </a:lnTo>
                <a:lnTo>
                  <a:pt x="173" y="0"/>
                </a:lnTo>
                <a:lnTo>
                  <a:pt x="174" y="15"/>
                </a:lnTo>
                <a:lnTo>
                  <a:pt x="175" y="0"/>
                </a:lnTo>
                <a:lnTo>
                  <a:pt x="177" y="124"/>
                </a:lnTo>
                <a:lnTo>
                  <a:pt x="178" y="5"/>
                </a:lnTo>
                <a:lnTo>
                  <a:pt x="179" y="1301"/>
                </a:lnTo>
                <a:lnTo>
                  <a:pt x="180" y="951"/>
                </a:lnTo>
                <a:lnTo>
                  <a:pt x="181" y="269"/>
                </a:lnTo>
                <a:lnTo>
                  <a:pt x="182" y="211"/>
                </a:lnTo>
                <a:lnTo>
                  <a:pt x="183" y="137"/>
                </a:lnTo>
                <a:lnTo>
                  <a:pt x="184" y="78"/>
                </a:lnTo>
                <a:lnTo>
                  <a:pt x="184" y="0"/>
                </a:lnTo>
                <a:lnTo>
                  <a:pt x="185" y="27"/>
                </a:lnTo>
                <a:lnTo>
                  <a:pt x="186" y="11"/>
                </a:lnTo>
                <a:lnTo>
                  <a:pt x="188" y="30"/>
                </a:lnTo>
                <a:lnTo>
                  <a:pt x="189" y="16"/>
                </a:lnTo>
                <a:lnTo>
                  <a:pt x="190" y="10"/>
                </a:lnTo>
                <a:lnTo>
                  <a:pt x="191" y="16"/>
                </a:lnTo>
                <a:lnTo>
                  <a:pt x="192" y="44"/>
                </a:lnTo>
                <a:lnTo>
                  <a:pt x="193" y="128"/>
                </a:lnTo>
                <a:lnTo>
                  <a:pt x="194" y="122"/>
                </a:lnTo>
                <a:lnTo>
                  <a:pt x="195" y="419"/>
                </a:lnTo>
                <a:lnTo>
                  <a:pt x="196" y="609"/>
                </a:lnTo>
                <a:lnTo>
                  <a:pt x="198" y="351"/>
                </a:lnTo>
                <a:lnTo>
                  <a:pt x="199" y="953"/>
                </a:lnTo>
                <a:lnTo>
                  <a:pt x="200" y="1051"/>
                </a:lnTo>
                <a:lnTo>
                  <a:pt x="201" y="1678"/>
                </a:lnTo>
                <a:lnTo>
                  <a:pt x="202" y="2029"/>
                </a:lnTo>
                <a:lnTo>
                  <a:pt x="203" y="2266"/>
                </a:lnTo>
                <a:lnTo>
                  <a:pt x="204" y="1220"/>
                </a:lnTo>
                <a:lnTo>
                  <a:pt x="205" y="931"/>
                </a:lnTo>
                <a:lnTo>
                  <a:pt x="206" y="2420"/>
                </a:lnTo>
                <a:lnTo>
                  <a:pt x="207" y="1835"/>
                </a:lnTo>
                <a:lnTo>
                  <a:pt x="209" y="2319"/>
                </a:lnTo>
                <a:lnTo>
                  <a:pt x="210" y="2887"/>
                </a:lnTo>
                <a:lnTo>
                  <a:pt x="211" y="1263"/>
                </a:lnTo>
                <a:lnTo>
                  <a:pt x="212" y="2447"/>
                </a:lnTo>
                <a:lnTo>
                  <a:pt x="213" y="3048"/>
                </a:lnTo>
                <a:lnTo>
                  <a:pt x="214" y="3248"/>
                </a:lnTo>
                <a:lnTo>
                  <a:pt x="215" y="3207"/>
                </a:lnTo>
                <a:lnTo>
                  <a:pt x="216" y="3281"/>
                </a:lnTo>
                <a:lnTo>
                  <a:pt x="217" y="3265"/>
                </a:lnTo>
                <a:lnTo>
                  <a:pt x="219" y="2438"/>
                </a:lnTo>
                <a:lnTo>
                  <a:pt x="220" y="3153"/>
                </a:lnTo>
                <a:lnTo>
                  <a:pt x="221" y="693"/>
                </a:lnTo>
                <a:lnTo>
                  <a:pt x="222" y="2798"/>
                </a:lnTo>
                <a:lnTo>
                  <a:pt x="223" y="3207"/>
                </a:lnTo>
                <a:lnTo>
                  <a:pt x="224" y="2786"/>
                </a:lnTo>
                <a:lnTo>
                  <a:pt x="225" y="2335"/>
                </a:lnTo>
                <a:lnTo>
                  <a:pt x="226" y="2198"/>
                </a:lnTo>
                <a:lnTo>
                  <a:pt x="227" y="3036"/>
                </a:lnTo>
                <a:lnTo>
                  <a:pt x="228" y="2952"/>
                </a:lnTo>
                <a:lnTo>
                  <a:pt x="231" y="2451"/>
                </a:lnTo>
                <a:lnTo>
                  <a:pt x="232" y="2786"/>
                </a:lnTo>
                <a:lnTo>
                  <a:pt x="233" y="1816"/>
                </a:lnTo>
                <a:lnTo>
                  <a:pt x="234" y="1390"/>
                </a:lnTo>
                <a:lnTo>
                  <a:pt x="235" y="1468"/>
                </a:lnTo>
                <a:lnTo>
                  <a:pt x="236" y="676"/>
                </a:lnTo>
                <a:lnTo>
                  <a:pt x="237" y="1301"/>
                </a:lnTo>
                <a:lnTo>
                  <a:pt x="238" y="372"/>
                </a:lnTo>
                <a:lnTo>
                  <a:pt x="240" y="984"/>
                </a:lnTo>
                <a:lnTo>
                  <a:pt x="241" y="269"/>
                </a:lnTo>
                <a:lnTo>
                  <a:pt x="242" y="1121"/>
                </a:lnTo>
                <a:lnTo>
                  <a:pt x="243" y="874"/>
                </a:lnTo>
                <a:lnTo>
                  <a:pt x="244" y="503"/>
                </a:lnTo>
                <a:lnTo>
                  <a:pt x="245" y="1680"/>
                </a:lnTo>
                <a:lnTo>
                  <a:pt x="246" y="1748"/>
                </a:lnTo>
                <a:lnTo>
                  <a:pt x="247" y="2418"/>
                </a:lnTo>
                <a:lnTo>
                  <a:pt x="248" y="2176"/>
                </a:lnTo>
                <a:lnTo>
                  <a:pt x="249" y="2045"/>
                </a:lnTo>
                <a:lnTo>
                  <a:pt x="251" y="1623"/>
                </a:lnTo>
                <a:lnTo>
                  <a:pt x="252" y="1638"/>
                </a:lnTo>
                <a:lnTo>
                  <a:pt x="253" y="1458"/>
                </a:lnTo>
                <a:lnTo>
                  <a:pt x="254" y="495"/>
                </a:lnTo>
                <a:lnTo>
                  <a:pt x="255" y="1063"/>
                </a:lnTo>
                <a:lnTo>
                  <a:pt x="256" y="1196"/>
                </a:lnTo>
                <a:lnTo>
                  <a:pt x="257" y="1261"/>
                </a:lnTo>
                <a:lnTo>
                  <a:pt x="258" y="1147"/>
                </a:lnTo>
                <a:lnTo>
                  <a:pt x="259" y="609"/>
                </a:lnTo>
                <a:lnTo>
                  <a:pt x="261" y="1321"/>
                </a:lnTo>
                <a:lnTo>
                  <a:pt x="262" y="1454"/>
                </a:lnTo>
                <a:lnTo>
                  <a:pt x="263" y="1498"/>
                </a:lnTo>
                <a:lnTo>
                  <a:pt x="264" y="2144"/>
                </a:lnTo>
                <a:lnTo>
                  <a:pt x="265" y="1960"/>
                </a:lnTo>
                <a:lnTo>
                  <a:pt x="266" y="2344"/>
                </a:lnTo>
                <a:lnTo>
                  <a:pt x="268" y="2245"/>
                </a:lnTo>
                <a:lnTo>
                  <a:pt x="269" y="2646"/>
                </a:lnTo>
                <a:lnTo>
                  <a:pt x="270" y="2537"/>
                </a:lnTo>
                <a:lnTo>
                  <a:pt x="272" y="2049"/>
                </a:lnTo>
                <a:lnTo>
                  <a:pt x="273" y="2841"/>
                </a:lnTo>
                <a:lnTo>
                  <a:pt x="274" y="3209"/>
                </a:lnTo>
                <a:lnTo>
                  <a:pt x="275" y="3282"/>
                </a:lnTo>
                <a:lnTo>
                  <a:pt x="276" y="3183"/>
                </a:lnTo>
                <a:lnTo>
                  <a:pt x="277" y="2814"/>
                </a:lnTo>
                <a:lnTo>
                  <a:pt x="278" y="2950"/>
                </a:lnTo>
                <a:lnTo>
                  <a:pt x="279" y="3115"/>
                </a:lnTo>
                <a:lnTo>
                  <a:pt x="280" y="2293"/>
                </a:lnTo>
                <a:lnTo>
                  <a:pt x="282" y="3028"/>
                </a:lnTo>
                <a:lnTo>
                  <a:pt x="283" y="3048"/>
                </a:lnTo>
                <a:lnTo>
                  <a:pt x="284" y="3097"/>
                </a:lnTo>
                <a:lnTo>
                  <a:pt x="285" y="3207"/>
                </a:lnTo>
                <a:lnTo>
                  <a:pt x="286" y="2821"/>
                </a:lnTo>
                <a:lnTo>
                  <a:pt x="287" y="2910"/>
                </a:lnTo>
                <a:lnTo>
                  <a:pt x="288" y="3281"/>
                </a:lnTo>
                <a:lnTo>
                  <a:pt x="290" y="3323"/>
                </a:lnTo>
                <a:lnTo>
                  <a:pt x="292" y="3136"/>
                </a:lnTo>
                <a:lnTo>
                  <a:pt x="293" y="3237"/>
                </a:lnTo>
                <a:lnTo>
                  <a:pt x="294" y="2489"/>
                </a:lnTo>
                <a:lnTo>
                  <a:pt x="295" y="3368"/>
                </a:lnTo>
                <a:lnTo>
                  <a:pt x="296" y="3397"/>
                </a:lnTo>
                <a:lnTo>
                  <a:pt x="297" y="3339"/>
                </a:lnTo>
                <a:lnTo>
                  <a:pt x="298" y="3453"/>
                </a:lnTo>
                <a:lnTo>
                  <a:pt x="299" y="1994"/>
                </a:lnTo>
                <a:lnTo>
                  <a:pt x="300" y="3473"/>
                </a:lnTo>
                <a:lnTo>
                  <a:pt x="301" y="2984"/>
                </a:lnTo>
                <a:lnTo>
                  <a:pt x="303" y="3076"/>
                </a:lnTo>
                <a:lnTo>
                  <a:pt x="304" y="2271"/>
                </a:lnTo>
                <a:lnTo>
                  <a:pt x="305" y="3473"/>
                </a:lnTo>
                <a:lnTo>
                  <a:pt x="307" y="3417"/>
                </a:lnTo>
                <a:lnTo>
                  <a:pt x="308" y="3352"/>
                </a:lnTo>
                <a:lnTo>
                  <a:pt x="309" y="3397"/>
                </a:lnTo>
                <a:lnTo>
                  <a:pt x="310" y="3328"/>
                </a:lnTo>
                <a:lnTo>
                  <a:pt x="311" y="3473"/>
                </a:lnTo>
                <a:lnTo>
                  <a:pt x="313" y="3473"/>
                </a:lnTo>
                <a:lnTo>
                  <a:pt x="314" y="3473"/>
                </a:lnTo>
                <a:lnTo>
                  <a:pt x="315" y="3142"/>
                </a:lnTo>
                <a:lnTo>
                  <a:pt x="316" y="3473"/>
                </a:lnTo>
                <a:lnTo>
                  <a:pt x="317" y="2867"/>
                </a:lnTo>
                <a:lnTo>
                  <a:pt x="318" y="3085"/>
                </a:lnTo>
                <a:lnTo>
                  <a:pt x="319" y="3454"/>
                </a:lnTo>
                <a:lnTo>
                  <a:pt x="320" y="3434"/>
                </a:lnTo>
                <a:lnTo>
                  <a:pt x="322" y="3258"/>
                </a:lnTo>
                <a:lnTo>
                  <a:pt x="324" y="3347"/>
                </a:lnTo>
                <a:lnTo>
                  <a:pt x="325" y="3473"/>
                </a:lnTo>
                <a:lnTo>
                  <a:pt x="326" y="2260"/>
                </a:lnTo>
                <a:lnTo>
                  <a:pt x="327" y="3473"/>
                </a:lnTo>
                <a:lnTo>
                  <a:pt x="328" y="2853"/>
                </a:lnTo>
                <a:lnTo>
                  <a:pt x="329" y="3447"/>
                </a:lnTo>
                <a:lnTo>
                  <a:pt x="330" y="3397"/>
                </a:lnTo>
                <a:lnTo>
                  <a:pt x="331" y="3473"/>
                </a:lnTo>
                <a:lnTo>
                  <a:pt x="332" y="3473"/>
                </a:lnTo>
                <a:lnTo>
                  <a:pt x="334" y="2622"/>
                </a:lnTo>
                <a:lnTo>
                  <a:pt x="336" y="3473"/>
                </a:lnTo>
                <a:lnTo>
                  <a:pt x="337" y="3473"/>
                </a:lnTo>
                <a:lnTo>
                  <a:pt x="338" y="3427"/>
                </a:lnTo>
                <a:lnTo>
                  <a:pt x="339" y="2379"/>
                </a:lnTo>
                <a:lnTo>
                  <a:pt x="340" y="3473"/>
                </a:lnTo>
                <a:lnTo>
                  <a:pt x="341" y="3473"/>
                </a:lnTo>
                <a:lnTo>
                  <a:pt x="342" y="3443"/>
                </a:lnTo>
                <a:lnTo>
                  <a:pt x="343" y="3473"/>
                </a:lnTo>
                <a:lnTo>
                  <a:pt x="345" y="3422"/>
                </a:lnTo>
                <a:lnTo>
                  <a:pt x="346" y="3473"/>
                </a:lnTo>
                <a:lnTo>
                  <a:pt x="348" y="3473"/>
                </a:lnTo>
                <a:lnTo>
                  <a:pt x="349" y="3453"/>
                </a:lnTo>
                <a:lnTo>
                  <a:pt x="350" y="3076"/>
                </a:lnTo>
                <a:lnTo>
                  <a:pt x="351" y="3473"/>
                </a:lnTo>
                <a:lnTo>
                  <a:pt x="352" y="3443"/>
                </a:lnTo>
                <a:lnTo>
                  <a:pt x="353" y="3447"/>
                </a:lnTo>
                <a:lnTo>
                  <a:pt x="355" y="3347"/>
                </a:lnTo>
                <a:lnTo>
                  <a:pt x="356" y="3473"/>
                </a:lnTo>
                <a:lnTo>
                  <a:pt x="357" y="3432"/>
                </a:lnTo>
                <a:lnTo>
                  <a:pt x="359" y="3473"/>
                </a:lnTo>
                <a:lnTo>
                  <a:pt x="360" y="3473"/>
                </a:lnTo>
                <a:lnTo>
                  <a:pt x="361" y="3405"/>
                </a:lnTo>
                <a:lnTo>
                  <a:pt x="362" y="3435"/>
                </a:lnTo>
                <a:lnTo>
                  <a:pt x="363" y="3473"/>
                </a:lnTo>
                <a:lnTo>
                  <a:pt x="364" y="3473"/>
                </a:lnTo>
                <a:lnTo>
                  <a:pt x="366" y="3337"/>
                </a:lnTo>
                <a:lnTo>
                  <a:pt x="367" y="3473"/>
                </a:lnTo>
                <a:lnTo>
                  <a:pt x="369" y="3263"/>
                </a:lnTo>
                <a:lnTo>
                  <a:pt x="370" y="2765"/>
                </a:lnTo>
                <a:lnTo>
                  <a:pt x="371" y="3009"/>
                </a:lnTo>
                <a:lnTo>
                  <a:pt x="372" y="2790"/>
                </a:lnTo>
                <a:lnTo>
                  <a:pt x="373" y="2922"/>
                </a:lnTo>
                <a:lnTo>
                  <a:pt x="374" y="3347"/>
                </a:lnTo>
                <a:lnTo>
                  <a:pt x="376" y="3383"/>
                </a:lnTo>
                <a:lnTo>
                  <a:pt x="377" y="3417"/>
                </a:lnTo>
                <a:lnTo>
                  <a:pt x="379" y="3448"/>
                </a:lnTo>
                <a:lnTo>
                  <a:pt x="380" y="3227"/>
                </a:lnTo>
                <a:lnTo>
                  <a:pt x="381" y="2919"/>
                </a:lnTo>
                <a:lnTo>
                  <a:pt x="382" y="3213"/>
                </a:lnTo>
                <a:lnTo>
                  <a:pt x="383" y="3338"/>
                </a:lnTo>
                <a:lnTo>
                  <a:pt x="384" y="3320"/>
                </a:lnTo>
                <a:lnTo>
                  <a:pt x="385" y="2049"/>
                </a:lnTo>
                <a:lnTo>
                  <a:pt x="387" y="2743"/>
                </a:lnTo>
                <a:lnTo>
                  <a:pt x="389" y="3473"/>
                </a:lnTo>
                <a:lnTo>
                  <a:pt x="390" y="3368"/>
                </a:lnTo>
                <a:lnTo>
                  <a:pt x="391" y="3316"/>
                </a:lnTo>
                <a:lnTo>
                  <a:pt x="392" y="3473"/>
                </a:lnTo>
                <a:lnTo>
                  <a:pt x="393" y="2384"/>
                </a:lnTo>
                <a:lnTo>
                  <a:pt x="394" y="3337"/>
                </a:lnTo>
                <a:lnTo>
                  <a:pt x="395" y="3473"/>
                </a:lnTo>
                <a:lnTo>
                  <a:pt x="398" y="3473"/>
                </a:lnTo>
                <a:lnTo>
                  <a:pt x="399" y="3350"/>
                </a:lnTo>
                <a:lnTo>
                  <a:pt x="400" y="2910"/>
                </a:lnTo>
                <a:lnTo>
                  <a:pt x="401" y="2730"/>
                </a:lnTo>
                <a:lnTo>
                  <a:pt x="402" y="3338"/>
                </a:lnTo>
                <a:lnTo>
                  <a:pt x="403" y="2683"/>
                </a:lnTo>
                <a:lnTo>
                  <a:pt x="404" y="3473"/>
                </a:lnTo>
                <a:lnTo>
                  <a:pt x="406" y="3354"/>
                </a:lnTo>
                <a:lnTo>
                  <a:pt x="408" y="2745"/>
                </a:lnTo>
                <a:lnTo>
                  <a:pt x="409" y="3451"/>
                </a:lnTo>
                <a:lnTo>
                  <a:pt x="410" y="3436"/>
                </a:lnTo>
                <a:lnTo>
                  <a:pt x="411" y="3473"/>
                </a:lnTo>
                <a:lnTo>
                  <a:pt x="412" y="1707"/>
                </a:lnTo>
                <a:lnTo>
                  <a:pt x="414" y="3418"/>
                </a:lnTo>
                <a:lnTo>
                  <a:pt x="415" y="1233"/>
                </a:lnTo>
                <a:lnTo>
                  <a:pt x="416" y="3211"/>
                </a:lnTo>
                <a:lnTo>
                  <a:pt x="418" y="2817"/>
                </a:lnTo>
                <a:lnTo>
                  <a:pt x="419" y="2998"/>
                </a:lnTo>
                <a:lnTo>
                  <a:pt x="420" y="2825"/>
                </a:lnTo>
                <a:lnTo>
                  <a:pt x="422" y="3441"/>
                </a:lnTo>
                <a:lnTo>
                  <a:pt x="423" y="2713"/>
                </a:lnTo>
                <a:lnTo>
                  <a:pt x="424" y="3473"/>
                </a:lnTo>
                <a:lnTo>
                  <a:pt x="425" y="3473"/>
                </a:lnTo>
                <a:lnTo>
                  <a:pt x="426" y="3473"/>
                </a:lnTo>
                <a:lnTo>
                  <a:pt x="427" y="2721"/>
                </a:lnTo>
                <a:lnTo>
                  <a:pt x="430" y="2609"/>
                </a:lnTo>
                <a:lnTo>
                  <a:pt x="431" y="2832"/>
                </a:lnTo>
                <a:lnTo>
                  <a:pt x="432" y="3339"/>
                </a:lnTo>
                <a:lnTo>
                  <a:pt x="433" y="1380"/>
                </a:lnTo>
                <a:lnTo>
                  <a:pt x="434" y="3016"/>
                </a:lnTo>
                <a:lnTo>
                  <a:pt x="435" y="2809"/>
                </a:lnTo>
                <a:lnTo>
                  <a:pt x="437" y="3245"/>
                </a:lnTo>
                <a:lnTo>
                  <a:pt x="439" y="3380"/>
                </a:lnTo>
                <a:lnTo>
                  <a:pt x="440" y="3455"/>
                </a:lnTo>
                <a:lnTo>
                  <a:pt x="441" y="2865"/>
                </a:lnTo>
                <a:lnTo>
                  <a:pt x="442" y="1459"/>
                </a:lnTo>
                <a:lnTo>
                  <a:pt x="443" y="3473"/>
                </a:lnTo>
                <a:lnTo>
                  <a:pt x="445" y="2595"/>
                </a:lnTo>
                <a:lnTo>
                  <a:pt x="446" y="3139"/>
                </a:lnTo>
                <a:lnTo>
                  <a:pt x="447" y="3362"/>
                </a:lnTo>
                <a:lnTo>
                  <a:pt x="448" y="3075"/>
                </a:lnTo>
                <a:lnTo>
                  <a:pt x="450" y="3447"/>
                </a:lnTo>
                <a:lnTo>
                  <a:pt x="452" y="3473"/>
                </a:lnTo>
                <a:lnTo>
                  <a:pt x="453" y="3395"/>
                </a:lnTo>
                <a:lnTo>
                  <a:pt x="454" y="3371"/>
                </a:lnTo>
                <a:lnTo>
                  <a:pt x="455" y="2601"/>
                </a:lnTo>
                <a:lnTo>
                  <a:pt x="456" y="1719"/>
                </a:lnTo>
                <a:lnTo>
                  <a:pt x="458" y="3334"/>
                </a:lnTo>
                <a:lnTo>
                  <a:pt x="460" y="3437"/>
                </a:lnTo>
                <a:lnTo>
                  <a:pt x="461" y="3274"/>
                </a:lnTo>
                <a:lnTo>
                  <a:pt x="462" y="3246"/>
                </a:lnTo>
                <a:lnTo>
                  <a:pt x="463" y="3435"/>
                </a:lnTo>
                <a:lnTo>
                  <a:pt x="464" y="3285"/>
                </a:lnTo>
                <a:lnTo>
                  <a:pt x="466" y="3278"/>
                </a:lnTo>
                <a:lnTo>
                  <a:pt x="467" y="3383"/>
                </a:lnTo>
                <a:lnTo>
                  <a:pt x="468" y="3473"/>
                </a:lnTo>
                <a:lnTo>
                  <a:pt x="469" y="1837"/>
                </a:lnTo>
                <a:lnTo>
                  <a:pt x="471" y="3275"/>
                </a:lnTo>
                <a:lnTo>
                  <a:pt x="473" y="3357"/>
                </a:lnTo>
                <a:lnTo>
                  <a:pt x="474" y="3445"/>
                </a:lnTo>
                <a:lnTo>
                  <a:pt x="475" y="3413"/>
                </a:lnTo>
                <a:lnTo>
                  <a:pt x="476" y="3455"/>
                </a:lnTo>
                <a:lnTo>
                  <a:pt x="478" y="3318"/>
                </a:lnTo>
                <a:lnTo>
                  <a:pt x="479" y="3295"/>
                </a:lnTo>
                <a:lnTo>
                  <a:pt x="481" y="3288"/>
                </a:lnTo>
                <a:lnTo>
                  <a:pt x="482" y="3423"/>
                </a:lnTo>
                <a:lnTo>
                  <a:pt x="483" y="2207"/>
                </a:lnTo>
                <a:lnTo>
                  <a:pt x="485" y="3374"/>
                </a:lnTo>
                <a:lnTo>
                  <a:pt x="486" y="3281"/>
                </a:lnTo>
                <a:lnTo>
                  <a:pt x="487" y="3473"/>
                </a:lnTo>
                <a:lnTo>
                  <a:pt x="488" y="3414"/>
                </a:lnTo>
                <a:lnTo>
                  <a:pt x="489" y="3279"/>
                </a:lnTo>
                <a:lnTo>
                  <a:pt x="492" y="3305"/>
                </a:lnTo>
                <a:lnTo>
                  <a:pt x="493" y="3473"/>
                </a:lnTo>
                <a:lnTo>
                  <a:pt x="494" y="3250"/>
                </a:lnTo>
                <a:lnTo>
                  <a:pt x="495" y="3302"/>
                </a:lnTo>
                <a:lnTo>
                  <a:pt x="497" y="3349"/>
                </a:lnTo>
                <a:lnTo>
                  <a:pt x="498" y="2449"/>
                </a:lnTo>
                <a:lnTo>
                  <a:pt x="499" y="3226"/>
                </a:lnTo>
                <a:lnTo>
                  <a:pt x="500" y="3451"/>
                </a:lnTo>
                <a:lnTo>
                  <a:pt x="502" y="3382"/>
                </a:lnTo>
                <a:lnTo>
                  <a:pt x="504" y="3261"/>
                </a:lnTo>
                <a:lnTo>
                  <a:pt x="505" y="3417"/>
                </a:lnTo>
                <a:lnTo>
                  <a:pt x="506" y="3337"/>
                </a:lnTo>
                <a:lnTo>
                  <a:pt x="507" y="3158"/>
                </a:lnTo>
                <a:lnTo>
                  <a:pt x="509" y="3391"/>
                </a:lnTo>
                <a:lnTo>
                  <a:pt x="510" y="3232"/>
                </a:lnTo>
                <a:lnTo>
                  <a:pt x="511" y="3131"/>
                </a:lnTo>
                <a:lnTo>
                  <a:pt x="513" y="2995"/>
                </a:lnTo>
                <a:lnTo>
                  <a:pt x="515" y="3381"/>
                </a:lnTo>
                <a:lnTo>
                  <a:pt x="516" y="3401"/>
                </a:lnTo>
                <a:lnTo>
                  <a:pt x="517" y="3151"/>
                </a:lnTo>
                <a:lnTo>
                  <a:pt x="518" y="2907"/>
                </a:lnTo>
                <a:lnTo>
                  <a:pt x="520" y="3473"/>
                </a:lnTo>
                <a:lnTo>
                  <a:pt x="521" y="3138"/>
                </a:lnTo>
                <a:lnTo>
                  <a:pt x="523" y="3051"/>
                </a:lnTo>
                <a:lnTo>
                  <a:pt x="524" y="3453"/>
                </a:lnTo>
                <a:lnTo>
                  <a:pt x="526" y="3410"/>
                </a:lnTo>
                <a:lnTo>
                  <a:pt x="527" y="3194"/>
                </a:lnTo>
                <a:lnTo>
                  <a:pt x="528" y="3068"/>
                </a:lnTo>
                <a:lnTo>
                  <a:pt x="529" y="3055"/>
                </a:lnTo>
                <a:lnTo>
                  <a:pt x="531" y="3424"/>
                </a:lnTo>
                <a:lnTo>
                  <a:pt x="532" y="3081"/>
                </a:lnTo>
                <a:lnTo>
                  <a:pt x="534" y="3382"/>
                </a:lnTo>
                <a:lnTo>
                  <a:pt x="535" y="3390"/>
                </a:lnTo>
                <a:lnTo>
                  <a:pt x="537" y="2993"/>
                </a:lnTo>
                <a:lnTo>
                  <a:pt x="538" y="2982"/>
                </a:lnTo>
                <a:lnTo>
                  <a:pt x="539" y="3257"/>
                </a:lnTo>
                <a:lnTo>
                  <a:pt x="540" y="3397"/>
                </a:lnTo>
                <a:lnTo>
                  <a:pt x="542" y="3473"/>
                </a:lnTo>
                <a:lnTo>
                  <a:pt x="544" y="2931"/>
                </a:lnTo>
                <a:lnTo>
                  <a:pt x="545" y="3366"/>
                </a:lnTo>
                <a:lnTo>
                  <a:pt x="546" y="2964"/>
                </a:lnTo>
                <a:lnTo>
                  <a:pt x="548" y="3104"/>
                </a:lnTo>
                <a:lnTo>
                  <a:pt x="549" y="3376"/>
                </a:lnTo>
                <a:lnTo>
                  <a:pt x="550" y="3153"/>
                </a:lnTo>
                <a:lnTo>
                  <a:pt x="551" y="3406"/>
                </a:lnTo>
                <a:lnTo>
                  <a:pt x="553" y="3368"/>
                </a:lnTo>
                <a:lnTo>
                  <a:pt x="555" y="3473"/>
                </a:lnTo>
                <a:lnTo>
                  <a:pt x="556" y="2637"/>
                </a:lnTo>
                <a:lnTo>
                  <a:pt x="558" y="3395"/>
                </a:lnTo>
                <a:lnTo>
                  <a:pt x="559" y="3090"/>
                </a:lnTo>
                <a:lnTo>
                  <a:pt x="560" y="3395"/>
                </a:lnTo>
                <a:lnTo>
                  <a:pt x="561" y="3186"/>
                </a:lnTo>
                <a:lnTo>
                  <a:pt x="563" y="3140"/>
                </a:lnTo>
                <a:lnTo>
                  <a:pt x="565" y="3079"/>
                </a:lnTo>
                <a:lnTo>
                  <a:pt x="566" y="3473"/>
                </a:lnTo>
                <a:lnTo>
                  <a:pt x="567" y="2983"/>
                </a:lnTo>
                <a:lnTo>
                  <a:pt x="569" y="2923"/>
                </a:lnTo>
                <a:lnTo>
                  <a:pt x="570" y="2863"/>
                </a:lnTo>
                <a:lnTo>
                  <a:pt x="571" y="3060"/>
                </a:lnTo>
                <a:lnTo>
                  <a:pt x="573" y="3097"/>
                </a:lnTo>
                <a:lnTo>
                  <a:pt x="574" y="3152"/>
                </a:lnTo>
                <a:lnTo>
                  <a:pt x="576" y="2915"/>
                </a:lnTo>
                <a:lnTo>
                  <a:pt x="577" y="2965"/>
                </a:lnTo>
                <a:lnTo>
                  <a:pt x="579" y="3161"/>
                </a:lnTo>
                <a:lnTo>
                  <a:pt x="580" y="3033"/>
                </a:lnTo>
                <a:lnTo>
                  <a:pt x="581" y="3344"/>
                </a:lnTo>
                <a:lnTo>
                  <a:pt x="583" y="2000"/>
                </a:lnTo>
                <a:lnTo>
                  <a:pt x="584" y="3380"/>
                </a:lnTo>
                <a:lnTo>
                  <a:pt x="586" y="2611"/>
                </a:lnTo>
                <a:lnTo>
                  <a:pt x="588" y="3473"/>
                </a:lnTo>
                <a:lnTo>
                  <a:pt x="589" y="341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7" name="Freeform 95"/>
          <p:cNvSpPr>
            <a:spLocks/>
          </p:cNvSpPr>
          <p:nvPr/>
        </p:nvSpPr>
        <p:spPr bwMode="auto">
          <a:xfrm>
            <a:off x="5846763" y="4356100"/>
            <a:ext cx="493713" cy="1827213"/>
          </a:xfrm>
          <a:custGeom>
            <a:avLst/>
            <a:gdLst>
              <a:gd name="T0" fmla="*/ 10 w 933"/>
              <a:gd name="T1" fmla="*/ 109 h 3453"/>
              <a:gd name="T2" fmla="*/ 21 w 933"/>
              <a:gd name="T3" fmla="*/ 2621 h 3453"/>
              <a:gd name="T4" fmla="*/ 33 w 933"/>
              <a:gd name="T5" fmla="*/ 1846 h 3453"/>
              <a:gd name="T6" fmla="*/ 45 w 933"/>
              <a:gd name="T7" fmla="*/ 1118 h 3453"/>
              <a:gd name="T8" fmla="*/ 56 w 933"/>
              <a:gd name="T9" fmla="*/ 1383 h 3453"/>
              <a:gd name="T10" fmla="*/ 68 w 933"/>
              <a:gd name="T11" fmla="*/ 3193 h 3453"/>
              <a:gd name="T12" fmla="*/ 81 w 933"/>
              <a:gd name="T13" fmla="*/ 3081 h 3453"/>
              <a:gd name="T14" fmla="*/ 93 w 933"/>
              <a:gd name="T15" fmla="*/ 0 h 3453"/>
              <a:gd name="T16" fmla="*/ 105 w 933"/>
              <a:gd name="T17" fmla="*/ 2241 h 3453"/>
              <a:gd name="T18" fmla="*/ 117 w 933"/>
              <a:gd name="T19" fmla="*/ 1482 h 3453"/>
              <a:gd name="T20" fmla="*/ 130 w 933"/>
              <a:gd name="T21" fmla="*/ 82 h 3453"/>
              <a:gd name="T22" fmla="*/ 142 w 933"/>
              <a:gd name="T23" fmla="*/ 2705 h 3453"/>
              <a:gd name="T24" fmla="*/ 155 w 933"/>
              <a:gd name="T25" fmla="*/ 2640 h 3453"/>
              <a:gd name="T26" fmla="*/ 168 w 933"/>
              <a:gd name="T27" fmla="*/ 2961 h 3453"/>
              <a:gd name="T28" fmla="*/ 181 w 933"/>
              <a:gd name="T29" fmla="*/ 3428 h 3453"/>
              <a:gd name="T30" fmla="*/ 193 w 933"/>
              <a:gd name="T31" fmla="*/ 2434 h 3453"/>
              <a:gd name="T32" fmla="*/ 207 w 933"/>
              <a:gd name="T33" fmla="*/ 347 h 3453"/>
              <a:gd name="T34" fmla="*/ 220 w 933"/>
              <a:gd name="T35" fmla="*/ 1 h 3453"/>
              <a:gd name="T36" fmla="*/ 233 w 933"/>
              <a:gd name="T37" fmla="*/ 0 h 3453"/>
              <a:gd name="T38" fmla="*/ 246 w 933"/>
              <a:gd name="T39" fmla="*/ 0 h 3453"/>
              <a:gd name="T40" fmla="*/ 260 w 933"/>
              <a:gd name="T41" fmla="*/ 0 h 3453"/>
              <a:gd name="T42" fmla="*/ 273 w 933"/>
              <a:gd name="T43" fmla="*/ 0 h 3453"/>
              <a:gd name="T44" fmla="*/ 287 w 933"/>
              <a:gd name="T45" fmla="*/ 0 h 3453"/>
              <a:gd name="T46" fmla="*/ 301 w 933"/>
              <a:gd name="T47" fmla="*/ 0 h 3453"/>
              <a:gd name="T48" fmla="*/ 315 w 933"/>
              <a:gd name="T49" fmla="*/ 0 h 3453"/>
              <a:gd name="T50" fmla="*/ 328 w 933"/>
              <a:gd name="T51" fmla="*/ 0 h 3453"/>
              <a:gd name="T52" fmla="*/ 343 w 933"/>
              <a:gd name="T53" fmla="*/ 0 h 3453"/>
              <a:gd name="T54" fmla="*/ 357 w 933"/>
              <a:gd name="T55" fmla="*/ 0 h 3453"/>
              <a:gd name="T56" fmla="*/ 371 w 933"/>
              <a:gd name="T57" fmla="*/ 0 h 3453"/>
              <a:gd name="T58" fmla="*/ 386 w 933"/>
              <a:gd name="T59" fmla="*/ 0 h 3453"/>
              <a:gd name="T60" fmla="*/ 400 w 933"/>
              <a:gd name="T61" fmla="*/ 0 h 3453"/>
              <a:gd name="T62" fmla="*/ 415 w 933"/>
              <a:gd name="T63" fmla="*/ 0 h 3453"/>
              <a:gd name="T64" fmla="*/ 430 w 933"/>
              <a:gd name="T65" fmla="*/ 0 h 3453"/>
              <a:gd name="T66" fmla="*/ 445 w 933"/>
              <a:gd name="T67" fmla="*/ 0 h 3453"/>
              <a:gd name="T68" fmla="*/ 460 w 933"/>
              <a:gd name="T69" fmla="*/ 0 h 3453"/>
              <a:gd name="T70" fmla="*/ 475 w 933"/>
              <a:gd name="T71" fmla="*/ 0 h 3453"/>
              <a:gd name="T72" fmla="*/ 491 w 933"/>
              <a:gd name="T73" fmla="*/ 0 h 3453"/>
              <a:gd name="T74" fmla="*/ 506 w 933"/>
              <a:gd name="T75" fmla="*/ 0 h 3453"/>
              <a:gd name="T76" fmla="*/ 522 w 933"/>
              <a:gd name="T77" fmla="*/ 0 h 3453"/>
              <a:gd name="T78" fmla="*/ 537 w 933"/>
              <a:gd name="T79" fmla="*/ 0 h 3453"/>
              <a:gd name="T80" fmla="*/ 554 w 933"/>
              <a:gd name="T81" fmla="*/ 0 h 3453"/>
              <a:gd name="T82" fmla="*/ 569 w 933"/>
              <a:gd name="T83" fmla="*/ 0 h 3453"/>
              <a:gd name="T84" fmla="*/ 586 w 933"/>
              <a:gd name="T85" fmla="*/ 0 h 3453"/>
              <a:gd name="T86" fmla="*/ 602 w 933"/>
              <a:gd name="T87" fmla="*/ 0 h 3453"/>
              <a:gd name="T88" fmla="*/ 619 w 933"/>
              <a:gd name="T89" fmla="*/ 0 h 3453"/>
              <a:gd name="T90" fmla="*/ 635 w 933"/>
              <a:gd name="T91" fmla="*/ 0 h 3453"/>
              <a:gd name="T92" fmla="*/ 652 w 933"/>
              <a:gd name="T93" fmla="*/ 0 h 3453"/>
              <a:gd name="T94" fmla="*/ 669 w 933"/>
              <a:gd name="T95" fmla="*/ 0 h 3453"/>
              <a:gd name="T96" fmla="*/ 686 w 933"/>
              <a:gd name="T97" fmla="*/ 0 h 3453"/>
              <a:gd name="T98" fmla="*/ 703 w 933"/>
              <a:gd name="T99" fmla="*/ 0 h 3453"/>
              <a:gd name="T100" fmla="*/ 721 w 933"/>
              <a:gd name="T101" fmla="*/ 0 h 3453"/>
              <a:gd name="T102" fmla="*/ 738 w 933"/>
              <a:gd name="T103" fmla="*/ 0 h 3453"/>
              <a:gd name="T104" fmla="*/ 756 w 933"/>
              <a:gd name="T105" fmla="*/ 0 h 3453"/>
              <a:gd name="T106" fmla="*/ 774 w 933"/>
              <a:gd name="T107" fmla="*/ 0 h 3453"/>
              <a:gd name="T108" fmla="*/ 791 w 933"/>
              <a:gd name="T109" fmla="*/ 0 h 3453"/>
              <a:gd name="T110" fmla="*/ 810 w 933"/>
              <a:gd name="T111" fmla="*/ 0 h 3453"/>
              <a:gd name="T112" fmla="*/ 828 w 933"/>
              <a:gd name="T113" fmla="*/ 87 h 3453"/>
              <a:gd name="T114" fmla="*/ 847 w 933"/>
              <a:gd name="T115" fmla="*/ 1753 h 3453"/>
              <a:gd name="T116" fmla="*/ 865 w 933"/>
              <a:gd name="T117" fmla="*/ 0 h 3453"/>
              <a:gd name="T118" fmla="*/ 884 w 933"/>
              <a:gd name="T119" fmla="*/ 0 h 3453"/>
              <a:gd name="T120" fmla="*/ 903 w 933"/>
              <a:gd name="T121" fmla="*/ 20 h 3453"/>
              <a:gd name="T122" fmla="*/ 923 w 933"/>
              <a:gd name="T123" fmla="*/ 2418 h 3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33" h="3453">
                <a:moveTo>
                  <a:pt x="0" y="3411"/>
                </a:moveTo>
                <a:lnTo>
                  <a:pt x="1" y="2717"/>
                </a:lnTo>
                <a:lnTo>
                  <a:pt x="2" y="1476"/>
                </a:lnTo>
                <a:lnTo>
                  <a:pt x="4" y="2037"/>
                </a:lnTo>
                <a:lnTo>
                  <a:pt x="5" y="2246"/>
                </a:lnTo>
                <a:lnTo>
                  <a:pt x="6" y="3055"/>
                </a:lnTo>
                <a:lnTo>
                  <a:pt x="9" y="2900"/>
                </a:lnTo>
                <a:lnTo>
                  <a:pt x="10" y="109"/>
                </a:lnTo>
                <a:lnTo>
                  <a:pt x="11" y="106"/>
                </a:lnTo>
                <a:lnTo>
                  <a:pt x="13" y="2599"/>
                </a:lnTo>
                <a:lnTo>
                  <a:pt x="14" y="3271"/>
                </a:lnTo>
                <a:lnTo>
                  <a:pt x="15" y="3317"/>
                </a:lnTo>
                <a:lnTo>
                  <a:pt x="18" y="3433"/>
                </a:lnTo>
                <a:lnTo>
                  <a:pt x="19" y="1606"/>
                </a:lnTo>
                <a:lnTo>
                  <a:pt x="20" y="3291"/>
                </a:lnTo>
                <a:lnTo>
                  <a:pt x="21" y="2621"/>
                </a:lnTo>
                <a:lnTo>
                  <a:pt x="23" y="1887"/>
                </a:lnTo>
                <a:lnTo>
                  <a:pt x="24" y="3244"/>
                </a:lnTo>
                <a:lnTo>
                  <a:pt x="25" y="3221"/>
                </a:lnTo>
                <a:lnTo>
                  <a:pt x="27" y="1502"/>
                </a:lnTo>
                <a:lnTo>
                  <a:pt x="29" y="3163"/>
                </a:lnTo>
                <a:lnTo>
                  <a:pt x="30" y="3285"/>
                </a:lnTo>
                <a:lnTo>
                  <a:pt x="32" y="3025"/>
                </a:lnTo>
                <a:lnTo>
                  <a:pt x="33" y="1846"/>
                </a:lnTo>
                <a:lnTo>
                  <a:pt x="34" y="748"/>
                </a:lnTo>
                <a:lnTo>
                  <a:pt x="36" y="1082"/>
                </a:lnTo>
                <a:lnTo>
                  <a:pt x="37" y="47"/>
                </a:lnTo>
                <a:lnTo>
                  <a:pt x="39" y="2920"/>
                </a:lnTo>
                <a:lnTo>
                  <a:pt x="41" y="653"/>
                </a:lnTo>
                <a:lnTo>
                  <a:pt x="42" y="2709"/>
                </a:lnTo>
                <a:lnTo>
                  <a:pt x="43" y="2033"/>
                </a:lnTo>
                <a:lnTo>
                  <a:pt x="45" y="1118"/>
                </a:lnTo>
                <a:lnTo>
                  <a:pt x="46" y="3091"/>
                </a:lnTo>
                <a:lnTo>
                  <a:pt x="47" y="193"/>
                </a:lnTo>
                <a:lnTo>
                  <a:pt x="50" y="12"/>
                </a:lnTo>
                <a:lnTo>
                  <a:pt x="51" y="0"/>
                </a:lnTo>
                <a:lnTo>
                  <a:pt x="52" y="2689"/>
                </a:lnTo>
                <a:lnTo>
                  <a:pt x="54" y="2839"/>
                </a:lnTo>
                <a:lnTo>
                  <a:pt x="55" y="2501"/>
                </a:lnTo>
                <a:lnTo>
                  <a:pt x="56" y="1383"/>
                </a:lnTo>
                <a:lnTo>
                  <a:pt x="58" y="2327"/>
                </a:lnTo>
                <a:lnTo>
                  <a:pt x="60" y="674"/>
                </a:lnTo>
                <a:lnTo>
                  <a:pt x="62" y="3139"/>
                </a:lnTo>
                <a:lnTo>
                  <a:pt x="63" y="2668"/>
                </a:lnTo>
                <a:lnTo>
                  <a:pt x="64" y="3201"/>
                </a:lnTo>
                <a:lnTo>
                  <a:pt x="66" y="82"/>
                </a:lnTo>
                <a:lnTo>
                  <a:pt x="67" y="2880"/>
                </a:lnTo>
                <a:lnTo>
                  <a:pt x="68" y="3193"/>
                </a:lnTo>
                <a:lnTo>
                  <a:pt x="71" y="148"/>
                </a:lnTo>
                <a:lnTo>
                  <a:pt x="72" y="1813"/>
                </a:lnTo>
                <a:lnTo>
                  <a:pt x="73" y="351"/>
                </a:lnTo>
                <a:lnTo>
                  <a:pt x="75" y="195"/>
                </a:lnTo>
                <a:lnTo>
                  <a:pt x="76" y="4"/>
                </a:lnTo>
                <a:lnTo>
                  <a:pt x="77" y="1798"/>
                </a:lnTo>
                <a:lnTo>
                  <a:pt x="79" y="2838"/>
                </a:lnTo>
                <a:lnTo>
                  <a:pt x="81" y="3081"/>
                </a:lnTo>
                <a:lnTo>
                  <a:pt x="83" y="807"/>
                </a:lnTo>
                <a:lnTo>
                  <a:pt x="84" y="88"/>
                </a:lnTo>
                <a:lnTo>
                  <a:pt x="85" y="0"/>
                </a:lnTo>
                <a:lnTo>
                  <a:pt x="87" y="830"/>
                </a:lnTo>
                <a:lnTo>
                  <a:pt x="88" y="859"/>
                </a:lnTo>
                <a:lnTo>
                  <a:pt x="89" y="3453"/>
                </a:lnTo>
                <a:lnTo>
                  <a:pt x="92" y="1204"/>
                </a:lnTo>
                <a:lnTo>
                  <a:pt x="93" y="0"/>
                </a:lnTo>
                <a:lnTo>
                  <a:pt x="95" y="1272"/>
                </a:lnTo>
                <a:lnTo>
                  <a:pt x="96" y="4"/>
                </a:lnTo>
                <a:lnTo>
                  <a:pt x="97" y="2838"/>
                </a:lnTo>
                <a:lnTo>
                  <a:pt x="99" y="0"/>
                </a:lnTo>
                <a:lnTo>
                  <a:pt x="100" y="3034"/>
                </a:lnTo>
                <a:lnTo>
                  <a:pt x="102" y="2426"/>
                </a:lnTo>
                <a:lnTo>
                  <a:pt x="104" y="0"/>
                </a:lnTo>
                <a:lnTo>
                  <a:pt x="105" y="2241"/>
                </a:lnTo>
                <a:lnTo>
                  <a:pt x="107" y="1058"/>
                </a:lnTo>
                <a:lnTo>
                  <a:pt x="108" y="3097"/>
                </a:lnTo>
                <a:lnTo>
                  <a:pt x="109" y="0"/>
                </a:lnTo>
                <a:lnTo>
                  <a:pt x="111" y="200"/>
                </a:lnTo>
                <a:lnTo>
                  <a:pt x="113" y="2262"/>
                </a:lnTo>
                <a:lnTo>
                  <a:pt x="115" y="392"/>
                </a:lnTo>
                <a:lnTo>
                  <a:pt x="116" y="3164"/>
                </a:lnTo>
                <a:lnTo>
                  <a:pt x="117" y="1482"/>
                </a:lnTo>
                <a:lnTo>
                  <a:pt x="119" y="3083"/>
                </a:lnTo>
                <a:lnTo>
                  <a:pt x="120" y="0"/>
                </a:lnTo>
                <a:lnTo>
                  <a:pt x="123" y="275"/>
                </a:lnTo>
                <a:lnTo>
                  <a:pt x="124" y="0"/>
                </a:lnTo>
                <a:lnTo>
                  <a:pt x="125" y="27"/>
                </a:lnTo>
                <a:lnTo>
                  <a:pt x="127" y="3197"/>
                </a:lnTo>
                <a:lnTo>
                  <a:pt x="128" y="0"/>
                </a:lnTo>
                <a:lnTo>
                  <a:pt x="130" y="82"/>
                </a:lnTo>
                <a:lnTo>
                  <a:pt x="131" y="1402"/>
                </a:lnTo>
                <a:lnTo>
                  <a:pt x="134" y="933"/>
                </a:lnTo>
                <a:lnTo>
                  <a:pt x="135" y="0"/>
                </a:lnTo>
                <a:lnTo>
                  <a:pt x="136" y="0"/>
                </a:lnTo>
                <a:lnTo>
                  <a:pt x="138" y="3222"/>
                </a:lnTo>
                <a:lnTo>
                  <a:pt x="139" y="0"/>
                </a:lnTo>
                <a:lnTo>
                  <a:pt x="141" y="0"/>
                </a:lnTo>
                <a:lnTo>
                  <a:pt x="142" y="2705"/>
                </a:lnTo>
                <a:lnTo>
                  <a:pt x="144" y="99"/>
                </a:lnTo>
                <a:lnTo>
                  <a:pt x="146" y="3086"/>
                </a:lnTo>
                <a:lnTo>
                  <a:pt x="147" y="6"/>
                </a:lnTo>
                <a:lnTo>
                  <a:pt x="149" y="1929"/>
                </a:lnTo>
                <a:lnTo>
                  <a:pt x="150" y="1"/>
                </a:lnTo>
                <a:lnTo>
                  <a:pt x="152" y="3204"/>
                </a:lnTo>
                <a:lnTo>
                  <a:pt x="153" y="2461"/>
                </a:lnTo>
                <a:lnTo>
                  <a:pt x="155" y="2640"/>
                </a:lnTo>
                <a:lnTo>
                  <a:pt x="157" y="2975"/>
                </a:lnTo>
                <a:lnTo>
                  <a:pt x="158" y="2105"/>
                </a:lnTo>
                <a:lnTo>
                  <a:pt x="160" y="0"/>
                </a:lnTo>
                <a:lnTo>
                  <a:pt x="161" y="0"/>
                </a:lnTo>
                <a:lnTo>
                  <a:pt x="163" y="0"/>
                </a:lnTo>
                <a:lnTo>
                  <a:pt x="165" y="3316"/>
                </a:lnTo>
                <a:lnTo>
                  <a:pt x="167" y="3124"/>
                </a:lnTo>
                <a:lnTo>
                  <a:pt x="168" y="2961"/>
                </a:lnTo>
                <a:lnTo>
                  <a:pt x="169" y="3422"/>
                </a:lnTo>
                <a:lnTo>
                  <a:pt x="171" y="2759"/>
                </a:lnTo>
                <a:lnTo>
                  <a:pt x="172" y="82"/>
                </a:lnTo>
                <a:lnTo>
                  <a:pt x="175" y="1922"/>
                </a:lnTo>
                <a:lnTo>
                  <a:pt x="176" y="0"/>
                </a:lnTo>
                <a:lnTo>
                  <a:pt x="178" y="0"/>
                </a:lnTo>
                <a:lnTo>
                  <a:pt x="179" y="6"/>
                </a:lnTo>
                <a:lnTo>
                  <a:pt x="181" y="3428"/>
                </a:lnTo>
                <a:lnTo>
                  <a:pt x="182" y="0"/>
                </a:lnTo>
                <a:lnTo>
                  <a:pt x="183" y="0"/>
                </a:lnTo>
                <a:lnTo>
                  <a:pt x="186" y="1770"/>
                </a:lnTo>
                <a:lnTo>
                  <a:pt x="187" y="20"/>
                </a:lnTo>
                <a:lnTo>
                  <a:pt x="189" y="0"/>
                </a:lnTo>
                <a:lnTo>
                  <a:pt x="190" y="1152"/>
                </a:lnTo>
                <a:lnTo>
                  <a:pt x="192" y="3159"/>
                </a:lnTo>
                <a:lnTo>
                  <a:pt x="193" y="2434"/>
                </a:lnTo>
                <a:lnTo>
                  <a:pt x="196" y="2295"/>
                </a:lnTo>
                <a:lnTo>
                  <a:pt x="197" y="1411"/>
                </a:lnTo>
                <a:lnTo>
                  <a:pt x="199" y="0"/>
                </a:lnTo>
                <a:lnTo>
                  <a:pt x="200" y="847"/>
                </a:lnTo>
                <a:lnTo>
                  <a:pt x="202" y="10"/>
                </a:lnTo>
                <a:lnTo>
                  <a:pt x="203" y="758"/>
                </a:lnTo>
                <a:lnTo>
                  <a:pt x="205" y="0"/>
                </a:lnTo>
                <a:lnTo>
                  <a:pt x="207" y="347"/>
                </a:lnTo>
                <a:lnTo>
                  <a:pt x="209" y="2487"/>
                </a:lnTo>
                <a:lnTo>
                  <a:pt x="210" y="1077"/>
                </a:lnTo>
                <a:lnTo>
                  <a:pt x="211" y="0"/>
                </a:lnTo>
                <a:lnTo>
                  <a:pt x="213" y="0"/>
                </a:lnTo>
                <a:lnTo>
                  <a:pt x="214" y="304"/>
                </a:lnTo>
                <a:lnTo>
                  <a:pt x="217" y="7"/>
                </a:lnTo>
                <a:lnTo>
                  <a:pt x="218" y="90"/>
                </a:lnTo>
                <a:lnTo>
                  <a:pt x="220" y="1"/>
                </a:lnTo>
                <a:lnTo>
                  <a:pt x="221" y="2"/>
                </a:lnTo>
                <a:lnTo>
                  <a:pt x="223" y="0"/>
                </a:lnTo>
                <a:lnTo>
                  <a:pt x="224" y="0"/>
                </a:lnTo>
                <a:lnTo>
                  <a:pt x="226" y="189"/>
                </a:lnTo>
                <a:lnTo>
                  <a:pt x="228" y="0"/>
                </a:lnTo>
                <a:lnTo>
                  <a:pt x="230" y="452"/>
                </a:lnTo>
                <a:lnTo>
                  <a:pt x="231" y="0"/>
                </a:lnTo>
                <a:lnTo>
                  <a:pt x="233" y="0"/>
                </a:lnTo>
                <a:lnTo>
                  <a:pt x="234" y="0"/>
                </a:lnTo>
                <a:lnTo>
                  <a:pt x="236" y="0"/>
                </a:lnTo>
                <a:lnTo>
                  <a:pt x="238" y="0"/>
                </a:lnTo>
                <a:lnTo>
                  <a:pt x="240" y="0"/>
                </a:lnTo>
                <a:lnTo>
                  <a:pt x="241" y="0"/>
                </a:lnTo>
                <a:lnTo>
                  <a:pt x="243" y="0"/>
                </a:lnTo>
                <a:lnTo>
                  <a:pt x="244" y="0"/>
                </a:lnTo>
                <a:lnTo>
                  <a:pt x="246" y="0"/>
                </a:lnTo>
                <a:lnTo>
                  <a:pt x="247" y="0"/>
                </a:lnTo>
                <a:lnTo>
                  <a:pt x="250" y="0"/>
                </a:lnTo>
                <a:lnTo>
                  <a:pt x="252" y="1"/>
                </a:lnTo>
                <a:lnTo>
                  <a:pt x="253" y="0"/>
                </a:lnTo>
                <a:lnTo>
                  <a:pt x="255" y="0"/>
                </a:lnTo>
                <a:lnTo>
                  <a:pt x="256" y="0"/>
                </a:lnTo>
                <a:lnTo>
                  <a:pt x="259" y="0"/>
                </a:lnTo>
                <a:lnTo>
                  <a:pt x="260" y="0"/>
                </a:lnTo>
                <a:lnTo>
                  <a:pt x="262" y="0"/>
                </a:lnTo>
                <a:lnTo>
                  <a:pt x="263" y="0"/>
                </a:lnTo>
                <a:lnTo>
                  <a:pt x="265" y="0"/>
                </a:lnTo>
                <a:lnTo>
                  <a:pt x="266" y="0"/>
                </a:lnTo>
                <a:lnTo>
                  <a:pt x="268" y="0"/>
                </a:lnTo>
                <a:lnTo>
                  <a:pt x="270" y="0"/>
                </a:lnTo>
                <a:lnTo>
                  <a:pt x="272" y="0"/>
                </a:lnTo>
                <a:lnTo>
                  <a:pt x="273" y="0"/>
                </a:lnTo>
                <a:lnTo>
                  <a:pt x="275" y="0"/>
                </a:lnTo>
                <a:lnTo>
                  <a:pt x="276" y="0"/>
                </a:lnTo>
                <a:lnTo>
                  <a:pt x="278" y="0"/>
                </a:lnTo>
                <a:lnTo>
                  <a:pt x="281" y="0"/>
                </a:lnTo>
                <a:lnTo>
                  <a:pt x="282" y="0"/>
                </a:lnTo>
                <a:lnTo>
                  <a:pt x="284" y="0"/>
                </a:lnTo>
                <a:lnTo>
                  <a:pt x="285" y="0"/>
                </a:lnTo>
                <a:lnTo>
                  <a:pt x="287" y="0"/>
                </a:lnTo>
                <a:lnTo>
                  <a:pt x="288" y="0"/>
                </a:lnTo>
                <a:lnTo>
                  <a:pt x="291" y="0"/>
                </a:lnTo>
                <a:lnTo>
                  <a:pt x="292" y="0"/>
                </a:lnTo>
                <a:lnTo>
                  <a:pt x="294" y="0"/>
                </a:lnTo>
                <a:lnTo>
                  <a:pt x="296" y="0"/>
                </a:lnTo>
                <a:lnTo>
                  <a:pt x="297" y="0"/>
                </a:lnTo>
                <a:lnTo>
                  <a:pt x="299" y="0"/>
                </a:lnTo>
                <a:lnTo>
                  <a:pt x="301" y="0"/>
                </a:lnTo>
                <a:lnTo>
                  <a:pt x="303" y="1726"/>
                </a:lnTo>
                <a:lnTo>
                  <a:pt x="304" y="0"/>
                </a:lnTo>
                <a:lnTo>
                  <a:pt x="306" y="0"/>
                </a:lnTo>
                <a:lnTo>
                  <a:pt x="308" y="0"/>
                </a:lnTo>
                <a:lnTo>
                  <a:pt x="309" y="0"/>
                </a:lnTo>
                <a:lnTo>
                  <a:pt x="312" y="2"/>
                </a:lnTo>
                <a:lnTo>
                  <a:pt x="313" y="0"/>
                </a:lnTo>
                <a:lnTo>
                  <a:pt x="315" y="0"/>
                </a:lnTo>
                <a:lnTo>
                  <a:pt x="316" y="0"/>
                </a:lnTo>
                <a:lnTo>
                  <a:pt x="318" y="1151"/>
                </a:lnTo>
                <a:lnTo>
                  <a:pt x="320" y="0"/>
                </a:lnTo>
                <a:lnTo>
                  <a:pt x="322" y="0"/>
                </a:lnTo>
                <a:lnTo>
                  <a:pt x="324" y="0"/>
                </a:lnTo>
                <a:lnTo>
                  <a:pt x="325" y="0"/>
                </a:lnTo>
                <a:lnTo>
                  <a:pt x="327" y="0"/>
                </a:lnTo>
                <a:lnTo>
                  <a:pt x="328" y="0"/>
                </a:lnTo>
                <a:lnTo>
                  <a:pt x="330" y="0"/>
                </a:lnTo>
                <a:lnTo>
                  <a:pt x="333" y="0"/>
                </a:lnTo>
                <a:lnTo>
                  <a:pt x="334" y="0"/>
                </a:lnTo>
                <a:lnTo>
                  <a:pt x="336" y="0"/>
                </a:lnTo>
                <a:lnTo>
                  <a:pt x="337" y="0"/>
                </a:lnTo>
                <a:lnTo>
                  <a:pt x="339" y="0"/>
                </a:lnTo>
                <a:lnTo>
                  <a:pt x="341" y="0"/>
                </a:lnTo>
                <a:lnTo>
                  <a:pt x="343" y="0"/>
                </a:lnTo>
                <a:lnTo>
                  <a:pt x="345" y="0"/>
                </a:lnTo>
                <a:lnTo>
                  <a:pt x="346" y="0"/>
                </a:lnTo>
                <a:lnTo>
                  <a:pt x="348" y="0"/>
                </a:lnTo>
                <a:lnTo>
                  <a:pt x="350" y="0"/>
                </a:lnTo>
                <a:lnTo>
                  <a:pt x="351" y="0"/>
                </a:lnTo>
                <a:lnTo>
                  <a:pt x="354" y="0"/>
                </a:lnTo>
                <a:lnTo>
                  <a:pt x="356" y="0"/>
                </a:lnTo>
                <a:lnTo>
                  <a:pt x="357" y="0"/>
                </a:lnTo>
                <a:lnTo>
                  <a:pt x="359" y="0"/>
                </a:lnTo>
                <a:lnTo>
                  <a:pt x="360" y="0"/>
                </a:lnTo>
                <a:lnTo>
                  <a:pt x="362" y="0"/>
                </a:lnTo>
                <a:lnTo>
                  <a:pt x="365" y="0"/>
                </a:lnTo>
                <a:lnTo>
                  <a:pt x="366" y="0"/>
                </a:lnTo>
                <a:lnTo>
                  <a:pt x="368" y="0"/>
                </a:lnTo>
                <a:lnTo>
                  <a:pt x="370" y="0"/>
                </a:lnTo>
                <a:lnTo>
                  <a:pt x="371" y="0"/>
                </a:lnTo>
                <a:lnTo>
                  <a:pt x="373" y="0"/>
                </a:lnTo>
                <a:lnTo>
                  <a:pt x="375" y="0"/>
                </a:lnTo>
                <a:lnTo>
                  <a:pt x="377" y="0"/>
                </a:lnTo>
                <a:lnTo>
                  <a:pt x="379" y="0"/>
                </a:lnTo>
                <a:lnTo>
                  <a:pt x="380" y="0"/>
                </a:lnTo>
                <a:lnTo>
                  <a:pt x="382" y="0"/>
                </a:lnTo>
                <a:lnTo>
                  <a:pt x="385" y="0"/>
                </a:lnTo>
                <a:lnTo>
                  <a:pt x="386" y="0"/>
                </a:lnTo>
                <a:lnTo>
                  <a:pt x="388" y="0"/>
                </a:lnTo>
                <a:lnTo>
                  <a:pt x="390" y="0"/>
                </a:lnTo>
                <a:lnTo>
                  <a:pt x="391" y="0"/>
                </a:lnTo>
                <a:lnTo>
                  <a:pt x="393" y="0"/>
                </a:lnTo>
                <a:lnTo>
                  <a:pt x="394" y="14"/>
                </a:lnTo>
                <a:lnTo>
                  <a:pt x="397" y="0"/>
                </a:lnTo>
                <a:lnTo>
                  <a:pt x="399" y="0"/>
                </a:lnTo>
                <a:lnTo>
                  <a:pt x="400" y="0"/>
                </a:lnTo>
                <a:lnTo>
                  <a:pt x="402" y="0"/>
                </a:lnTo>
                <a:lnTo>
                  <a:pt x="404" y="0"/>
                </a:lnTo>
                <a:lnTo>
                  <a:pt x="406" y="0"/>
                </a:lnTo>
                <a:lnTo>
                  <a:pt x="408" y="0"/>
                </a:lnTo>
                <a:lnTo>
                  <a:pt x="410" y="0"/>
                </a:lnTo>
                <a:lnTo>
                  <a:pt x="411" y="0"/>
                </a:lnTo>
                <a:lnTo>
                  <a:pt x="413" y="0"/>
                </a:lnTo>
                <a:lnTo>
                  <a:pt x="415" y="0"/>
                </a:lnTo>
                <a:lnTo>
                  <a:pt x="417" y="0"/>
                </a:lnTo>
                <a:lnTo>
                  <a:pt x="419" y="0"/>
                </a:lnTo>
                <a:lnTo>
                  <a:pt x="421" y="97"/>
                </a:lnTo>
                <a:lnTo>
                  <a:pt x="422" y="0"/>
                </a:lnTo>
                <a:lnTo>
                  <a:pt x="424" y="0"/>
                </a:lnTo>
                <a:lnTo>
                  <a:pt x="427" y="0"/>
                </a:lnTo>
                <a:lnTo>
                  <a:pt x="428" y="0"/>
                </a:lnTo>
                <a:lnTo>
                  <a:pt x="430" y="0"/>
                </a:lnTo>
                <a:lnTo>
                  <a:pt x="432" y="0"/>
                </a:lnTo>
                <a:lnTo>
                  <a:pt x="434" y="122"/>
                </a:lnTo>
                <a:lnTo>
                  <a:pt x="435" y="0"/>
                </a:lnTo>
                <a:lnTo>
                  <a:pt x="438" y="0"/>
                </a:lnTo>
                <a:lnTo>
                  <a:pt x="440" y="0"/>
                </a:lnTo>
                <a:lnTo>
                  <a:pt x="441" y="0"/>
                </a:lnTo>
                <a:lnTo>
                  <a:pt x="443" y="0"/>
                </a:lnTo>
                <a:lnTo>
                  <a:pt x="445" y="0"/>
                </a:lnTo>
                <a:lnTo>
                  <a:pt x="446" y="0"/>
                </a:lnTo>
                <a:lnTo>
                  <a:pt x="449" y="0"/>
                </a:lnTo>
                <a:lnTo>
                  <a:pt x="451" y="0"/>
                </a:lnTo>
                <a:lnTo>
                  <a:pt x="453" y="0"/>
                </a:lnTo>
                <a:lnTo>
                  <a:pt x="454" y="0"/>
                </a:lnTo>
                <a:lnTo>
                  <a:pt x="456" y="0"/>
                </a:lnTo>
                <a:lnTo>
                  <a:pt x="459" y="0"/>
                </a:lnTo>
                <a:lnTo>
                  <a:pt x="460" y="0"/>
                </a:lnTo>
                <a:lnTo>
                  <a:pt x="462" y="0"/>
                </a:lnTo>
                <a:lnTo>
                  <a:pt x="464" y="0"/>
                </a:lnTo>
                <a:lnTo>
                  <a:pt x="466" y="0"/>
                </a:lnTo>
                <a:lnTo>
                  <a:pt x="467" y="0"/>
                </a:lnTo>
                <a:lnTo>
                  <a:pt x="470" y="0"/>
                </a:lnTo>
                <a:lnTo>
                  <a:pt x="472" y="0"/>
                </a:lnTo>
                <a:lnTo>
                  <a:pt x="473" y="0"/>
                </a:lnTo>
                <a:lnTo>
                  <a:pt x="475" y="0"/>
                </a:lnTo>
                <a:lnTo>
                  <a:pt x="477" y="0"/>
                </a:lnTo>
                <a:lnTo>
                  <a:pt x="480" y="0"/>
                </a:lnTo>
                <a:lnTo>
                  <a:pt x="481" y="0"/>
                </a:lnTo>
                <a:lnTo>
                  <a:pt x="483" y="0"/>
                </a:lnTo>
                <a:lnTo>
                  <a:pt x="485" y="0"/>
                </a:lnTo>
                <a:lnTo>
                  <a:pt x="487" y="0"/>
                </a:lnTo>
                <a:lnTo>
                  <a:pt x="488" y="0"/>
                </a:lnTo>
                <a:lnTo>
                  <a:pt x="491" y="0"/>
                </a:lnTo>
                <a:lnTo>
                  <a:pt x="493" y="0"/>
                </a:lnTo>
                <a:lnTo>
                  <a:pt x="495" y="0"/>
                </a:lnTo>
                <a:lnTo>
                  <a:pt x="496" y="0"/>
                </a:lnTo>
                <a:lnTo>
                  <a:pt x="498" y="0"/>
                </a:lnTo>
                <a:lnTo>
                  <a:pt x="501" y="0"/>
                </a:lnTo>
                <a:lnTo>
                  <a:pt x="503" y="0"/>
                </a:lnTo>
                <a:lnTo>
                  <a:pt x="504" y="0"/>
                </a:lnTo>
                <a:lnTo>
                  <a:pt x="506" y="0"/>
                </a:lnTo>
                <a:lnTo>
                  <a:pt x="508" y="0"/>
                </a:lnTo>
                <a:lnTo>
                  <a:pt x="511" y="0"/>
                </a:lnTo>
                <a:lnTo>
                  <a:pt x="512" y="0"/>
                </a:lnTo>
                <a:lnTo>
                  <a:pt x="514" y="0"/>
                </a:lnTo>
                <a:lnTo>
                  <a:pt x="516" y="0"/>
                </a:lnTo>
                <a:lnTo>
                  <a:pt x="518" y="0"/>
                </a:lnTo>
                <a:lnTo>
                  <a:pt x="519" y="0"/>
                </a:lnTo>
                <a:lnTo>
                  <a:pt x="522" y="0"/>
                </a:lnTo>
                <a:lnTo>
                  <a:pt x="524" y="0"/>
                </a:lnTo>
                <a:lnTo>
                  <a:pt x="526" y="0"/>
                </a:lnTo>
                <a:lnTo>
                  <a:pt x="528" y="0"/>
                </a:lnTo>
                <a:lnTo>
                  <a:pt x="529" y="0"/>
                </a:lnTo>
                <a:lnTo>
                  <a:pt x="532" y="0"/>
                </a:lnTo>
                <a:lnTo>
                  <a:pt x="534" y="0"/>
                </a:lnTo>
                <a:lnTo>
                  <a:pt x="536" y="0"/>
                </a:lnTo>
                <a:lnTo>
                  <a:pt x="537" y="0"/>
                </a:lnTo>
                <a:lnTo>
                  <a:pt x="539" y="0"/>
                </a:lnTo>
                <a:lnTo>
                  <a:pt x="541" y="0"/>
                </a:lnTo>
                <a:lnTo>
                  <a:pt x="544" y="0"/>
                </a:lnTo>
                <a:lnTo>
                  <a:pt x="546" y="0"/>
                </a:lnTo>
                <a:lnTo>
                  <a:pt x="547" y="0"/>
                </a:lnTo>
                <a:lnTo>
                  <a:pt x="549" y="0"/>
                </a:lnTo>
                <a:lnTo>
                  <a:pt x="551" y="0"/>
                </a:lnTo>
                <a:lnTo>
                  <a:pt x="554" y="0"/>
                </a:lnTo>
                <a:lnTo>
                  <a:pt x="556" y="0"/>
                </a:lnTo>
                <a:lnTo>
                  <a:pt x="557" y="0"/>
                </a:lnTo>
                <a:lnTo>
                  <a:pt x="559" y="0"/>
                </a:lnTo>
                <a:lnTo>
                  <a:pt x="561" y="0"/>
                </a:lnTo>
                <a:lnTo>
                  <a:pt x="564" y="0"/>
                </a:lnTo>
                <a:lnTo>
                  <a:pt x="566" y="0"/>
                </a:lnTo>
                <a:lnTo>
                  <a:pt x="568" y="0"/>
                </a:lnTo>
                <a:lnTo>
                  <a:pt x="569" y="0"/>
                </a:lnTo>
                <a:lnTo>
                  <a:pt x="571" y="0"/>
                </a:lnTo>
                <a:lnTo>
                  <a:pt x="574" y="0"/>
                </a:lnTo>
                <a:lnTo>
                  <a:pt x="576" y="0"/>
                </a:lnTo>
                <a:lnTo>
                  <a:pt x="578" y="0"/>
                </a:lnTo>
                <a:lnTo>
                  <a:pt x="579" y="0"/>
                </a:lnTo>
                <a:lnTo>
                  <a:pt x="581" y="0"/>
                </a:lnTo>
                <a:lnTo>
                  <a:pt x="583" y="0"/>
                </a:lnTo>
                <a:lnTo>
                  <a:pt x="586" y="0"/>
                </a:lnTo>
                <a:lnTo>
                  <a:pt x="588" y="0"/>
                </a:lnTo>
                <a:lnTo>
                  <a:pt x="590" y="0"/>
                </a:lnTo>
                <a:lnTo>
                  <a:pt x="592" y="0"/>
                </a:lnTo>
                <a:lnTo>
                  <a:pt x="593" y="0"/>
                </a:lnTo>
                <a:lnTo>
                  <a:pt x="596" y="0"/>
                </a:lnTo>
                <a:lnTo>
                  <a:pt x="598" y="0"/>
                </a:lnTo>
                <a:lnTo>
                  <a:pt x="600" y="0"/>
                </a:lnTo>
                <a:lnTo>
                  <a:pt x="602" y="0"/>
                </a:lnTo>
                <a:lnTo>
                  <a:pt x="604" y="0"/>
                </a:lnTo>
                <a:lnTo>
                  <a:pt x="606" y="0"/>
                </a:lnTo>
                <a:lnTo>
                  <a:pt x="608" y="0"/>
                </a:lnTo>
                <a:lnTo>
                  <a:pt x="610" y="0"/>
                </a:lnTo>
                <a:lnTo>
                  <a:pt x="612" y="0"/>
                </a:lnTo>
                <a:lnTo>
                  <a:pt x="614" y="0"/>
                </a:lnTo>
                <a:lnTo>
                  <a:pt x="617" y="0"/>
                </a:lnTo>
                <a:lnTo>
                  <a:pt x="619" y="0"/>
                </a:lnTo>
                <a:lnTo>
                  <a:pt x="621" y="0"/>
                </a:lnTo>
                <a:lnTo>
                  <a:pt x="622" y="0"/>
                </a:lnTo>
                <a:lnTo>
                  <a:pt x="624" y="0"/>
                </a:lnTo>
                <a:lnTo>
                  <a:pt x="627" y="0"/>
                </a:lnTo>
                <a:lnTo>
                  <a:pt x="629" y="0"/>
                </a:lnTo>
                <a:lnTo>
                  <a:pt x="631" y="0"/>
                </a:lnTo>
                <a:lnTo>
                  <a:pt x="633" y="0"/>
                </a:lnTo>
                <a:lnTo>
                  <a:pt x="635" y="0"/>
                </a:lnTo>
                <a:lnTo>
                  <a:pt x="638" y="0"/>
                </a:lnTo>
                <a:lnTo>
                  <a:pt x="639" y="0"/>
                </a:lnTo>
                <a:lnTo>
                  <a:pt x="641" y="0"/>
                </a:lnTo>
                <a:lnTo>
                  <a:pt x="643" y="0"/>
                </a:lnTo>
                <a:lnTo>
                  <a:pt x="645" y="0"/>
                </a:lnTo>
                <a:lnTo>
                  <a:pt x="648" y="0"/>
                </a:lnTo>
                <a:lnTo>
                  <a:pt x="650" y="0"/>
                </a:lnTo>
                <a:lnTo>
                  <a:pt x="652" y="0"/>
                </a:lnTo>
                <a:lnTo>
                  <a:pt x="654" y="0"/>
                </a:lnTo>
                <a:lnTo>
                  <a:pt x="656" y="0"/>
                </a:lnTo>
                <a:lnTo>
                  <a:pt x="659" y="0"/>
                </a:lnTo>
                <a:lnTo>
                  <a:pt x="660" y="0"/>
                </a:lnTo>
                <a:lnTo>
                  <a:pt x="662" y="0"/>
                </a:lnTo>
                <a:lnTo>
                  <a:pt x="664" y="0"/>
                </a:lnTo>
                <a:lnTo>
                  <a:pt x="666" y="0"/>
                </a:lnTo>
                <a:lnTo>
                  <a:pt x="669" y="0"/>
                </a:lnTo>
                <a:lnTo>
                  <a:pt x="671" y="0"/>
                </a:lnTo>
                <a:lnTo>
                  <a:pt x="673" y="0"/>
                </a:lnTo>
                <a:lnTo>
                  <a:pt x="675" y="0"/>
                </a:lnTo>
                <a:lnTo>
                  <a:pt x="677" y="0"/>
                </a:lnTo>
                <a:lnTo>
                  <a:pt x="680" y="0"/>
                </a:lnTo>
                <a:lnTo>
                  <a:pt x="682" y="0"/>
                </a:lnTo>
                <a:lnTo>
                  <a:pt x="684" y="0"/>
                </a:lnTo>
                <a:lnTo>
                  <a:pt x="686" y="0"/>
                </a:lnTo>
                <a:lnTo>
                  <a:pt x="689" y="0"/>
                </a:lnTo>
                <a:lnTo>
                  <a:pt x="690" y="2"/>
                </a:lnTo>
                <a:lnTo>
                  <a:pt x="692" y="2"/>
                </a:lnTo>
                <a:lnTo>
                  <a:pt x="694" y="0"/>
                </a:lnTo>
                <a:lnTo>
                  <a:pt x="696" y="0"/>
                </a:lnTo>
                <a:lnTo>
                  <a:pt x="698" y="0"/>
                </a:lnTo>
                <a:lnTo>
                  <a:pt x="701" y="0"/>
                </a:lnTo>
                <a:lnTo>
                  <a:pt x="703" y="0"/>
                </a:lnTo>
                <a:lnTo>
                  <a:pt x="705" y="0"/>
                </a:lnTo>
                <a:lnTo>
                  <a:pt x="707" y="0"/>
                </a:lnTo>
                <a:lnTo>
                  <a:pt x="710" y="0"/>
                </a:lnTo>
                <a:lnTo>
                  <a:pt x="712" y="0"/>
                </a:lnTo>
                <a:lnTo>
                  <a:pt x="714" y="0"/>
                </a:lnTo>
                <a:lnTo>
                  <a:pt x="716" y="0"/>
                </a:lnTo>
                <a:lnTo>
                  <a:pt x="718" y="0"/>
                </a:lnTo>
                <a:lnTo>
                  <a:pt x="721" y="0"/>
                </a:lnTo>
                <a:lnTo>
                  <a:pt x="723" y="0"/>
                </a:lnTo>
                <a:lnTo>
                  <a:pt x="725" y="0"/>
                </a:lnTo>
                <a:lnTo>
                  <a:pt x="727" y="0"/>
                </a:lnTo>
                <a:lnTo>
                  <a:pt x="729" y="0"/>
                </a:lnTo>
                <a:lnTo>
                  <a:pt x="732" y="0"/>
                </a:lnTo>
                <a:lnTo>
                  <a:pt x="734" y="0"/>
                </a:lnTo>
                <a:lnTo>
                  <a:pt x="736" y="0"/>
                </a:lnTo>
                <a:lnTo>
                  <a:pt x="738" y="0"/>
                </a:lnTo>
                <a:lnTo>
                  <a:pt x="740" y="0"/>
                </a:lnTo>
                <a:lnTo>
                  <a:pt x="743" y="0"/>
                </a:lnTo>
                <a:lnTo>
                  <a:pt x="745" y="0"/>
                </a:lnTo>
                <a:lnTo>
                  <a:pt x="747" y="0"/>
                </a:lnTo>
                <a:lnTo>
                  <a:pt x="749" y="0"/>
                </a:lnTo>
                <a:lnTo>
                  <a:pt x="752" y="0"/>
                </a:lnTo>
                <a:lnTo>
                  <a:pt x="754" y="48"/>
                </a:lnTo>
                <a:lnTo>
                  <a:pt x="756" y="0"/>
                </a:lnTo>
                <a:lnTo>
                  <a:pt x="758" y="0"/>
                </a:lnTo>
                <a:lnTo>
                  <a:pt x="760" y="0"/>
                </a:lnTo>
                <a:lnTo>
                  <a:pt x="763" y="0"/>
                </a:lnTo>
                <a:lnTo>
                  <a:pt x="765" y="0"/>
                </a:lnTo>
                <a:lnTo>
                  <a:pt x="767" y="0"/>
                </a:lnTo>
                <a:lnTo>
                  <a:pt x="769" y="0"/>
                </a:lnTo>
                <a:lnTo>
                  <a:pt x="771" y="0"/>
                </a:lnTo>
                <a:lnTo>
                  <a:pt x="774" y="0"/>
                </a:lnTo>
                <a:lnTo>
                  <a:pt x="776" y="0"/>
                </a:lnTo>
                <a:lnTo>
                  <a:pt x="778" y="0"/>
                </a:lnTo>
                <a:lnTo>
                  <a:pt x="780" y="2"/>
                </a:lnTo>
                <a:lnTo>
                  <a:pt x="782" y="45"/>
                </a:lnTo>
                <a:lnTo>
                  <a:pt x="785" y="0"/>
                </a:lnTo>
                <a:lnTo>
                  <a:pt x="787" y="0"/>
                </a:lnTo>
                <a:lnTo>
                  <a:pt x="789" y="0"/>
                </a:lnTo>
                <a:lnTo>
                  <a:pt x="791" y="0"/>
                </a:lnTo>
                <a:lnTo>
                  <a:pt x="794" y="0"/>
                </a:lnTo>
                <a:lnTo>
                  <a:pt x="796" y="0"/>
                </a:lnTo>
                <a:lnTo>
                  <a:pt x="798" y="0"/>
                </a:lnTo>
                <a:lnTo>
                  <a:pt x="800" y="0"/>
                </a:lnTo>
                <a:lnTo>
                  <a:pt x="802" y="0"/>
                </a:lnTo>
                <a:lnTo>
                  <a:pt x="806" y="0"/>
                </a:lnTo>
                <a:lnTo>
                  <a:pt x="808" y="1932"/>
                </a:lnTo>
                <a:lnTo>
                  <a:pt x="810" y="0"/>
                </a:lnTo>
                <a:lnTo>
                  <a:pt x="812" y="0"/>
                </a:lnTo>
                <a:lnTo>
                  <a:pt x="815" y="0"/>
                </a:lnTo>
                <a:lnTo>
                  <a:pt x="817" y="0"/>
                </a:lnTo>
                <a:lnTo>
                  <a:pt x="819" y="0"/>
                </a:lnTo>
                <a:lnTo>
                  <a:pt x="821" y="1"/>
                </a:lnTo>
                <a:lnTo>
                  <a:pt x="823" y="12"/>
                </a:lnTo>
                <a:lnTo>
                  <a:pt x="826" y="0"/>
                </a:lnTo>
                <a:lnTo>
                  <a:pt x="828" y="87"/>
                </a:lnTo>
                <a:lnTo>
                  <a:pt x="830" y="0"/>
                </a:lnTo>
                <a:lnTo>
                  <a:pt x="832" y="4"/>
                </a:lnTo>
                <a:lnTo>
                  <a:pt x="836" y="7"/>
                </a:lnTo>
                <a:lnTo>
                  <a:pt x="838" y="0"/>
                </a:lnTo>
                <a:lnTo>
                  <a:pt x="840" y="0"/>
                </a:lnTo>
                <a:lnTo>
                  <a:pt x="842" y="1"/>
                </a:lnTo>
                <a:lnTo>
                  <a:pt x="844" y="0"/>
                </a:lnTo>
                <a:lnTo>
                  <a:pt x="847" y="1753"/>
                </a:lnTo>
                <a:lnTo>
                  <a:pt x="849" y="0"/>
                </a:lnTo>
                <a:lnTo>
                  <a:pt x="851" y="0"/>
                </a:lnTo>
                <a:lnTo>
                  <a:pt x="853" y="880"/>
                </a:lnTo>
                <a:lnTo>
                  <a:pt x="857" y="66"/>
                </a:lnTo>
                <a:lnTo>
                  <a:pt x="859" y="0"/>
                </a:lnTo>
                <a:lnTo>
                  <a:pt x="861" y="0"/>
                </a:lnTo>
                <a:lnTo>
                  <a:pt x="863" y="0"/>
                </a:lnTo>
                <a:lnTo>
                  <a:pt x="865" y="0"/>
                </a:lnTo>
                <a:lnTo>
                  <a:pt x="868" y="0"/>
                </a:lnTo>
                <a:lnTo>
                  <a:pt x="870" y="0"/>
                </a:lnTo>
                <a:lnTo>
                  <a:pt x="872" y="1645"/>
                </a:lnTo>
                <a:lnTo>
                  <a:pt x="875" y="11"/>
                </a:lnTo>
                <a:lnTo>
                  <a:pt x="878" y="0"/>
                </a:lnTo>
                <a:lnTo>
                  <a:pt x="880" y="0"/>
                </a:lnTo>
                <a:lnTo>
                  <a:pt x="882" y="0"/>
                </a:lnTo>
                <a:lnTo>
                  <a:pt x="884" y="0"/>
                </a:lnTo>
                <a:lnTo>
                  <a:pt x="886" y="0"/>
                </a:lnTo>
                <a:lnTo>
                  <a:pt x="889" y="0"/>
                </a:lnTo>
                <a:lnTo>
                  <a:pt x="892" y="0"/>
                </a:lnTo>
                <a:lnTo>
                  <a:pt x="894" y="0"/>
                </a:lnTo>
                <a:lnTo>
                  <a:pt x="896" y="0"/>
                </a:lnTo>
                <a:lnTo>
                  <a:pt x="899" y="1"/>
                </a:lnTo>
                <a:lnTo>
                  <a:pt x="901" y="2"/>
                </a:lnTo>
                <a:lnTo>
                  <a:pt x="903" y="20"/>
                </a:lnTo>
                <a:lnTo>
                  <a:pt x="906" y="2662"/>
                </a:lnTo>
                <a:lnTo>
                  <a:pt x="908" y="0"/>
                </a:lnTo>
                <a:lnTo>
                  <a:pt x="911" y="0"/>
                </a:lnTo>
                <a:lnTo>
                  <a:pt x="913" y="13"/>
                </a:lnTo>
                <a:lnTo>
                  <a:pt x="915" y="0"/>
                </a:lnTo>
                <a:lnTo>
                  <a:pt x="917" y="0"/>
                </a:lnTo>
                <a:lnTo>
                  <a:pt x="921" y="33"/>
                </a:lnTo>
                <a:lnTo>
                  <a:pt x="923" y="2418"/>
                </a:lnTo>
                <a:lnTo>
                  <a:pt x="925" y="0"/>
                </a:lnTo>
                <a:lnTo>
                  <a:pt x="927" y="0"/>
                </a:lnTo>
                <a:lnTo>
                  <a:pt x="929" y="0"/>
                </a:lnTo>
                <a:lnTo>
                  <a:pt x="933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8" name="Freeform 96"/>
          <p:cNvSpPr>
            <a:spLocks/>
          </p:cNvSpPr>
          <p:nvPr/>
        </p:nvSpPr>
        <p:spPr bwMode="auto">
          <a:xfrm>
            <a:off x="6340476" y="4356100"/>
            <a:ext cx="917575" cy="1838325"/>
          </a:xfrm>
          <a:custGeom>
            <a:avLst/>
            <a:gdLst>
              <a:gd name="T0" fmla="*/ 16 w 1733"/>
              <a:gd name="T1" fmla="*/ 0 h 3473"/>
              <a:gd name="T2" fmla="*/ 36 w 1733"/>
              <a:gd name="T3" fmla="*/ 0 h 3473"/>
              <a:gd name="T4" fmla="*/ 56 w 1733"/>
              <a:gd name="T5" fmla="*/ 0 h 3473"/>
              <a:gd name="T6" fmla="*/ 76 w 1733"/>
              <a:gd name="T7" fmla="*/ 0 h 3473"/>
              <a:gd name="T8" fmla="*/ 96 w 1733"/>
              <a:gd name="T9" fmla="*/ 0 h 3473"/>
              <a:gd name="T10" fmla="*/ 117 w 1733"/>
              <a:gd name="T11" fmla="*/ 0 h 3473"/>
              <a:gd name="T12" fmla="*/ 138 w 1733"/>
              <a:gd name="T13" fmla="*/ 3321 h 3473"/>
              <a:gd name="T14" fmla="*/ 159 w 1733"/>
              <a:gd name="T15" fmla="*/ 0 h 3473"/>
              <a:gd name="T16" fmla="*/ 180 w 1733"/>
              <a:gd name="T17" fmla="*/ 536 h 3473"/>
              <a:gd name="T18" fmla="*/ 201 w 1733"/>
              <a:gd name="T19" fmla="*/ 508 h 3473"/>
              <a:gd name="T20" fmla="*/ 222 w 1733"/>
              <a:gd name="T21" fmla="*/ 269 h 3473"/>
              <a:gd name="T22" fmla="*/ 244 w 1733"/>
              <a:gd name="T23" fmla="*/ 0 h 3473"/>
              <a:gd name="T24" fmla="*/ 266 w 1733"/>
              <a:gd name="T25" fmla="*/ 5 h 3473"/>
              <a:gd name="T26" fmla="*/ 288 w 1733"/>
              <a:gd name="T27" fmla="*/ 0 h 3473"/>
              <a:gd name="T28" fmla="*/ 310 w 1733"/>
              <a:gd name="T29" fmla="*/ 1 h 3473"/>
              <a:gd name="T30" fmla="*/ 334 w 1733"/>
              <a:gd name="T31" fmla="*/ 2891 h 3473"/>
              <a:gd name="T32" fmla="*/ 357 w 1733"/>
              <a:gd name="T33" fmla="*/ 1411 h 3473"/>
              <a:gd name="T34" fmla="*/ 380 w 1733"/>
              <a:gd name="T35" fmla="*/ 1131 h 3473"/>
              <a:gd name="T36" fmla="*/ 403 w 1733"/>
              <a:gd name="T37" fmla="*/ 1626 h 3473"/>
              <a:gd name="T38" fmla="*/ 426 w 1733"/>
              <a:gd name="T39" fmla="*/ 0 h 3473"/>
              <a:gd name="T40" fmla="*/ 451 w 1733"/>
              <a:gd name="T41" fmla="*/ 0 h 3473"/>
              <a:gd name="T42" fmla="*/ 475 w 1733"/>
              <a:gd name="T43" fmla="*/ 0 h 3473"/>
              <a:gd name="T44" fmla="*/ 499 w 1733"/>
              <a:gd name="T45" fmla="*/ 37 h 3473"/>
              <a:gd name="T46" fmla="*/ 524 w 1733"/>
              <a:gd name="T47" fmla="*/ 789 h 3473"/>
              <a:gd name="T48" fmla="*/ 549 w 1733"/>
              <a:gd name="T49" fmla="*/ 1916 h 3473"/>
              <a:gd name="T50" fmla="*/ 575 w 1733"/>
              <a:gd name="T51" fmla="*/ 2210 h 3473"/>
              <a:gd name="T52" fmla="*/ 600 w 1733"/>
              <a:gd name="T53" fmla="*/ 313 h 3473"/>
              <a:gd name="T54" fmla="*/ 625 w 1733"/>
              <a:gd name="T55" fmla="*/ 2267 h 3473"/>
              <a:gd name="T56" fmla="*/ 652 w 1733"/>
              <a:gd name="T57" fmla="*/ 3146 h 3473"/>
              <a:gd name="T58" fmla="*/ 677 w 1733"/>
              <a:gd name="T59" fmla="*/ 1192 h 3473"/>
              <a:gd name="T60" fmla="*/ 705 w 1733"/>
              <a:gd name="T61" fmla="*/ 2528 h 3473"/>
              <a:gd name="T62" fmla="*/ 732 w 1733"/>
              <a:gd name="T63" fmla="*/ 1202 h 3473"/>
              <a:gd name="T64" fmla="*/ 759 w 1733"/>
              <a:gd name="T65" fmla="*/ 1221 h 3473"/>
              <a:gd name="T66" fmla="*/ 787 w 1733"/>
              <a:gd name="T67" fmla="*/ 3424 h 3473"/>
              <a:gd name="T68" fmla="*/ 814 w 1733"/>
              <a:gd name="T69" fmla="*/ 2055 h 3473"/>
              <a:gd name="T70" fmla="*/ 842 w 1733"/>
              <a:gd name="T71" fmla="*/ 3337 h 3473"/>
              <a:gd name="T72" fmla="*/ 871 w 1733"/>
              <a:gd name="T73" fmla="*/ 3082 h 3473"/>
              <a:gd name="T74" fmla="*/ 901 w 1733"/>
              <a:gd name="T75" fmla="*/ 1158 h 3473"/>
              <a:gd name="T76" fmla="*/ 929 w 1733"/>
              <a:gd name="T77" fmla="*/ 3473 h 3473"/>
              <a:gd name="T78" fmla="*/ 959 w 1733"/>
              <a:gd name="T79" fmla="*/ 3348 h 3473"/>
              <a:gd name="T80" fmla="*/ 989 w 1733"/>
              <a:gd name="T81" fmla="*/ 3402 h 3473"/>
              <a:gd name="T82" fmla="*/ 1019 w 1733"/>
              <a:gd name="T83" fmla="*/ 3403 h 3473"/>
              <a:gd name="T84" fmla="*/ 1050 w 1733"/>
              <a:gd name="T85" fmla="*/ 2108 h 3473"/>
              <a:gd name="T86" fmla="*/ 1081 w 1733"/>
              <a:gd name="T87" fmla="*/ 2385 h 3473"/>
              <a:gd name="T88" fmla="*/ 1113 w 1733"/>
              <a:gd name="T89" fmla="*/ 3026 h 3473"/>
              <a:gd name="T90" fmla="*/ 1144 w 1733"/>
              <a:gd name="T91" fmla="*/ 2614 h 3473"/>
              <a:gd name="T92" fmla="*/ 1177 w 1733"/>
              <a:gd name="T93" fmla="*/ 2637 h 3473"/>
              <a:gd name="T94" fmla="*/ 1209 w 1733"/>
              <a:gd name="T95" fmla="*/ 2963 h 3473"/>
              <a:gd name="T96" fmla="*/ 1242 w 1733"/>
              <a:gd name="T97" fmla="*/ 3097 h 3473"/>
              <a:gd name="T98" fmla="*/ 1275 w 1733"/>
              <a:gd name="T99" fmla="*/ 3341 h 3473"/>
              <a:gd name="T100" fmla="*/ 1310 w 1733"/>
              <a:gd name="T101" fmla="*/ 3473 h 3473"/>
              <a:gd name="T102" fmla="*/ 1344 w 1733"/>
              <a:gd name="T103" fmla="*/ 3437 h 3473"/>
              <a:gd name="T104" fmla="*/ 1379 w 1733"/>
              <a:gd name="T105" fmla="*/ 3303 h 3473"/>
              <a:gd name="T106" fmla="*/ 1414 w 1733"/>
              <a:gd name="T107" fmla="*/ 3473 h 3473"/>
              <a:gd name="T108" fmla="*/ 1450 w 1733"/>
              <a:gd name="T109" fmla="*/ 3260 h 3473"/>
              <a:gd name="T110" fmla="*/ 1485 w 1733"/>
              <a:gd name="T111" fmla="*/ 3375 h 3473"/>
              <a:gd name="T112" fmla="*/ 1523 w 1733"/>
              <a:gd name="T113" fmla="*/ 3443 h 3473"/>
              <a:gd name="T114" fmla="*/ 1560 w 1733"/>
              <a:gd name="T115" fmla="*/ 3473 h 3473"/>
              <a:gd name="T116" fmla="*/ 1597 w 1733"/>
              <a:gd name="T117" fmla="*/ 0 h 3473"/>
              <a:gd name="T118" fmla="*/ 1636 w 1733"/>
              <a:gd name="T119" fmla="*/ 0 h 3473"/>
              <a:gd name="T120" fmla="*/ 1674 w 1733"/>
              <a:gd name="T121" fmla="*/ 0 h 3473"/>
              <a:gd name="T122" fmla="*/ 1713 w 1733"/>
              <a:gd name="T123" fmla="*/ 0 h 3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33" h="3473">
                <a:moveTo>
                  <a:pt x="0" y="0"/>
                </a:moveTo>
                <a:lnTo>
                  <a:pt x="2" y="454"/>
                </a:lnTo>
                <a:lnTo>
                  <a:pt x="4" y="4"/>
                </a:lnTo>
                <a:lnTo>
                  <a:pt x="6" y="0"/>
                </a:lnTo>
                <a:lnTo>
                  <a:pt x="9" y="660"/>
                </a:lnTo>
                <a:lnTo>
                  <a:pt x="12" y="0"/>
                </a:lnTo>
                <a:lnTo>
                  <a:pt x="14" y="0"/>
                </a:lnTo>
                <a:lnTo>
                  <a:pt x="16" y="0"/>
                </a:lnTo>
                <a:lnTo>
                  <a:pt x="19" y="58"/>
                </a:lnTo>
                <a:lnTo>
                  <a:pt x="21" y="2238"/>
                </a:lnTo>
                <a:lnTo>
                  <a:pt x="24" y="0"/>
                </a:lnTo>
                <a:lnTo>
                  <a:pt x="26" y="0"/>
                </a:lnTo>
                <a:lnTo>
                  <a:pt x="29" y="0"/>
                </a:lnTo>
                <a:lnTo>
                  <a:pt x="31" y="0"/>
                </a:lnTo>
                <a:lnTo>
                  <a:pt x="34" y="0"/>
                </a:lnTo>
                <a:lnTo>
                  <a:pt x="36" y="0"/>
                </a:lnTo>
                <a:lnTo>
                  <a:pt x="38" y="0"/>
                </a:lnTo>
                <a:lnTo>
                  <a:pt x="41" y="0"/>
                </a:lnTo>
                <a:lnTo>
                  <a:pt x="44" y="214"/>
                </a:lnTo>
                <a:lnTo>
                  <a:pt x="46" y="0"/>
                </a:lnTo>
                <a:lnTo>
                  <a:pt x="48" y="0"/>
                </a:lnTo>
                <a:lnTo>
                  <a:pt x="51" y="0"/>
                </a:lnTo>
                <a:lnTo>
                  <a:pt x="54" y="0"/>
                </a:lnTo>
                <a:lnTo>
                  <a:pt x="56" y="0"/>
                </a:lnTo>
                <a:lnTo>
                  <a:pt x="58" y="0"/>
                </a:lnTo>
                <a:lnTo>
                  <a:pt x="61" y="0"/>
                </a:lnTo>
                <a:lnTo>
                  <a:pt x="64" y="0"/>
                </a:lnTo>
                <a:lnTo>
                  <a:pt x="66" y="2511"/>
                </a:lnTo>
                <a:lnTo>
                  <a:pt x="68" y="1"/>
                </a:lnTo>
                <a:lnTo>
                  <a:pt x="71" y="0"/>
                </a:lnTo>
                <a:lnTo>
                  <a:pt x="74" y="0"/>
                </a:lnTo>
                <a:lnTo>
                  <a:pt x="76" y="0"/>
                </a:lnTo>
                <a:lnTo>
                  <a:pt x="78" y="4"/>
                </a:lnTo>
                <a:lnTo>
                  <a:pt x="82" y="0"/>
                </a:lnTo>
                <a:lnTo>
                  <a:pt x="84" y="0"/>
                </a:lnTo>
                <a:lnTo>
                  <a:pt x="86" y="2899"/>
                </a:lnTo>
                <a:lnTo>
                  <a:pt x="88" y="543"/>
                </a:lnTo>
                <a:lnTo>
                  <a:pt x="92" y="654"/>
                </a:lnTo>
                <a:lnTo>
                  <a:pt x="94" y="4"/>
                </a:lnTo>
                <a:lnTo>
                  <a:pt x="96" y="0"/>
                </a:lnTo>
                <a:lnTo>
                  <a:pt x="99" y="64"/>
                </a:lnTo>
                <a:lnTo>
                  <a:pt x="101" y="0"/>
                </a:lnTo>
                <a:lnTo>
                  <a:pt x="104" y="3396"/>
                </a:lnTo>
                <a:lnTo>
                  <a:pt x="107" y="0"/>
                </a:lnTo>
                <a:lnTo>
                  <a:pt x="109" y="1293"/>
                </a:lnTo>
                <a:lnTo>
                  <a:pt x="111" y="0"/>
                </a:lnTo>
                <a:lnTo>
                  <a:pt x="115" y="0"/>
                </a:lnTo>
                <a:lnTo>
                  <a:pt x="117" y="0"/>
                </a:lnTo>
                <a:lnTo>
                  <a:pt x="119" y="0"/>
                </a:lnTo>
                <a:lnTo>
                  <a:pt x="122" y="100"/>
                </a:lnTo>
                <a:lnTo>
                  <a:pt x="125" y="0"/>
                </a:lnTo>
                <a:lnTo>
                  <a:pt x="127" y="0"/>
                </a:lnTo>
                <a:lnTo>
                  <a:pt x="130" y="0"/>
                </a:lnTo>
                <a:lnTo>
                  <a:pt x="132" y="0"/>
                </a:lnTo>
                <a:lnTo>
                  <a:pt x="135" y="0"/>
                </a:lnTo>
                <a:lnTo>
                  <a:pt x="138" y="3321"/>
                </a:lnTo>
                <a:lnTo>
                  <a:pt x="140" y="770"/>
                </a:lnTo>
                <a:lnTo>
                  <a:pt x="142" y="0"/>
                </a:lnTo>
                <a:lnTo>
                  <a:pt x="146" y="1315"/>
                </a:lnTo>
                <a:lnTo>
                  <a:pt x="148" y="3019"/>
                </a:lnTo>
                <a:lnTo>
                  <a:pt x="150" y="15"/>
                </a:lnTo>
                <a:lnTo>
                  <a:pt x="153" y="40"/>
                </a:lnTo>
                <a:lnTo>
                  <a:pt x="156" y="0"/>
                </a:lnTo>
                <a:lnTo>
                  <a:pt x="159" y="0"/>
                </a:lnTo>
                <a:lnTo>
                  <a:pt x="161" y="3326"/>
                </a:lnTo>
                <a:lnTo>
                  <a:pt x="163" y="493"/>
                </a:lnTo>
                <a:lnTo>
                  <a:pt x="167" y="185"/>
                </a:lnTo>
                <a:lnTo>
                  <a:pt x="169" y="2775"/>
                </a:lnTo>
                <a:lnTo>
                  <a:pt x="171" y="2809"/>
                </a:lnTo>
                <a:lnTo>
                  <a:pt x="174" y="0"/>
                </a:lnTo>
                <a:lnTo>
                  <a:pt x="177" y="70"/>
                </a:lnTo>
                <a:lnTo>
                  <a:pt x="180" y="536"/>
                </a:lnTo>
                <a:lnTo>
                  <a:pt x="182" y="0"/>
                </a:lnTo>
                <a:lnTo>
                  <a:pt x="184" y="2070"/>
                </a:lnTo>
                <a:lnTo>
                  <a:pt x="188" y="83"/>
                </a:lnTo>
                <a:lnTo>
                  <a:pt x="190" y="752"/>
                </a:lnTo>
                <a:lnTo>
                  <a:pt x="193" y="973"/>
                </a:lnTo>
                <a:lnTo>
                  <a:pt x="195" y="1"/>
                </a:lnTo>
                <a:lnTo>
                  <a:pt x="199" y="0"/>
                </a:lnTo>
                <a:lnTo>
                  <a:pt x="201" y="508"/>
                </a:lnTo>
                <a:lnTo>
                  <a:pt x="203" y="553"/>
                </a:lnTo>
                <a:lnTo>
                  <a:pt x="207" y="3473"/>
                </a:lnTo>
                <a:lnTo>
                  <a:pt x="209" y="2290"/>
                </a:lnTo>
                <a:lnTo>
                  <a:pt x="212" y="1200"/>
                </a:lnTo>
                <a:lnTo>
                  <a:pt x="214" y="2261"/>
                </a:lnTo>
                <a:lnTo>
                  <a:pt x="218" y="5"/>
                </a:lnTo>
                <a:lnTo>
                  <a:pt x="220" y="13"/>
                </a:lnTo>
                <a:lnTo>
                  <a:pt x="222" y="269"/>
                </a:lnTo>
                <a:lnTo>
                  <a:pt x="225" y="2055"/>
                </a:lnTo>
                <a:lnTo>
                  <a:pt x="228" y="2678"/>
                </a:lnTo>
                <a:lnTo>
                  <a:pt x="231" y="0"/>
                </a:lnTo>
                <a:lnTo>
                  <a:pt x="233" y="94"/>
                </a:lnTo>
                <a:lnTo>
                  <a:pt x="236" y="941"/>
                </a:lnTo>
                <a:lnTo>
                  <a:pt x="239" y="2037"/>
                </a:lnTo>
                <a:lnTo>
                  <a:pt x="242" y="505"/>
                </a:lnTo>
                <a:lnTo>
                  <a:pt x="244" y="0"/>
                </a:lnTo>
                <a:lnTo>
                  <a:pt x="247" y="22"/>
                </a:lnTo>
                <a:lnTo>
                  <a:pt x="250" y="83"/>
                </a:lnTo>
                <a:lnTo>
                  <a:pt x="253" y="0"/>
                </a:lnTo>
                <a:lnTo>
                  <a:pt x="255" y="0"/>
                </a:lnTo>
                <a:lnTo>
                  <a:pt x="258" y="0"/>
                </a:lnTo>
                <a:lnTo>
                  <a:pt x="261" y="11"/>
                </a:lnTo>
                <a:lnTo>
                  <a:pt x="264" y="0"/>
                </a:lnTo>
                <a:lnTo>
                  <a:pt x="266" y="5"/>
                </a:lnTo>
                <a:lnTo>
                  <a:pt x="270" y="0"/>
                </a:lnTo>
                <a:lnTo>
                  <a:pt x="272" y="0"/>
                </a:lnTo>
                <a:lnTo>
                  <a:pt x="275" y="0"/>
                </a:lnTo>
                <a:lnTo>
                  <a:pt x="277" y="0"/>
                </a:lnTo>
                <a:lnTo>
                  <a:pt x="281" y="0"/>
                </a:lnTo>
                <a:lnTo>
                  <a:pt x="283" y="0"/>
                </a:lnTo>
                <a:lnTo>
                  <a:pt x="286" y="0"/>
                </a:lnTo>
                <a:lnTo>
                  <a:pt x="288" y="0"/>
                </a:lnTo>
                <a:lnTo>
                  <a:pt x="292" y="0"/>
                </a:lnTo>
                <a:lnTo>
                  <a:pt x="294" y="0"/>
                </a:lnTo>
                <a:lnTo>
                  <a:pt x="297" y="0"/>
                </a:lnTo>
                <a:lnTo>
                  <a:pt x="299" y="0"/>
                </a:lnTo>
                <a:lnTo>
                  <a:pt x="303" y="3149"/>
                </a:lnTo>
                <a:lnTo>
                  <a:pt x="305" y="1516"/>
                </a:lnTo>
                <a:lnTo>
                  <a:pt x="308" y="0"/>
                </a:lnTo>
                <a:lnTo>
                  <a:pt x="310" y="1"/>
                </a:lnTo>
                <a:lnTo>
                  <a:pt x="314" y="0"/>
                </a:lnTo>
                <a:lnTo>
                  <a:pt x="317" y="0"/>
                </a:lnTo>
                <a:lnTo>
                  <a:pt x="319" y="0"/>
                </a:lnTo>
                <a:lnTo>
                  <a:pt x="323" y="0"/>
                </a:lnTo>
                <a:lnTo>
                  <a:pt x="325" y="3200"/>
                </a:lnTo>
                <a:lnTo>
                  <a:pt x="328" y="3154"/>
                </a:lnTo>
                <a:lnTo>
                  <a:pt x="330" y="3319"/>
                </a:lnTo>
                <a:lnTo>
                  <a:pt x="334" y="2891"/>
                </a:lnTo>
                <a:lnTo>
                  <a:pt x="337" y="0"/>
                </a:lnTo>
                <a:lnTo>
                  <a:pt x="339" y="0"/>
                </a:lnTo>
                <a:lnTo>
                  <a:pt x="342" y="3114"/>
                </a:lnTo>
                <a:lnTo>
                  <a:pt x="345" y="453"/>
                </a:lnTo>
                <a:lnTo>
                  <a:pt x="348" y="0"/>
                </a:lnTo>
                <a:lnTo>
                  <a:pt x="350" y="0"/>
                </a:lnTo>
                <a:lnTo>
                  <a:pt x="354" y="2"/>
                </a:lnTo>
                <a:lnTo>
                  <a:pt x="357" y="1411"/>
                </a:lnTo>
                <a:lnTo>
                  <a:pt x="359" y="1145"/>
                </a:lnTo>
                <a:lnTo>
                  <a:pt x="362" y="0"/>
                </a:lnTo>
                <a:lnTo>
                  <a:pt x="366" y="3034"/>
                </a:lnTo>
                <a:lnTo>
                  <a:pt x="368" y="3338"/>
                </a:lnTo>
                <a:lnTo>
                  <a:pt x="371" y="1810"/>
                </a:lnTo>
                <a:lnTo>
                  <a:pt x="373" y="3071"/>
                </a:lnTo>
                <a:lnTo>
                  <a:pt x="377" y="504"/>
                </a:lnTo>
                <a:lnTo>
                  <a:pt x="380" y="1131"/>
                </a:lnTo>
                <a:lnTo>
                  <a:pt x="382" y="0"/>
                </a:lnTo>
                <a:lnTo>
                  <a:pt x="386" y="2877"/>
                </a:lnTo>
                <a:lnTo>
                  <a:pt x="389" y="0"/>
                </a:lnTo>
                <a:lnTo>
                  <a:pt x="391" y="11"/>
                </a:lnTo>
                <a:lnTo>
                  <a:pt x="394" y="2967"/>
                </a:lnTo>
                <a:lnTo>
                  <a:pt x="397" y="0"/>
                </a:lnTo>
                <a:lnTo>
                  <a:pt x="400" y="0"/>
                </a:lnTo>
                <a:lnTo>
                  <a:pt x="403" y="1626"/>
                </a:lnTo>
                <a:lnTo>
                  <a:pt x="405" y="0"/>
                </a:lnTo>
                <a:lnTo>
                  <a:pt x="409" y="0"/>
                </a:lnTo>
                <a:lnTo>
                  <a:pt x="412" y="0"/>
                </a:lnTo>
                <a:lnTo>
                  <a:pt x="414" y="0"/>
                </a:lnTo>
                <a:lnTo>
                  <a:pt x="418" y="0"/>
                </a:lnTo>
                <a:lnTo>
                  <a:pt x="421" y="4"/>
                </a:lnTo>
                <a:lnTo>
                  <a:pt x="424" y="1160"/>
                </a:lnTo>
                <a:lnTo>
                  <a:pt x="426" y="0"/>
                </a:lnTo>
                <a:lnTo>
                  <a:pt x="430" y="0"/>
                </a:lnTo>
                <a:lnTo>
                  <a:pt x="433" y="2759"/>
                </a:lnTo>
                <a:lnTo>
                  <a:pt x="435" y="251"/>
                </a:lnTo>
                <a:lnTo>
                  <a:pt x="439" y="2898"/>
                </a:lnTo>
                <a:lnTo>
                  <a:pt x="442" y="0"/>
                </a:lnTo>
                <a:lnTo>
                  <a:pt x="444" y="0"/>
                </a:lnTo>
                <a:lnTo>
                  <a:pt x="447" y="1"/>
                </a:lnTo>
                <a:lnTo>
                  <a:pt x="451" y="0"/>
                </a:lnTo>
                <a:lnTo>
                  <a:pt x="454" y="0"/>
                </a:lnTo>
                <a:lnTo>
                  <a:pt x="456" y="52"/>
                </a:lnTo>
                <a:lnTo>
                  <a:pt x="460" y="267"/>
                </a:lnTo>
                <a:lnTo>
                  <a:pt x="463" y="0"/>
                </a:lnTo>
                <a:lnTo>
                  <a:pt x="465" y="3"/>
                </a:lnTo>
                <a:lnTo>
                  <a:pt x="468" y="0"/>
                </a:lnTo>
                <a:lnTo>
                  <a:pt x="472" y="0"/>
                </a:lnTo>
                <a:lnTo>
                  <a:pt x="475" y="0"/>
                </a:lnTo>
                <a:lnTo>
                  <a:pt x="477" y="2568"/>
                </a:lnTo>
                <a:lnTo>
                  <a:pt x="481" y="0"/>
                </a:lnTo>
                <a:lnTo>
                  <a:pt x="484" y="0"/>
                </a:lnTo>
                <a:lnTo>
                  <a:pt x="487" y="1753"/>
                </a:lnTo>
                <a:lnTo>
                  <a:pt x="489" y="2931"/>
                </a:lnTo>
                <a:lnTo>
                  <a:pt x="493" y="2"/>
                </a:lnTo>
                <a:lnTo>
                  <a:pt x="496" y="0"/>
                </a:lnTo>
                <a:lnTo>
                  <a:pt x="499" y="37"/>
                </a:lnTo>
                <a:lnTo>
                  <a:pt x="503" y="0"/>
                </a:lnTo>
                <a:lnTo>
                  <a:pt x="505" y="1204"/>
                </a:lnTo>
                <a:lnTo>
                  <a:pt x="508" y="3217"/>
                </a:lnTo>
                <a:lnTo>
                  <a:pt x="512" y="35"/>
                </a:lnTo>
                <a:lnTo>
                  <a:pt x="515" y="21"/>
                </a:lnTo>
                <a:lnTo>
                  <a:pt x="518" y="1233"/>
                </a:lnTo>
                <a:lnTo>
                  <a:pt x="520" y="2454"/>
                </a:lnTo>
                <a:lnTo>
                  <a:pt x="524" y="789"/>
                </a:lnTo>
                <a:lnTo>
                  <a:pt x="527" y="143"/>
                </a:lnTo>
                <a:lnTo>
                  <a:pt x="530" y="7"/>
                </a:lnTo>
                <a:lnTo>
                  <a:pt x="534" y="36"/>
                </a:lnTo>
                <a:lnTo>
                  <a:pt x="536" y="0"/>
                </a:lnTo>
                <a:lnTo>
                  <a:pt x="539" y="227"/>
                </a:lnTo>
                <a:lnTo>
                  <a:pt x="543" y="3378"/>
                </a:lnTo>
                <a:lnTo>
                  <a:pt x="546" y="9"/>
                </a:lnTo>
                <a:lnTo>
                  <a:pt x="549" y="1916"/>
                </a:lnTo>
                <a:lnTo>
                  <a:pt x="552" y="2339"/>
                </a:lnTo>
                <a:lnTo>
                  <a:pt x="555" y="2891"/>
                </a:lnTo>
                <a:lnTo>
                  <a:pt x="558" y="2013"/>
                </a:lnTo>
                <a:lnTo>
                  <a:pt x="561" y="33"/>
                </a:lnTo>
                <a:lnTo>
                  <a:pt x="565" y="3320"/>
                </a:lnTo>
                <a:lnTo>
                  <a:pt x="568" y="2239"/>
                </a:lnTo>
                <a:lnTo>
                  <a:pt x="571" y="3"/>
                </a:lnTo>
                <a:lnTo>
                  <a:pt x="575" y="2210"/>
                </a:lnTo>
                <a:lnTo>
                  <a:pt x="577" y="306"/>
                </a:lnTo>
                <a:lnTo>
                  <a:pt x="580" y="717"/>
                </a:lnTo>
                <a:lnTo>
                  <a:pt x="583" y="2934"/>
                </a:lnTo>
                <a:lnTo>
                  <a:pt x="587" y="1543"/>
                </a:lnTo>
                <a:lnTo>
                  <a:pt x="590" y="2850"/>
                </a:lnTo>
                <a:lnTo>
                  <a:pt x="593" y="1215"/>
                </a:lnTo>
                <a:lnTo>
                  <a:pt x="597" y="1030"/>
                </a:lnTo>
                <a:lnTo>
                  <a:pt x="600" y="313"/>
                </a:lnTo>
                <a:lnTo>
                  <a:pt x="603" y="190"/>
                </a:lnTo>
                <a:lnTo>
                  <a:pt x="606" y="2979"/>
                </a:lnTo>
                <a:lnTo>
                  <a:pt x="609" y="2594"/>
                </a:lnTo>
                <a:lnTo>
                  <a:pt x="612" y="1062"/>
                </a:lnTo>
                <a:lnTo>
                  <a:pt x="616" y="3019"/>
                </a:lnTo>
                <a:lnTo>
                  <a:pt x="619" y="3235"/>
                </a:lnTo>
                <a:lnTo>
                  <a:pt x="622" y="1697"/>
                </a:lnTo>
                <a:lnTo>
                  <a:pt x="625" y="2267"/>
                </a:lnTo>
                <a:lnTo>
                  <a:pt x="629" y="1869"/>
                </a:lnTo>
                <a:lnTo>
                  <a:pt x="632" y="2535"/>
                </a:lnTo>
                <a:lnTo>
                  <a:pt x="635" y="2601"/>
                </a:lnTo>
                <a:lnTo>
                  <a:pt x="639" y="1162"/>
                </a:lnTo>
                <a:lnTo>
                  <a:pt x="642" y="2614"/>
                </a:lnTo>
                <a:lnTo>
                  <a:pt x="645" y="1438"/>
                </a:lnTo>
                <a:lnTo>
                  <a:pt x="649" y="2436"/>
                </a:lnTo>
                <a:lnTo>
                  <a:pt x="652" y="3146"/>
                </a:lnTo>
                <a:lnTo>
                  <a:pt x="655" y="2827"/>
                </a:lnTo>
                <a:lnTo>
                  <a:pt x="659" y="3148"/>
                </a:lnTo>
                <a:lnTo>
                  <a:pt x="661" y="1925"/>
                </a:lnTo>
                <a:lnTo>
                  <a:pt x="664" y="2892"/>
                </a:lnTo>
                <a:lnTo>
                  <a:pt x="667" y="2726"/>
                </a:lnTo>
                <a:lnTo>
                  <a:pt x="671" y="2806"/>
                </a:lnTo>
                <a:lnTo>
                  <a:pt x="674" y="3051"/>
                </a:lnTo>
                <a:lnTo>
                  <a:pt x="677" y="1192"/>
                </a:lnTo>
                <a:lnTo>
                  <a:pt x="681" y="2891"/>
                </a:lnTo>
                <a:lnTo>
                  <a:pt x="684" y="2767"/>
                </a:lnTo>
                <a:lnTo>
                  <a:pt x="687" y="2608"/>
                </a:lnTo>
                <a:lnTo>
                  <a:pt x="691" y="2746"/>
                </a:lnTo>
                <a:lnTo>
                  <a:pt x="694" y="2042"/>
                </a:lnTo>
                <a:lnTo>
                  <a:pt x="698" y="2816"/>
                </a:lnTo>
                <a:lnTo>
                  <a:pt x="702" y="1743"/>
                </a:lnTo>
                <a:lnTo>
                  <a:pt x="705" y="2528"/>
                </a:lnTo>
                <a:lnTo>
                  <a:pt x="708" y="2215"/>
                </a:lnTo>
                <a:lnTo>
                  <a:pt x="712" y="1570"/>
                </a:lnTo>
                <a:lnTo>
                  <a:pt x="715" y="1729"/>
                </a:lnTo>
                <a:lnTo>
                  <a:pt x="718" y="2009"/>
                </a:lnTo>
                <a:lnTo>
                  <a:pt x="722" y="1930"/>
                </a:lnTo>
                <a:lnTo>
                  <a:pt x="725" y="2483"/>
                </a:lnTo>
                <a:lnTo>
                  <a:pt x="728" y="2217"/>
                </a:lnTo>
                <a:lnTo>
                  <a:pt x="732" y="1202"/>
                </a:lnTo>
                <a:lnTo>
                  <a:pt x="735" y="2276"/>
                </a:lnTo>
                <a:lnTo>
                  <a:pt x="738" y="2108"/>
                </a:lnTo>
                <a:lnTo>
                  <a:pt x="742" y="3387"/>
                </a:lnTo>
                <a:lnTo>
                  <a:pt x="745" y="3133"/>
                </a:lnTo>
                <a:lnTo>
                  <a:pt x="748" y="1903"/>
                </a:lnTo>
                <a:lnTo>
                  <a:pt x="751" y="967"/>
                </a:lnTo>
                <a:lnTo>
                  <a:pt x="756" y="2803"/>
                </a:lnTo>
                <a:lnTo>
                  <a:pt x="759" y="1221"/>
                </a:lnTo>
                <a:lnTo>
                  <a:pt x="763" y="3290"/>
                </a:lnTo>
                <a:lnTo>
                  <a:pt x="766" y="3086"/>
                </a:lnTo>
                <a:lnTo>
                  <a:pt x="769" y="1903"/>
                </a:lnTo>
                <a:lnTo>
                  <a:pt x="772" y="1577"/>
                </a:lnTo>
                <a:lnTo>
                  <a:pt x="776" y="1963"/>
                </a:lnTo>
                <a:lnTo>
                  <a:pt x="779" y="2292"/>
                </a:lnTo>
                <a:lnTo>
                  <a:pt x="784" y="1524"/>
                </a:lnTo>
                <a:lnTo>
                  <a:pt x="787" y="3424"/>
                </a:lnTo>
                <a:lnTo>
                  <a:pt x="790" y="1872"/>
                </a:lnTo>
                <a:lnTo>
                  <a:pt x="793" y="1979"/>
                </a:lnTo>
                <a:lnTo>
                  <a:pt x="797" y="3473"/>
                </a:lnTo>
                <a:lnTo>
                  <a:pt x="800" y="1935"/>
                </a:lnTo>
                <a:lnTo>
                  <a:pt x="803" y="3040"/>
                </a:lnTo>
                <a:lnTo>
                  <a:pt x="808" y="2041"/>
                </a:lnTo>
                <a:lnTo>
                  <a:pt x="811" y="1916"/>
                </a:lnTo>
                <a:lnTo>
                  <a:pt x="814" y="2055"/>
                </a:lnTo>
                <a:lnTo>
                  <a:pt x="818" y="3336"/>
                </a:lnTo>
                <a:lnTo>
                  <a:pt x="821" y="3437"/>
                </a:lnTo>
                <a:lnTo>
                  <a:pt x="824" y="3004"/>
                </a:lnTo>
                <a:lnTo>
                  <a:pt x="829" y="1989"/>
                </a:lnTo>
                <a:lnTo>
                  <a:pt x="832" y="3435"/>
                </a:lnTo>
                <a:lnTo>
                  <a:pt x="835" y="1973"/>
                </a:lnTo>
                <a:lnTo>
                  <a:pt x="839" y="2274"/>
                </a:lnTo>
                <a:lnTo>
                  <a:pt x="842" y="3337"/>
                </a:lnTo>
                <a:lnTo>
                  <a:pt x="847" y="3164"/>
                </a:lnTo>
                <a:lnTo>
                  <a:pt x="850" y="3334"/>
                </a:lnTo>
                <a:lnTo>
                  <a:pt x="853" y="3014"/>
                </a:lnTo>
                <a:lnTo>
                  <a:pt x="856" y="2985"/>
                </a:lnTo>
                <a:lnTo>
                  <a:pt x="861" y="2168"/>
                </a:lnTo>
                <a:lnTo>
                  <a:pt x="864" y="2930"/>
                </a:lnTo>
                <a:lnTo>
                  <a:pt x="868" y="3365"/>
                </a:lnTo>
                <a:lnTo>
                  <a:pt x="871" y="3082"/>
                </a:lnTo>
                <a:lnTo>
                  <a:pt x="875" y="2843"/>
                </a:lnTo>
                <a:lnTo>
                  <a:pt x="879" y="2936"/>
                </a:lnTo>
                <a:lnTo>
                  <a:pt x="882" y="2035"/>
                </a:lnTo>
                <a:lnTo>
                  <a:pt x="885" y="2820"/>
                </a:lnTo>
                <a:lnTo>
                  <a:pt x="890" y="769"/>
                </a:lnTo>
                <a:lnTo>
                  <a:pt x="893" y="88"/>
                </a:lnTo>
                <a:lnTo>
                  <a:pt x="896" y="1302"/>
                </a:lnTo>
                <a:lnTo>
                  <a:pt x="901" y="1158"/>
                </a:lnTo>
                <a:lnTo>
                  <a:pt x="904" y="1254"/>
                </a:lnTo>
                <a:lnTo>
                  <a:pt x="907" y="2429"/>
                </a:lnTo>
                <a:lnTo>
                  <a:pt x="911" y="2252"/>
                </a:lnTo>
                <a:lnTo>
                  <a:pt x="915" y="2176"/>
                </a:lnTo>
                <a:lnTo>
                  <a:pt x="918" y="2719"/>
                </a:lnTo>
                <a:lnTo>
                  <a:pt x="922" y="3384"/>
                </a:lnTo>
                <a:lnTo>
                  <a:pt x="926" y="3236"/>
                </a:lnTo>
                <a:lnTo>
                  <a:pt x="929" y="3473"/>
                </a:lnTo>
                <a:lnTo>
                  <a:pt x="933" y="3167"/>
                </a:lnTo>
                <a:lnTo>
                  <a:pt x="937" y="3201"/>
                </a:lnTo>
                <a:lnTo>
                  <a:pt x="940" y="2183"/>
                </a:lnTo>
                <a:lnTo>
                  <a:pt x="944" y="2002"/>
                </a:lnTo>
                <a:lnTo>
                  <a:pt x="948" y="3399"/>
                </a:lnTo>
                <a:lnTo>
                  <a:pt x="952" y="2437"/>
                </a:lnTo>
                <a:lnTo>
                  <a:pt x="955" y="3288"/>
                </a:lnTo>
                <a:lnTo>
                  <a:pt x="959" y="3348"/>
                </a:lnTo>
                <a:lnTo>
                  <a:pt x="963" y="3225"/>
                </a:lnTo>
                <a:lnTo>
                  <a:pt x="967" y="1872"/>
                </a:lnTo>
                <a:lnTo>
                  <a:pt x="970" y="3348"/>
                </a:lnTo>
                <a:lnTo>
                  <a:pt x="974" y="1464"/>
                </a:lnTo>
                <a:lnTo>
                  <a:pt x="978" y="2620"/>
                </a:lnTo>
                <a:lnTo>
                  <a:pt x="981" y="2110"/>
                </a:lnTo>
                <a:lnTo>
                  <a:pt x="985" y="3359"/>
                </a:lnTo>
                <a:lnTo>
                  <a:pt x="989" y="3402"/>
                </a:lnTo>
                <a:lnTo>
                  <a:pt x="992" y="1938"/>
                </a:lnTo>
                <a:lnTo>
                  <a:pt x="997" y="3327"/>
                </a:lnTo>
                <a:lnTo>
                  <a:pt x="1000" y="1864"/>
                </a:lnTo>
                <a:lnTo>
                  <a:pt x="1005" y="2353"/>
                </a:lnTo>
                <a:lnTo>
                  <a:pt x="1008" y="2420"/>
                </a:lnTo>
                <a:lnTo>
                  <a:pt x="1011" y="2417"/>
                </a:lnTo>
                <a:lnTo>
                  <a:pt x="1016" y="2051"/>
                </a:lnTo>
                <a:lnTo>
                  <a:pt x="1019" y="3403"/>
                </a:lnTo>
                <a:lnTo>
                  <a:pt x="1023" y="2006"/>
                </a:lnTo>
                <a:lnTo>
                  <a:pt x="1027" y="1925"/>
                </a:lnTo>
                <a:lnTo>
                  <a:pt x="1031" y="3395"/>
                </a:lnTo>
                <a:lnTo>
                  <a:pt x="1034" y="2410"/>
                </a:lnTo>
                <a:lnTo>
                  <a:pt x="1039" y="2277"/>
                </a:lnTo>
                <a:lnTo>
                  <a:pt x="1042" y="2799"/>
                </a:lnTo>
                <a:lnTo>
                  <a:pt x="1047" y="1543"/>
                </a:lnTo>
                <a:lnTo>
                  <a:pt x="1050" y="2108"/>
                </a:lnTo>
                <a:lnTo>
                  <a:pt x="1054" y="2159"/>
                </a:lnTo>
                <a:lnTo>
                  <a:pt x="1058" y="3412"/>
                </a:lnTo>
                <a:lnTo>
                  <a:pt x="1062" y="3433"/>
                </a:lnTo>
                <a:lnTo>
                  <a:pt x="1065" y="2518"/>
                </a:lnTo>
                <a:lnTo>
                  <a:pt x="1070" y="3473"/>
                </a:lnTo>
                <a:lnTo>
                  <a:pt x="1073" y="2076"/>
                </a:lnTo>
                <a:lnTo>
                  <a:pt x="1078" y="1340"/>
                </a:lnTo>
                <a:lnTo>
                  <a:pt x="1081" y="2385"/>
                </a:lnTo>
                <a:lnTo>
                  <a:pt x="1085" y="2590"/>
                </a:lnTo>
                <a:lnTo>
                  <a:pt x="1089" y="3451"/>
                </a:lnTo>
                <a:lnTo>
                  <a:pt x="1093" y="3453"/>
                </a:lnTo>
                <a:lnTo>
                  <a:pt x="1096" y="2741"/>
                </a:lnTo>
                <a:lnTo>
                  <a:pt x="1101" y="3455"/>
                </a:lnTo>
                <a:lnTo>
                  <a:pt x="1105" y="2236"/>
                </a:lnTo>
                <a:lnTo>
                  <a:pt x="1109" y="1510"/>
                </a:lnTo>
                <a:lnTo>
                  <a:pt x="1113" y="3026"/>
                </a:lnTo>
                <a:lnTo>
                  <a:pt x="1116" y="3473"/>
                </a:lnTo>
                <a:lnTo>
                  <a:pt x="1121" y="2831"/>
                </a:lnTo>
                <a:lnTo>
                  <a:pt x="1124" y="3447"/>
                </a:lnTo>
                <a:lnTo>
                  <a:pt x="1128" y="2934"/>
                </a:lnTo>
                <a:lnTo>
                  <a:pt x="1133" y="3434"/>
                </a:lnTo>
                <a:lnTo>
                  <a:pt x="1136" y="2189"/>
                </a:lnTo>
                <a:lnTo>
                  <a:pt x="1141" y="2483"/>
                </a:lnTo>
                <a:lnTo>
                  <a:pt x="1144" y="2614"/>
                </a:lnTo>
                <a:lnTo>
                  <a:pt x="1148" y="3138"/>
                </a:lnTo>
                <a:lnTo>
                  <a:pt x="1153" y="2618"/>
                </a:lnTo>
                <a:lnTo>
                  <a:pt x="1156" y="2552"/>
                </a:lnTo>
                <a:lnTo>
                  <a:pt x="1160" y="2526"/>
                </a:lnTo>
                <a:lnTo>
                  <a:pt x="1165" y="2223"/>
                </a:lnTo>
                <a:lnTo>
                  <a:pt x="1168" y="2478"/>
                </a:lnTo>
                <a:lnTo>
                  <a:pt x="1173" y="2752"/>
                </a:lnTo>
                <a:lnTo>
                  <a:pt x="1177" y="2637"/>
                </a:lnTo>
                <a:lnTo>
                  <a:pt x="1180" y="2683"/>
                </a:lnTo>
                <a:lnTo>
                  <a:pt x="1185" y="2999"/>
                </a:lnTo>
                <a:lnTo>
                  <a:pt x="1189" y="3245"/>
                </a:lnTo>
                <a:lnTo>
                  <a:pt x="1193" y="2758"/>
                </a:lnTo>
                <a:lnTo>
                  <a:pt x="1197" y="2670"/>
                </a:lnTo>
                <a:lnTo>
                  <a:pt x="1201" y="3342"/>
                </a:lnTo>
                <a:lnTo>
                  <a:pt x="1205" y="3145"/>
                </a:lnTo>
                <a:lnTo>
                  <a:pt x="1209" y="2963"/>
                </a:lnTo>
                <a:lnTo>
                  <a:pt x="1214" y="3093"/>
                </a:lnTo>
                <a:lnTo>
                  <a:pt x="1218" y="2887"/>
                </a:lnTo>
                <a:lnTo>
                  <a:pt x="1221" y="2755"/>
                </a:lnTo>
                <a:lnTo>
                  <a:pt x="1226" y="2556"/>
                </a:lnTo>
                <a:lnTo>
                  <a:pt x="1230" y="2779"/>
                </a:lnTo>
                <a:lnTo>
                  <a:pt x="1235" y="2935"/>
                </a:lnTo>
                <a:lnTo>
                  <a:pt x="1238" y="3059"/>
                </a:lnTo>
                <a:lnTo>
                  <a:pt x="1242" y="3097"/>
                </a:lnTo>
                <a:lnTo>
                  <a:pt x="1247" y="3079"/>
                </a:lnTo>
                <a:lnTo>
                  <a:pt x="1251" y="3163"/>
                </a:lnTo>
                <a:lnTo>
                  <a:pt x="1254" y="3104"/>
                </a:lnTo>
                <a:lnTo>
                  <a:pt x="1259" y="2967"/>
                </a:lnTo>
                <a:lnTo>
                  <a:pt x="1263" y="3219"/>
                </a:lnTo>
                <a:lnTo>
                  <a:pt x="1268" y="3376"/>
                </a:lnTo>
                <a:lnTo>
                  <a:pt x="1272" y="3332"/>
                </a:lnTo>
                <a:lnTo>
                  <a:pt x="1275" y="3341"/>
                </a:lnTo>
                <a:lnTo>
                  <a:pt x="1280" y="3373"/>
                </a:lnTo>
                <a:lnTo>
                  <a:pt x="1284" y="3404"/>
                </a:lnTo>
                <a:lnTo>
                  <a:pt x="1289" y="3354"/>
                </a:lnTo>
                <a:lnTo>
                  <a:pt x="1293" y="3344"/>
                </a:lnTo>
                <a:lnTo>
                  <a:pt x="1296" y="3423"/>
                </a:lnTo>
                <a:lnTo>
                  <a:pt x="1301" y="3452"/>
                </a:lnTo>
                <a:lnTo>
                  <a:pt x="1305" y="3405"/>
                </a:lnTo>
                <a:lnTo>
                  <a:pt x="1310" y="3473"/>
                </a:lnTo>
                <a:lnTo>
                  <a:pt x="1314" y="3473"/>
                </a:lnTo>
                <a:lnTo>
                  <a:pt x="1319" y="3455"/>
                </a:lnTo>
                <a:lnTo>
                  <a:pt x="1323" y="3369"/>
                </a:lnTo>
                <a:lnTo>
                  <a:pt x="1327" y="3473"/>
                </a:lnTo>
                <a:lnTo>
                  <a:pt x="1331" y="3473"/>
                </a:lnTo>
                <a:lnTo>
                  <a:pt x="1335" y="3451"/>
                </a:lnTo>
                <a:lnTo>
                  <a:pt x="1340" y="3413"/>
                </a:lnTo>
                <a:lnTo>
                  <a:pt x="1344" y="3437"/>
                </a:lnTo>
                <a:lnTo>
                  <a:pt x="1348" y="3413"/>
                </a:lnTo>
                <a:lnTo>
                  <a:pt x="1353" y="3421"/>
                </a:lnTo>
                <a:lnTo>
                  <a:pt x="1357" y="3375"/>
                </a:lnTo>
                <a:lnTo>
                  <a:pt x="1362" y="3375"/>
                </a:lnTo>
                <a:lnTo>
                  <a:pt x="1366" y="3315"/>
                </a:lnTo>
                <a:lnTo>
                  <a:pt x="1370" y="3366"/>
                </a:lnTo>
                <a:lnTo>
                  <a:pt x="1375" y="3301"/>
                </a:lnTo>
                <a:lnTo>
                  <a:pt x="1379" y="3303"/>
                </a:lnTo>
                <a:lnTo>
                  <a:pt x="1384" y="3270"/>
                </a:lnTo>
                <a:lnTo>
                  <a:pt x="1387" y="3358"/>
                </a:lnTo>
                <a:lnTo>
                  <a:pt x="1391" y="3319"/>
                </a:lnTo>
                <a:lnTo>
                  <a:pt x="1396" y="3365"/>
                </a:lnTo>
                <a:lnTo>
                  <a:pt x="1400" y="3380"/>
                </a:lnTo>
                <a:lnTo>
                  <a:pt x="1405" y="3452"/>
                </a:lnTo>
                <a:lnTo>
                  <a:pt x="1409" y="3473"/>
                </a:lnTo>
                <a:lnTo>
                  <a:pt x="1414" y="3473"/>
                </a:lnTo>
                <a:lnTo>
                  <a:pt x="1418" y="3452"/>
                </a:lnTo>
                <a:lnTo>
                  <a:pt x="1422" y="3382"/>
                </a:lnTo>
                <a:lnTo>
                  <a:pt x="1427" y="3390"/>
                </a:lnTo>
                <a:lnTo>
                  <a:pt x="1432" y="3376"/>
                </a:lnTo>
                <a:lnTo>
                  <a:pt x="1437" y="3313"/>
                </a:lnTo>
                <a:lnTo>
                  <a:pt x="1441" y="3341"/>
                </a:lnTo>
                <a:lnTo>
                  <a:pt x="1446" y="3317"/>
                </a:lnTo>
                <a:lnTo>
                  <a:pt x="1450" y="3260"/>
                </a:lnTo>
                <a:lnTo>
                  <a:pt x="1454" y="3343"/>
                </a:lnTo>
                <a:lnTo>
                  <a:pt x="1459" y="3306"/>
                </a:lnTo>
                <a:lnTo>
                  <a:pt x="1463" y="3364"/>
                </a:lnTo>
                <a:lnTo>
                  <a:pt x="1468" y="3275"/>
                </a:lnTo>
                <a:lnTo>
                  <a:pt x="1472" y="3401"/>
                </a:lnTo>
                <a:lnTo>
                  <a:pt x="1477" y="3403"/>
                </a:lnTo>
                <a:lnTo>
                  <a:pt x="1481" y="3454"/>
                </a:lnTo>
                <a:lnTo>
                  <a:pt x="1485" y="3375"/>
                </a:lnTo>
                <a:lnTo>
                  <a:pt x="1491" y="3473"/>
                </a:lnTo>
                <a:lnTo>
                  <a:pt x="1495" y="3473"/>
                </a:lnTo>
                <a:lnTo>
                  <a:pt x="1500" y="3423"/>
                </a:lnTo>
                <a:lnTo>
                  <a:pt x="1504" y="3448"/>
                </a:lnTo>
                <a:lnTo>
                  <a:pt x="1509" y="3446"/>
                </a:lnTo>
                <a:lnTo>
                  <a:pt x="1513" y="3413"/>
                </a:lnTo>
                <a:lnTo>
                  <a:pt x="1517" y="3442"/>
                </a:lnTo>
                <a:lnTo>
                  <a:pt x="1523" y="3443"/>
                </a:lnTo>
                <a:lnTo>
                  <a:pt x="1527" y="3392"/>
                </a:lnTo>
                <a:lnTo>
                  <a:pt x="1532" y="3446"/>
                </a:lnTo>
                <a:lnTo>
                  <a:pt x="1536" y="3410"/>
                </a:lnTo>
                <a:lnTo>
                  <a:pt x="1541" y="3418"/>
                </a:lnTo>
                <a:lnTo>
                  <a:pt x="1546" y="3455"/>
                </a:lnTo>
                <a:lnTo>
                  <a:pt x="1551" y="3473"/>
                </a:lnTo>
                <a:lnTo>
                  <a:pt x="1555" y="3473"/>
                </a:lnTo>
                <a:lnTo>
                  <a:pt x="1560" y="3473"/>
                </a:lnTo>
                <a:lnTo>
                  <a:pt x="1564" y="3278"/>
                </a:lnTo>
                <a:lnTo>
                  <a:pt x="1569" y="1780"/>
                </a:lnTo>
                <a:lnTo>
                  <a:pt x="1574" y="114"/>
                </a:lnTo>
                <a:lnTo>
                  <a:pt x="1578" y="0"/>
                </a:lnTo>
                <a:lnTo>
                  <a:pt x="1583" y="0"/>
                </a:lnTo>
                <a:lnTo>
                  <a:pt x="1588" y="0"/>
                </a:lnTo>
                <a:lnTo>
                  <a:pt x="1593" y="0"/>
                </a:lnTo>
                <a:lnTo>
                  <a:pt x="1597" y="0"/>
                </a:lnTo>
                <a:lnTo>
                  <a:pt x="1603" y="0"/>
                </a:lnTo>
                <a:lnTo>
                  <a:pt x="1607" y="0"/>
                </a:lnTo>
                <a:lnTo>
                  <a:pt x="1611" y="0"/>
                </a:lnTo>
                <a:lnTo>
                  <a:pt x="1616" y="0"/>
                </a:lnTo>
                <a:lnTo>
                  <a:pt x="1621" y="0"/>
                </a:lnTo>
                <a:lnTo>
                  <a:pt x="1626" y="0"/>
                </a:lnTo>
                <a:lnTo>
                  <a:pt x="1630" y="0"/>
                </a:lnTo>
                <a:lnTo>
                  <a:pt x="1636" y="0"/>
                </a:lnTo>
                <a:lnTo>
                  <a:pt x="1640" y="0"/>
                </a:lnTo>
                <a:lnTo>
                  <a:pt x="1645" y="0"/>
                </a:lnTo>
                <a:lnTo>
                  <a:pt x="1650" y="0"/>
                </a:lnTo>
                <a:lnTo>
                  <a:pt x="1655" y="0"/>
                </a:lnTo>
                <a:lnTo>
                  <a:pt x="1660" y="0"/>
                </a:lnTo>
                <a:lnTo>
                  <a:pt x="1665" y="0"/>
                </a:lnTo>
                <a:lnTo>
                  <a:pt x="1669" y="0"/>
                </a:lnTo>
                <a:lnTo>
                  <a:pt x="1674" y="0"/>
                </a:lnTo>
                <a:lnTo>
                  <a:pt x="1679" y="0"/>
                </a:lnTo>
                <a:lnTo>
                  <a:pt x="1684" y="0"/>
                </a:lnTo>
                <a:lnTo>
                  <a:pt x="1689" y="0"/>
                </a:lnTo>
                <a:lnTo>
                  <a:pt x="1693" y="0"/>
                </a:lnTo>
                <a:lnTo>
                  <a:pt x="1699" y="0"/>
                </a:lnTo>
                <a:lnTo>
                  <a:pt x="1703" y="0"/>
                </a:lnTo>
                <a:lnTo>
                  <a:pt x="1709" y="0"/>
                </a:lnTo>
                <a:lnTo>
                  <a:pt x="1713" y="0"/>
                </a:lnTo>
                <a:lnTo>
                  <a:pt x="1719" y="0"/>
                </a:lnTo>
                <a:lnTo>
                  <a:pt x="1723" y="0"/>
                </a:lnTo>
                <a:lnTo>
                  <a:pt x="1729" y="0"/>
                </a:lnTo>
                <a:lnTo>
                  <a:pt x="1733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69" name="Freeform 97"/>
          <p:cNvSpPr>
            <a:spLocks/>
          </p:cNvSpPr>
          <p:nvPr/>
        </p:nvSpPr>
        <p:spPr bwMode="auto">
          <a:xfrm>
            <a:off x="7258051" y="4356100"/>
            <a:ext cx="493713" cy="1838325"/>
          </a:xfrm>
          <a:custGeom>
            <a:avLst/>
            <a:gdLst>
              <a:gd name="T0" fmla="*/ 10 w 935"/>
              <a:gd name="T1" fmla="*/ 0 h 3473"/>
              <a:gd name="T2" fmla="*/ 25 w 935"/>
              <a:gd name="T3" fmla="*/ 0 h 3473"/>
              <a:gd name="T4" fmla="*/ 40 w 935"/>
              <a:gd name="T5" fmla="*/ 0 h 3473"/>
              <a:gd name="T6" fmla="*/ 55 w 935"/>
              <a:gd name="T7" fmla="*/ 0 h 3473"/>
              <a:gd name="T8" fmla="*/ 71 w 935"/>
              <a:gd name="T9" fmla="*/ 0 h 3473"/>
              <a:gd name="T10" fmla="*/ 86 w 935"/>
              <a:gd name="T11" fmla="*/ 0 h 3473"/>
              <a:gd name="T12" fmla="*/ 102 w 935"/>
              <a:gd name="T13" fmla="*/ 0 h 3473"/>
              <a:gd name="T14" fmla="*/ 117 w 935"/>
              <a:gd name="T15" fmla="*/ 0 h 3473"/>
              <a:gd name="T16" fmla="*/ 133 w 935"/>
              <a:gd name="T17" fmla="*/ 0 h 3473"/>
              <a:gd name="T18" fmla="*/ 148 w 935"/>
              <a:gd name="T19" fmla="*/ 0 h 3473"/>
              <a:gd name="T20" fmla="*/ 164 w 935"/>
              <a:gd name="T21" fmla="*/ 0 h 3473"/>
              <a:gd name="T22" fmla="*/ 179 w 935"/>
              <a:gd name="T23" fmla="*/ 0 h 3473"/>
              <a:gd name="T24" fmla="*/ 196 w 935"/>
              <a:gd name="T25" fmla="*/ 0 h 3473"/>
              <a:gd name="T26" fmla="*/ 211 w 935"/>
              <a:gd name="T27" fmla="*/ 0 h 3473"/>
              <a:gd name="T28" fmla="*/ 228 w 935"/>
              <a:gd name="T29" fmla="*/ 0 h 3473"/>
              <a:gd name="T30" fmla="*/ 243 w 935"/>
              <a:gd name="T31" fmla="*/ 0 h 3473"/>
              <a:gd name="T32" fmla="*/ 260 w 935"/>
              <a:gd name="T33" fmla="*/ 111 h 3473"/>
              <a:gd name="T34" fmla="*/ 276 w 935"/>
              <a:gd name="T35" fmla="*/ 16 h 3473"/>
              <a:gd name="T36" fmla="*/ 292 w 935"/>
              <a:gd name="T37" fmla="*/ 3 h 3473"/>
              <a:gd name="T38" fmla="*/ 308 w 935"/>
              <a:gd name="T39" fmla="*/ 2 h 3473"/>
              <a:gd name="T40" fmla="*/ 325 w 935"/>
              <a:gd name="T41" fmla="*/ 2 h 3473"/>
              <a:gd name="T42" fmla="*/ 342 w 935"/>
              <a:gd name="T43" fmla="*/ 32 h 3473"/>
              <a:gd name="T44" fmla="*/ 359 w 935"/>
              <a:gd name="T45" fmla="*/ 230 h 3473"/>
              <a:gd name="T46" fmla="*/ 376 w 935"/>
              <a:gd name="T47" fmla="*/ 398 h 3473"/>
              <a:gd name="T48" fmla="*/ 392 w 935"/>
              <a:gd name="T49" fmla="*/ 873 h 3473"/>
              <a:gd name="T50" fmla="*/ 410 w 935"/>
              <a:gd name="T51" fmla="*/ 807 h 3473"/>
              <a:gd name="T52" fmla="*/ 427 w 935"/>
              <a:gd name="T53" fmla="*/ 1302 h 3473"/>
              <a:gd name="T54" fmla="*/ 444 w 935"/>
              <a:gd name="T55" fmla="*/ 1650 h 3473"/>
              <a:gd name="T56" fmla="*/ 461 w 935"/>
              <a:gd name="T57" fmla="*/ 7 h 3473"/>
              <a:gd name="T58" fmla="*/ 479 w 935"/>
              <a:gd name="T59" fmla="*/ 234 h 3473"/>
              <a:gd name="T60" fmla="*/ 496 w 935"/>
              <a:gd name="T61" fmla="*/ 3111 h 3473"/>
              <a:gd name="T62" fmla="*/ 514 w 935"/>
              <a:gd name="T63" fmla="*/ 2262 h 3473"/>
              <a:gd name="T64" fmla="*/ 532 w 935"/>
              <a:gd name="T65" fmla="*/ 1919 h 3473"/>
              <a:gd name="T66" fmla="*/ 549 w 935"/>
              <a:gd name="T67" fmla="*/ 654 h 3473"/>
              <a:gd name="T68" fmla="*/ 567 w 935"/>
              <a:gd name="T69" fmla="*/ 1282 h 3473"/>
              <a:gd name="T70" fmla="*/ 586 w 935"/>
              <a:gd name="T71" fmla="*/ 1229 h 3473"/>
              <a:gd name="T72" fmla="*/ 604 w 935"/>
              <a:gd name="T73" fmla="*/ 1713 h 3473"/>
              <a:gd name="T74" fmla="*/ 622 w 935"/>
              <a:gd name="T75" fmla="*/ 1510 h 3473"/>
              <a:gd name="T76" fmla="*/ 640 w 935"/>
              <a:gd name="T77" fmla="*/ 822 h 3473"/>
              <a:gd name="T78" fmla="*/ 659 w 935"/>
              <a:gd name="T79" fmla="*/ 0 h 3473"/>
              <a:gd name="T80" fmla="*/ 678 w 935"/>
              <a:gd name="T81" fmla="*/ 91 h 3473"/>
              <a:gd name="T82" fmla="*/ 696 w 935"/>
              <a:gd name="T83" fmla="*/ 0 h 3473"/>
              <a:gd name="T84" fmla="*/ 714 w 935"/>
              <a:gd name="T85" fmla="*/ 1795 h 3473"/>
              <a:gd name="T86" fmla="*/ 734 w 935"/>
              <a:gd name="T87" fmla="*/ 1320 h 3473"/>
              <a:gd name="T88" fmla="*/ 753 w 935"/>
              <a:gd name="T89" fmla="*/ 1564 h 3473"/>
              <a:gd name="T90" fmla="*/ 772 w 935"/>
              <a:gd name="T91" fmla="*/ 1220 h 3473"/>
              <a:gd name="T92" fmla="*/ 790 w 935"/>
              <a:gd name="T93" fmla="*/ 1893 h 3473"/>
              <a:gd name="T94" fmla="*/ 810 w 935"/>
              <a:gd name="T95" fmla="*/ 1995 h 3473"/>
              <a:gd name="T96" fmla="*/ 829 w 935"/>
              <a:gd name="T97" fmla="*/ 2951 h 3473"/>
              <a:gd name="T98" fmla="*/ 849 w 935"/>
              <a:gd name="T99" fmla="*/ 0 h 3473"/>
              <a:gd name="T100" fmla="*/ 869 w 935"/>
              <a:gd name="T101" fmla="*/ 2462 h 3473"/>
              <a:gd name="T102" fmla="*/ 889 w 935"/>
              <a:gd name="T103" fmla="*/ 2114 h 3473"/>
              <a:gd name="T104" fmla="*/ 909 w 935"/>
              <a:gd name="T105" fmla="*/ 0 h 3473"/>
              <a:gd name="T106" fmla="*/ 929 w 935"/>
              <a:gd name="T107" fmla="*/ 2429 h 3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35" h="3473">
                <a:moveTo>
                  <a:pt x="0" y="0"/>
                </a:moveTo>
                <a:lnTo>
                  <a:pt x="6" y="0"/>
                </a:lnTo>
                <a:lnTo>
                  <a:pt x="10" y="0"/>
                </a:lnTo>
                <a:lnTo>
                  <a:pt x="16" y="0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0"/>
                </a:lnTo>
                <a:lnTo>
                  <a:pt x="40" y="0"/>
                </a:lnTo>
                <a:lnTo>
                  <a:pt x="45" y="0"/>
                </a:lnTo>
                <a:lnTo>
                  <a:pt x="50" y="0"/>
                </a:lnTo>
                <a:lnTo>
                  <a:pt x="55" y="0"/>
                </a:lnTo>
                <a:lnTo>
                  <a:pt x="61" y="0"/>
                </a:lnTo>
                <a:lnTo>
                  <a:pt x="65" y="0"/>
                </a:lnTo>
                <a:lnTo>
                  <a:pt x="71" y="0"/>
                </a:lnTo>
                <a:lnTo>
                  <a:pt x="75" y="0"/>
                </a:lnTo>
                <a:lnTo>
                  <a:pt x="81" y="0"/>
                </a:lnTo>
                <a:lnTo>
                  <a:pt x="86" y="0"/>
                </a:lnTo>
                <a:lnTo>
                  <a:pt x="91" y="0"/>
                </a:lnTo>
                <a:lnTo>
                  <a:pt x="96" y="0"/>
                </a:lnTo>
                <a:lnTo>
                  <a:pt x="102" y="0"/>
                </a:lnTo>
                <a:lnTo>
                  <a:pt x="106" y="0"/>
                </a:lnTo>
                <a:lnTo>
                  <a:pt x="112" y="0"/>
                </a:lnTo>
                <a:lnTo>
                  <a:pt x="117" y="0"/>
                </a:lnTo>
                <a:lnTo>
                  <a:pt x="122" y="0"/>
                </a:lnTo>
                <a:lnTo>
                  <a:pt x="127" y="0"/>
                </a:lnTo>
                <a:lnTo>
                  <a:pt x="133" y="0"/>
                </a:lnTo>
                <a:lnTo>
                  <a:pt x="137" y="0"/>
                </a:lnTo>
                <a:lnTo>
                  <a:pt x="143" y="0"/>
                </a:lnTo>
                <a:lnTo>
                  <a:pt x="148" y="0"/>
                </a:lnTo>
                <a:lnTo>
                  <a:pt x="153" y="0"/>
                </a:lnTo>
                <a:lnTo>
                  <a:pt x="158" y="0"/>
                </a:lnTo>
                <a:lnTo>
                  <a:pt x="164" y="0"/>
                </a:lnTo>
                <a:lnTo>
                  <a:pt x="169" y="0"/>
                </a:lnTo>
                <a:lnTo>
                  <a:pt x="174" y="0"/>
                </a:lnTo>
                <a:lnTo>
                  <a:pt x="179" y="0"/>
                </a:lnTo>
                <a:lnTo>
                  <a:pt x="185" y="0"/>
                </a:lnTo>
                <a:lnTo>
                  <a:pt x="190" y="0"/>
                </a:lnTo>
                <a:lnTo>
                  <a:pt x="196" y="0"/>
                </a:lnTo>
                <a:lnTo>
                  <a:pt x="200" y="0"/>
                </a:lnTo>
                <a:lnTo>
                  <a:pt x="206" y="0"/>
                </a:lnTo>
                <a:lnTo>
                  <a:pt x="211" y="0"/>
                </a:lnTo>
                <a:lnTo>
                  <a:pt x="217" y="0"/>
                </a:lnTo>
                <a:lnTo>
                  <a:pt x="222" y="0"/>
                </a:lnTo>
                <a:lnTo>
                  <a:pt x="228" y="0"/>
                </a:lnTo>
                <a:lnTo>
                  <a:pt x="232" y="0"/>
                </a:lnTo>
                <a:lnTo>
                  <a:pt x="238" y="0"/>
                </a:lnTo>
                <a:lnTo>
                  <a:pt x="243" y="0"/>
                </a:lnTo>
                <a:lnTo>
                  <a:pt x="249" y="3"/>
                </a:lnTo>
                <a:lnTo>
                  <a:pt x="254" y="4"/>
                </a:lnTo>
                <a:lnTo>
                  <a:pt x="260" y="111"/>
                </a:lnTo>
                <a:lnTo>
                  <a:pt x="265" y="227"/>
                </a:lnTo>
                <a:lnTo>
                  <a:pt x="271" y="106"/>
                </a:lnTo>
                <a:lnTo>
                  <a:pt x="276" y="16"/>
                </a:lnTo>
                <a:lnTo>
                  <a:pt x="282" y="22"/>
                </a:lnTo>
                <a:lnTo>
                  <a:pt x="287" y="0"/>
                </a:lnTo>
                <a:lnTo>
                  <a:pt x="292" y="3"/>
                </a:lnTo>
                <a:lnTo>
                  <a:pt x="297" y="1"/>
                </a:lnTo>
                <a:lnTo>
                  <a:pt x="303" y="2"/>
                </a:lnTo>
                <a:lnTo>
                  <a:pt x="308" y="2"/>
                </a:lnTo>
                <a:lnTo>
                  <a:pt x="314" y="0"/>
                </a:lnTo>
                <a:lnTo>
                  <a:pt x="320" y="7"/>
                </a:lnTo>
                <a:lnTo>
                  <a:pt x="325" y="2"/>
                </a:lnTo>
                <a:lnTo>
                  <a:pt x="331" y="10"/>
                </a:lnTo>
                <a:lnTo>
                  <a:pt x="336" y="27"/>
                </a:lnTo>
                <a:lnTo>
                  <a:pt x="342" y="32"/>
                </a:lnTo>
                <a:lnTo>
                  <a:pt x="348" y="59"/>
                </a:lnTo>
                <a:lnTo>
                  <a:pt x="354" y="98"/>
                </a:lnTo>
                <a:lnTo>
                  <a:pt x="359" y="230"/>
                </a:lnTo>
                <a:lnTo>
                  <a:pt x="365" y="1"/>
                </a:lnTo>
                <a:lnTo>
                  <a:pt x="370" y="378"/>
                </a:lnTo>
                <a:lnTo>
                  <a:pt x="376" y="398"/>
                </a:lnTo>
                <a:lnTo>
                  <a:pt x="381" y="208"/>
                </a:lnTo>
                <a:lnTo>
                  <a:pt x="387" y="546"/>
                </a:lnTo>
                <a:lnTo>
                  <a:pt x="392" y="873"/>
                </a:lnTo>
                <a:lnTo>
                  <a:pt x="398" y="1520"/>
                </a:lnTo>
                <a:lnTo>
                  <a:pt x="405" y="710"/>
                </a:lnTo>
                <a:lnTo>
                  <a:pt x="410" y="807"/>
                </a:lnTo>
                <a:lnTo>
                  <a:pt x="416" y="1093"/>
                </a:lnTo>
                <a:lnTo>
                  <a:pt x="421" y="1876"/>
                </a:lnTo>
                <a:lnTo>
                  <a:pt x="427" y="1302"/>
                </a:lnTo>
                <a:lnTo>
                  <a:pt x="432" y="82"/>
                </a:lnTo>
                <a:lnTo>
                  <a:pt x="439" y="0"/>
                </a:lnTo>
                <a:lnTo>
                  <a:pt x="444" y="1650"/>
                </a:lnTo>
                <a:lnTo>
                  <a:pt x="450" y="1339"/>
                </a:lnTo>
                <a:lnTo>
                  <a:pt x="455" y="1335"/>
                </a:lnTo>
                <a:lnTo>
                  <a:pt x="461" y="7"/>
                </a:lnTo>
                <a:lnTo>
                  <a:pt x="468" y="1740"/>
                </a:lnTo>
                <a:lnTo>
                  <a:pt x="473" y="1696"/>
                </a:lnTo>
                <a:lnTo>
                  <a:pt x="479" y="234"/>
                </a:lnTo>
                <a:lnTo>
                  <a:pt x="484" y="1"/>
                </a:lnTo>
                <a:lnTo>
                  <a:pt x="491" y="2819"/>
                </a:lnTo>
                <a:lnTo>
                  <a:pt x="496" y="3111"/>
                </a:lnTo>
                <a:lnTo>
                  <a:pt x="502" y="0"/>
                </a:lnTo>
                <a:lnTo>
                  <a:pt x="509" y="0"/>
                </a:lnTo>
                <a:lnTo>
                  <a:pt x="514" y="2262"/>
                </a:lnTo>
                <a:lnTo>
                  <a:pt x="520" y="3473"/>
                </a:lnTo>
                <a:lnTo>
                  <a:pt x="526" y="1886"/>
                </a:lnTo>
                <a:lnTo>
                  <a:pt x="532" y="1919"/>
                </a:lnTo>
                <a:lnTo>
                  <a:pt x="537" y="1793"/>
                </a:lnTo>
                <a:lnTo>
                  <a:pt x="544" y="66"/>
                </a:lnTo>
                <a:lnTo>
                  <a:pt x="549" y="654"/>
                </a:lnTo>
                <a:lnTo>
                  <a:pt x="556" y="898"/>
                </a:lnTo>
                <a:lnTo>
                  <a:pt x="562" y="1370"/>
                </a:lnTo>
                <a:lnTo>
                  <a:pt x="567" y="1282"/>
                </a:lnTo>
                <a:lnTo>
                  <a:pt x="574" y="0"/>
                </a:lnTo>
                <a:lnTo>
                  <a:pt x="579" y="2852"/>
                </a:lnTo>
                <a:lnTo>
                  <a:pt x="586" y="1229"/>
                </a:lnTo>
                <a:lnTo>
                  <a:pt x="591" y="3048"/>
                </a:lnTo>
                <a:lnTo>
                  <a:pt x="598" y="38"/>
                </a:lnTo>
                <a:lnTo>
                  <a:pt x="604" y="1713"/>
                </a:lnTo>
                <a:lnTo>
                  <a:pt x="610" y="1314"/>
                </a:lnTo>
                <a:lnTo>
                  <a:pt x="616" y="16"/>
                </a:lnTo>
                <a:lnTo>
                  <a:pt x="622" y="1510"/>
                </a:lnTo>
                <a:lnTo>
                  <a:pt x="628" y="12"/>
                </a:lnTo>
                <a:lnTo>
                  <a:pt x="635" y="804"/>
                </a:lnTo>
                <a:lnTo>
                  <a:pt x="640" y="822"/>
                </a:lnTo>
                <a:lnTo>
                  <a:pt x="647" y="0"/>
                </a:lnTo>
                <a:lnTo>
                  <a:pt x="652" y="24"/>
                </a:lnTo>
                <a:lnTo>
                  <a:pt x="659" y="0"/>
                </a:lnTo>
                <a:lnTo>
                  <a:pt x="664" y="2648"/>
                </a:lnTo>
                <a:lnTo>
                  <a:pt x="671" y="1800"/>
                </a:lnTo>
                <a:lnTo>
                  <a:pt x="678" y="91"/>
                </a:lnTo>
                <a:lnTo>
                  <a:pt x="683" y="0"/>
                </a:lnTo>
                <a:lnTo>
                  <a:pt x="690" y="3"/>
                </a:lnTo>
                <a:lnTo>
                  <a:pt x="696" y="0"/>
                </a:lnTo>
                <a:lnTo>
                  <a:pt x="702" y="246"/>
                </a:lnTo>
                <a:lnTo>
                  <a:pt x="709" y="2186"/>
                </a:lnTo>
                <a:lnTo>
                  <a:pt x="714" y="1795"/>
                </a:lnTo>
                <a:lnTo>
                  <a:pt x="721" y="1620"/>
                </a:lnTo>
                <a:lnTo>
                  <a:pt x="727" y="0"/>
                </a:lnTo>
                <a:lnTo>
                  <a:pt x="734" y="1320"/>
                </a:lnTo>
                <a:lnTo>
                  <a:pt x="740" y="0"/>
                </a:lnTo>
                <a:lnTo>
                  <a:pt x="746" y="503"/>
                </a:lnTo>
                <a:lnTo>
                  <a:pt x="753" y="1564"/>
                </a:lnTo>
                <a:lnTo>
                  <a:pt x="758" y="1242"/>
                </a:lnTo>
                <a:lnTo>
                  <a:pt x="765" y="284"/>
                </a:lnTo>
                <a:lnTo>
                  <a:pt x="772" y="1220"/>
                </a:lnTo>
                <a:lnTo>
                  <a:pt x="778" y="1647"/>
                </a:lnTo>
                <a:lnTo>
                  <a:pt x="785" y="0"/>
                </a:lnTo>
                <a:lnTo>
                  <a:pt x="790" y="1893"/>
                </a:lnTo>
                <a:lnTo>
                  <a:pt x="797" y="0"/>
                </a:lnTo>
                <a:lnTo>
                  <a:pt x="804" y="0"/>
                </a:lnTo>
                <a:lnTo>
                  <a:pt x="810" y="1995"/>
                </a:lnTo>
                <a:lnTo>
                  <a:pt x="817" y="2"/>
                </a:lnTo>
                <a:lnTo>
                  <a:pt x="824" y="105"/>
                </a:lnTo>
                <a:lnTo>
                  <a:pt x="829" y="2951"/>
                </a:lnTo>
                <a:lnTo>
                  <a:pt x="836" y="2934"/>
                </a:lnTo>
                <a:lnTo>
                  <a:pt x="842" y="2172"/>
                </a:lnTo>
                <a:lnTo>
                  <a:pt x="849" y="0"/>
                </a:lnTo>
                <a:lnTo>
                  <a:pt x="856" y="2689"/>
                </a:lnTo>
                <a:lnTo>
                  <a:pt x="862" y="0"/>
                </a:lnTo>
                <a:lnTo>
                  <a:pt x="869" y="2462"/>
                </a:lnTo>
                <a:lnTo>
                  <a:pt x="876" y="0"/>
                </a:lnTo>
                <a:lnTo>
                  <a:pt x="882" y="0"/>
                </a:lnTo>
                <a:lnTo>
                  <a:pt x="889" y="2114"/>
                </a:lnTo>
                <a:lnTo>
                  <a:pt x="895" y="2368"/>
                </a:lnTo>
                <a:lnTo>
                  <a:pt x="902" y="2175"/>
                </a:lnTo>
                <a:lnTo>
                  <a:pt x="909" y="0"/>
                </a:lnTo>
                <a:lnTo>
                  <a:pt x="915" y="0"/>
                </a:lnTo>
                <a:lnTo>
                  <a:pt x="922" y="703"/>
                </a:lnTo>
                <a:lnTo>
                  <a:pt x="929" y="2429"/>
                </a:lnTo>
                <a:lnTo>
                  <a:pt x="935" y="144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0" name="Rectangle 98"/>
          <p:cNvSpPr>
            <a:spLocks noChangeArrowheads="1"/>
          </p:cNvSpPr>
          <p:nvPr/>
        </p:nvSpPr>
        <p:spPr bwMode="auto">
          <a:xfrm>
            <a:off x="5410200" y="3962400"/>
            <a:ext cx="3428999" cy="276999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Arial" pitchFamily="34" charset="0"/>
              </a:rPr>
              <a:t>1 km propagation in atmosphere</a:t>
            </a:r>
            <a:endParaRPr lang="en-US" dirty="0"/>
          </a:p>
        </p:txBody>
      </p:sp>
      <p:sp>
        <p:nvSpPr>
          <p:cNvPr id="3171" name="Rectangle 99"/>
          <p:cNvSpPr>
            <a:spLocks noChangeArrowheads="1"/>
          </p:cNvSpPr>
          <p:nvPr/>
        </p:nvSpPr>
        <p:spPr bwMode="auto">
          <a:xfrm rot="16200000">
            <a:off x="4308476" y="5089525"/>
            <a:ext cx="649288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 b="0">
                <a:solidFill>
                  <a:srgbClr val="000000"/>
                </a:solidFill>
                <a:latin typeface="Arial" pitchFamily="34" charset="0"/>
              </a:rPr>
              <a:t>absorption</a:t>
            </a:r>
            <a:endParaRPr lang="en-US"/>
          </a:p>
        </p:txBody>
      </p:sp>
      <p:sp>
        <p:nvSpPr>
          <p:cNvPr id="3172" name="Rectangle 100"/>
          <p:cNvSpPr>
            <a:spLocks noChangeArrowheads="1"/>
          </p:cNvSpPr>
          <p:nvPr/>
        </p:nvSpPr>
        <p:spPr bwMode="auto">
          <a:xfrm>
            <a:off x="5934076" y="6396038"/>
            <a:ext cx="776288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 b="0">
                <a:solidFill>
                  <a:srgbClr val="000000"/>
                </a:solidFill>
                <a:latin typeface="Arial" pitchFamily="34" charset="0"/>
              </a:rPr>
              <a:t>wavelength (</a:t>
            </a:r>
            <a:endParaRPr lang="en-US"/>
          </a:p>
        </p:txBody>
      </p:sp>
      <p:sp>
        <p:nvSpPr>
          <p:cNvPr id="3173" name="Rectangle 101"/>
          <p:cNvSpPr>
            <a:spLocks noChangeArrowheads="1"/>
          </p:cNvSpPr>
          <p:nvPr/>
        </p:nvSpPr>
        <p:spPr bwMode="auto">
          <a:xfrm>
            <a:off x="6548438" y="6394450"/>
            <a:ext cx="1460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0">
                <a:solidFill>
                  <a:srgbClr val="000000"/>
                </a:solidFill>
                <a:latin typeface="Symbol" pitchFamily="18" charset="2"/>
              </a:rPr>
              <a:t>m</a:t>
            </a:r>
            <a:endParaRPr lang="en-US"/>
          </a:p>
        </p:txBody>
      </p:sp>
      <p:sp>
        <p:nvSpPr>
          <p:cNvPr id="3174" name="Rectangle 102"/>
          <p:cNvSpPr>
            <a:spLocks noChangeArrowheads="1"/>
          </p:cNvSpPr>
          <p:nvPr/>
        </p:nvSpPr>
        <p:spPr bwMode="auto">
          <a:xfrm>
            <a:off x="6604001" y="6396038"/>
            <a:ext cx="204788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900" b="0">
                <a:solidFill>
                  <a:srgbClr val="000000"/>
                </a:solidFill>
                <a:latin typeface="Arial" pitchFamily="34" charset="0"/>
              </a:rPr>
              <a:t>m)</a:t>
            </a:r>
            <a:endParaRPr lang="en-US"/>
          </a:p>
        </p:txBody>
      </p:sp>
      <p:sp>
        <p:nvSpPr>
          <p:cNvPr id="3121" name="Rectangle 49"/>
          <p:cNvSpPr>
            <a:spLocks noChangeArrowheads="1"/>
          </p:cNvSpPr>
          <p:nvPr/>
        </p:nvSpPr>
        <p:spPr bwMode="auto">
          <a:xfrm>
            <a:off x="5695951" y="6362700"/>
            <a:ext cx="1703388" cy="21431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wavelength </a:t>
            </a:r>
            <a:r>
              <a:rPr lang="en-US" dirty="0">
                <a:solidFill>
                  <a:schemeClr val="tx2"/>
                </a:solidFill>
                <a:latin typeface="Symbol" pitchFamily="18" charset="2"/>
              </a:rPr>
              <a:t>(m</a:t>
            </a:r>
            <a:r>
              <a:rPr lang="en-US" dirty="0">
                <a:solidFill>
                  <a:schemeClr val="tx2"/>
                </a:solidFill>
              </a:rPr>
              <a:t>m</a:t>
            </a:r>
            <a:r>
              <a:rPr lang="en-US" dirty="0">
                <a:solidFill>
                  <a:schemeClr val="tx2"/>
                </a:solidFill>
                <a:latin typeface="Symbol" pitchFamily="18" charset="2"/>
              </a:rPr>
              <a:t>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125" name="Text Box 53"/>
          <p:cNvSpPr txBox="1">
            <a:spLocks noChangeArrowheads="1"/>
          </p:cNvSpPr>
          <p:nvPr/>
        </p:nvSpPr>
        <p:spPr bwMode="auto">
          <a:xfrm rot="16200000">
            <a:off x="3854429" y="5107309"/>
            <a:ext cx="1351757" cy="36933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absorption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137907" y="6194424"/>
            <a:ext cx="3704" cy="4683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37" y="4334329"/>
            <a:ext cx="3685823" cy="194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163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638" y="838200"/>
            <a:ext cx="3496723" cy="20198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008821" y="152400"/>
            <a:ext cx="4983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3300"/>
                </a:solidFill>
              </a:rPr>
              <a:t>Free Electron Laser (FEL)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8334" b="8332"/>
          <a:stretch/>
        </p:blipFill>
        <p:spPr>
          <a:xfrm>
            <a:off x="765629" y="3094258"/>
            <a:ext cx="6096000" cy="335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858000" y="1371600"/>
                <a:ext cx="946861" cy="569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1371600"/>
                <a:ext cx="946861" cy="5693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583340" y="2144452"/>
                <a:ext cx="2259465" cy="7644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&gt;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340" y="2144452"/>
                <a:ext cx="2259465" cy="7644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>
            <a:off x="7467600" y="990600"/>
            <a:ext cx="15240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74743" y="700993"/>
            <a:ext cx="153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wiggler period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456714" y="3309257"/>
                <a:ext cx="10025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6714" y="3309257"/>
                <a:ext cx="1002582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162800" y="3678589"/>
            <a:ext cx="1707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wiggler strength</a:t>
            </a:r>
          </a:p>
          <a:p>
            <a:pPr algn="ctr"/>
            <a:r>
              <a:rPr lang="en-US" dirty="0"/>
              <a:t>(often &lt;1) </a:t>
            </a:r>
          </a:p>
        </p:txBody>
      </p:sp>
    </p:spTree>
    <p:extLst>
      <p:ext uri="{BB962C8B-B14F-4D97-AF65-F5344CB8AC3E}">
        <p14:creationId xmlns:p14="http://schemas.microsoft.com/office/powerpoint/2010/main" val="151679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7683500" y="6494463"/>
            <a:ext cx="14446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rgbClr val="000099"/>
                </a:solidFill>
              </a:rPr>
              <a:t>Proprietary Data</a:t>
            </a:r>
          </a:p>
          <a:p>
            <a:r>
              <a:rPr lang="en-US" sz="900" b="1">
                <a:solidFill>
                  <a:srgbClr val="000099"/>
                </a:solidFill>
              </a:rPr>
              <a:t>University of New Mexico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762000" y="1012954"/>
            <a:ext cx="5684569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</a:rPr>
              <a:t>Typical laser efficiencies </a:t>
            </a:r>
            <a:r>
              <a:rPr lang="en-US" sz="2800" b="1" dirty="0">
                <a:solidFill>
                  <a:srgbClr val="000099"/>
                </a:solidFill>
                <a:sym typeface="Symbol" pitchFamily="18" charset="2"/>
              </a:rPr>
              <a:t> </a:t>
            </a:r>
            <a:r>
              <a:rPr lang="en-US" sz="2800" b="1" dirty="0">
                <a:solidFill>
                  <a:srgbClr val="000099"/>
                </a:solidFill>
              </a:rPr>
              <a:t>:</a:t>
            </a:r>
            <a:endParaRPr lang="en-US" sz="2800" dirty="0">
              <a:solidFill>
                <a:srgbClr val="000099"/>
              </a:solidFill>
            </a:endParaRPr>
          </a:p>
          <a:p>
            <a:endParaRPr lang="en-US" sz="2800" dirty="0">
              <a:solidFill>
                <a:srgbClr val="000099"/>
              </a:solidFill>
            </a:endParaRPr>
          </a:p>
          <a:p>
            <a:r>
              <a:rPr lang="en-US" sz="2800" dirty="0">
                <a:solidFill>
                  <a:srgbClr val="000099"/>
                </a:solidFill>
              </a:rPr>
              <a:t>            </a:t>
            </a:r>
          </a:p>
          <a:p>
            <a:endParaRPr lang="en-US" sz="2800" dirty="0">
              <a:solidFill>
                <a:srgbClr val="000099"/>
              </a:solidFill>
            </a:endParaRPr>
          </a:p>
          <a:p>
            <a:endParaRPr lang="en-US" sz="2800" dirty="0">
              <a:solidFill>
                <a:srgbClr val="000099"/>
              </a:solidFill>
            </a:endParaRPr>
          </a:p>
          <a:p>
            <a:r>
              <a:rPr lang="en-US" sz="2800" dirty="0">
                <a:solidFill>
                  <a:srgbClr val="000099"/>
                </a:solidFill>
              </a:rPr>
              <a:t>	Argon - ion 	                   </a:t>
            </a:r>
            <a:r>
              <a:rPr lang="en-US" sz="2800" dirty="0">
                <a:solidFill>
                  <a:srgbClr val="000099"/>
                </a:solidFill>
                <a:sym typeface="APLPLUS" pitchFamily="49" charset="2"/>
              </a:rPr>
              <a:t>&lt;  0.1%</a:t>
            </a:r>
          </a:p>
          <a:p>
            <a:r>
              <a:rPr lang="en-US" sz="2800" dirty="0">
                <a:solidFill>
                  <a:srgbClr val="000099"/>
                </a:solidFill>
                <a:sym typeface="APLPLUS" pitchFamily="49" charset="2"/>
              </a:rPr>
              <a:t>	CO</a:t>
            </a:r>
            <a:r>
              <a:rPr lang="en-US" sz="2800" baseline="-25000" dirty="0">
                <a:solidFill>
                  <a:srgbClr val="000099"/>
                </a:solidFill>
                <a:sym typeface="APLPLUS" pitchFamily="49" charset="2"/>
              </a:rPr>
              <a:t>2</a:t>
            </a:r>
            <a:r>
              <a:rPr lang="en-US" sz="2800" dirty="0">
                <a:solidFill>
                  <a:srgbClr val="000099"/>
                </a:solidFill>
                <a:sym typeface="APLPLUS" pitchFamily="49" charset="2"/>
              </a:rPr>
              <a:t> laser		       &lt; 20%</a:t>
            </a:r>
          </a:p>
          <a:p>
            <a:r>
              <a:rPr lang="en-US" sz="2800" dirty="0">
                <a:solidFill>
                  <a:srgbClr val="000099"/>
                </a:solidFill>
                <a:sym typeface="APLPLUS" pitchFamily="49" charset="2"/>
              </a:rPr>
              <a:t>	</a:t>
            </a:r>
            <a:r>
              <a:rPr lang="en-US" sz="2800" dirty="0" err="1">
                <a:solidFill>
                  <a:srgbClr val="000099"/>
                </a:solidFill>
                <a:sym typeface="APLPLUS" pitchFamily="49" charset="2"/>
              </a:rPr>
              <a:t>Excimer</a:t>
            </a:r>
            <a:r>
              <a:rPr lang="en-US" sz="2800" dirty="0">
                <a:solidFill>
                  <a:srgbClr val="000099"/>
                </a:solidFill>
                <a:sym typeface="APLPLUS" pitchFamily="49" charset="2"/>
              </a:rPr>
              <a:t>		       &lt; 20%</a:t>
            </a:r>
          </a:p>
          <a:p>
            <a:r>
              <a:rPr lang="en-US" sz="2800" dirty="0">
                <a:solidFill>
                  <a:srgbClr val="000099"/>
                </a:solidFill>
                <a:sym typeface="APLPLUS" pitchFamily="49" charset="2"/>
              </a:rPr>
              <a:t>	</a:t>
            </a:r>
            <a:r>
              <a:rPr lang="en-US" sz="2800" dirty="0" err="1">
                <a:solidFill>
                  <a:srgbClr val="000099"/>
                </a:solidFill>
                <a:sym typeface="APLPLUS" pitchFamily="49" charset="2"/>
              </a:rPr>
              <a:t>GaAlAs</a:t>
            </a:r>
            <a:r>
              <a:rPr lang="en-US" sz="2800" dirty="0">
                <a:solidFill>
                  <a:srgbClr val="000099"/>
                </a:solidFill>
                <a:sym typeface="APLPLUS" pitchFamily="49" charset="2"/>
              </a:rPr>
              <a:t> (diode laser)     &lt; 40%</a:t>
            </a:r>
          </a:p>
          <a:p>
            <a:r>
              <a:rPr lang="en-US" sz="2800" dirty="0">
                <a:solidFill>
                  <a:srgbClr val="000099"/>
                </a:solidFill>
                <a:sym typeface="APLPLUS" pitchFamily="49" charset="2"/>
              </a:rPr>
              <a:t>	</a:t>
            </a:r>
            <a:r>
              <a:rPr lang="en-US" sz="2800" dirty="0" err="1">
                <a:solidFill>
                  <a:srgbClr val="000099"/>
                </a:solidFill>
                <a:sym typeface="APLPLUS" pitchFamily="49" charset="2"/>
              </a:rPr>
              <a:t>HeNe</a:t>
            </a:r>
            <a:r>
              <a:rPr lang="en-US" sz="2800" dirty="0">
                <a:solidFill>
                  <a:srgbClr val="000099"/>
                </a:solidFill>
                <a:sym typeface="APLPLUS" pitchFamily="49" charset="2"/>
              </a:rPr>
              <a:t> 		                  &lt; 0.1%</a:t>
            </a:r>
          </a:p>
          <a:p>
            <a:r>
              <a:rPr lang="en-US" sz="2800" dirty="0">
                <a:solidFill>
                  <a:srgbClr val="000099"/>
                </a:solidFill>
                <a:sym typeface="APLPLUS" pitchFamily="49" charset="2"/>
              </a:rPr>
              <a:t>	</a:t>
            </a:r>
            <a:r>
              <a:rPr lang="en-US" sz="2800" dirty="0" err="1">
                <a:solidFill>
                  <a:srgbClr val="000099"/>
                </a:solidFill>
                <a:sym typeface="APLPLUS" pitchFamily="49" charset="2"/>
              </a:rPr>
              <a:t>Nd:YAG</a:t>
            </a:r>
            <a:r>
              <a:rPr lang="en-US" sz="2800" dirty="0">
                <a:solidFill>
                  <a:srgbClr val="000099"/>
                </a:solidFill>
                <a:sym typeface="APLPLUS" pitchFamily="49" charset="2"/>
              </a:rPr>
              <a:t>		       &lt; 10%</a:t>
            </a:r>
            <a:endParaRPr lang="en-US" sz="2800" dirty="0">
              <a:solidFill>
                <a:srgbClr val="000099"/>
              </a:solidFill>
            </a:endParaRPr>
          </a:p>
        </p:txBody>
      </p:sp>
      <p:graphicFrame>
        <p:nvGraphicFramePr>
          <p:cNvPr id="389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3658294"/>
              </p:ext>
            </p:extLst>
          </p:nvPr>
        </p:nvGraphicFramePr>
        <p:xfrm>
          <a:off x="5180564" y="914400"/>
          <a:ext cx="322524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Equation" r:id="rId3" imgW="1612800" imgH="419040" progId="Equation.3">
                  <p:embed/>
                </p:oleObj>
              </mc:Choice>
              <mc:Fallback>
                <p:oleObj name="Equation" r:id="rId3" imgW="16128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0564" y="914400"/>
                        <a:ext cx="3225248" cy="83820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125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Picture 18" descr="D:\My Documents\Courses\Lasers-Short-Course\laser diod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828"/>
            <a:ext cx="5044642" cy="261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Rectangle 19"/>
          <p:cNvSpPr>
            <a:spLocks noChangeArrowheads="1"/>
          </p:cNvSpPr>
          <p:nvPr/>
        </p:nvSpPr>
        <p:spPr bwMode="auto">
          <a:xfrm>
            <a:off x="-8642" y="0"/>
            <a:ext cx="9152641" cy="533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Semiconductor Lasers</a:t>
            </a:r>
          </a:p>
        </p:txBody>
      </p:sp>
      <p:grpSp>
        <p:nvGrpSpPr>
          <p:cNvPr id="2065" name="Group 17"/>
          <p:cNvGrpSpPr>
            <a:grpSpLocks/>
          </p:cNvGrpSpPr>
          <p:nvPr/>
        </p:nvGrpSpPr>
        <p:grpSpPr bwMode="auto">
          <a:xfrm>
            <a:off x="7353300" y="152400"/>
            <a:ext cx="1371600" cy="762000"/>
            <a:chOff x="2160" y="768"/>
            <a:chExt cx="1008" cy="528"/>
          </a:xfrm>
        </p:grpSpPr>
        <p:sp>
          <p:nvSpPr>
            <p:cNvPr id="2061" name="Oval 13"/>
            <p:cNvSpPr>
              <a:spLocks noChangeArrowheads="1"/>
            </p:cNvSpPr>
            <p:nvPr/>
          </p:nvSpPr>
          <p:spPr bwMode="auto">
            <a:xfrm>
              <a:off x="2160" y="768"/>
              <a:ext cx="1008" cy="528"/>
            </a:xfrm>
            <a:prstGeom prst="ellipse">
              <a:avLst/>
            </a:prstGeom>
            <a:solidFill>
              <a:srgbClr val="FFFFCC"/>
            </a:solidFill>
            <a:ln w="28575">
              <a:solidFill>
                <a:schemeClr val="accent2"/>
              </a:solidFill>
              <a:round/>
              <a:headEnd/>
              <a:tailEnd/>
            </a:ln>
            <a:effectLst>
              <a:outerShdw dist="107763" dir="189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60" name="Group 12"/>
            <p:cNvGrpSpPr>
              <a:grpSpLocks/>
            </p:cNvGrpSpPr>
            <p:nvPr/>
          </p:nvGrpSpPr>
          <p:grpSpPr bwMode="auto">
            <a:xfrm>
              <a:off x="2370" y="806"/>
              <a:ext cx="336" cy="434"/>
              <a:chOff x="1344" y="551"/>
              <a:chExt cx="480" cy="889"/>
            </a:xfrm>
          </p:grpSpPr>
          <p:sp>
            <p:nvSpPr>
              <p:cNvPr id="2054" name="Line 6"/>
              <p:cNvSpPr>
                <a:spLocks noChangeShapeType="1"/>
              </p:cNvSpPr>
              <p:nvPr/>
            </p:nvSpPr>
            <p:spPr bwMode="auto">
              <a:xfrm>
                <a:off x="1344" y="832"/>
                <a:ext cx="4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5" name="Line 7"/>
              <p:cNvSpPr>
                <a:spLocks noChangeShapeType="1"/>
              </p:cNvSpPr>
              <p:nvPr/>
            </p:nvSpPr>
            <p:spPr bwMode="auto">
              <a:xfrm>
                <a:off x="1584" y="1152"/>
                <a:ext cx="0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" name="Line 8"/>
              <p:cNvSpPr>
                <a:spLocks noChangeShapeType="1"/>
              </p:cNvSpPr>
              <p:nvPr/>
            </p:nvSpPr>
            <p:spPr bwMode="auto">
              <a:xfrm>
                <a:off x="1584" y="551"/>
                <a:ext cx="0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" name="AutoShape 5"/>
              <p:cNvSpPr>
                <a:spLocks noChangeArrowheads="1"/>
              </p:cNvSpPr>
              <p:nvPr/>
            </p:nvSpPr>
            <p:spPr bwMode="auto">
              <a:xfrm>
                <a:off x="1416" y="824"/>
                <a:ext cx="336" cy="33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9" name="Group 11"/>
            <p:cNvGrpSpPr>
              <a:grpSpLocks/>
            </p:cNvGrpSpPr>
            <p:nvPr/>
          </p:nvGrpSpPr>
          <p:grpSpPr bwMode="auto">
            <a:xfrm>
              <a:off x="2664" y="957"/>
              <a:ext cx="420" cy="163"/>
              <a:chOff x="1920" y="864"/>
              <a:chExt cx="864" cy="208"/>
            </a:xfrm>
          </p:grpSpPr>
          <p:sp>
            <p:nvSpPr>
              <p:cNvPr id="2057" name="Freeform 9"/>
              <p:cNvSpPr>
                <a:spLocks/>
              </p:cNvSpPr>
              <p:nvPr/>
            </p:nvSpPr>
            <p:spPr bwMode="auto">
              <a:xfrm>
                <a:off x="1920" y="864"/>
                <a:ext cx="864" cy="112"/>
              </a:xfrm>
              <a:custGeom>
                <a:avLst/>
                <a:gdLst>
                  <a:gd name="T0" fmla="*/ 0 w 864"/>
                  <a:gd name="T1" fmla="*/ 96 h 112"/>
                  <a:gd name="T2" fmla="*/ 192 w 864"/>
                  <a:gd name="T3" fmla="*/ 0 h 112"/>
                  <a:gd name="T4" fmla="*/ 384 w 864"/>
                  <a:gd name="T5" fmla="*/ 96 h 112"/>
                  <a:gd name="T6" fmla="*/ 576 w 864"/>
                  <a:gd name="T7" fmla="*/ 0 h 112"/>
                  <a:gd name="T8" fmla="*/ 720 w 864"/>
                  <a:gd name="T9" fmla="*/ 96 h 112"/>
                  <a:gd name="T10" fmla="*/ 864 w 864"/>
                  <a:gd name="T11" fmla="*/ 9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4" h="112">
                    <a:moveTo>
                      <a:pt x="0" y="96"/>
                    </a:moveTo>
                    <a:cubicBezTo>
                      <a:pt x="64" y="48"/>
                      <a:pt x="128" y="0"/>
                      <a:pt x="192" y="0"/>
                    </a:cubicBezTo>
                    <a:cubicBezTo>
                      <a:pt x="256" y="0"/>
                      <a:pt x="320" y="96"/>
                      <a:pt x="384" y="96"/>
                    </a:cubicBezTo>
                    <a:cubicBezTo>
                      <a:pt x="448" y="96"/>
                      <a:pt x="520" y="0"/>
                      <a:pt x="576" y="0"/>
                    </a:cubicBezTo>
                    <a:cubicBezTo>
                      <a:pt x="632" y="0"/>
                      <a:pt x="672" y="80"/>
                      <a:pt x="720" y="96"/>
                    </a:cubicBezTo>
                    <a:cubicBezTo>
                      <a:pt x="768" y="112"/>
                      <a:pt x="816" y="104"/>
                      <a:pt x="864" y="96"/>
                    </a:cubicBezTo>
                  </a:path>
                </a:pathLst>
              </a:custGeom>
              <a:noFill/>
              <a:ln w="12700" cmpd="sng">
                <a:solidFill>
                  <a:srgbClr val="FF3300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" name="Freeform 10"/>
              <p:cNvSpPr>
                <a:spLocks/>
              </p:cNvSpPr>
              <p:nvPr/>
            </p:nvSpPr>
            <p:spPr bwMode="auto">
              <a:xfrm>
                <a:off x="1920" y="960"/>
                <a:ext cx="864" cy="112"/>
              </a:xfrm>
              <a:custGeom>
                <a:avLst/>
                <a:gdLst>
                  <a:gd name="T0" fmla="*/ 0 w 864"/>
                  <a:gd name="T1" fmla="*/ 96 h 112"/>
                  <a:gd name="T2" fmla="*/ 192 w 864"/>
                  <a:gd name="T3" fmla="*/ 0 h 112"/>
                  <a:gd name="T4" fmla="*/ 384 w 864"/>
                  <a:gd name="T5" fmla="*/ 96 h 112"/>
                  <a:gd name="T6" fmla="*/ 576 w 864"/>
                  <a:gd name="T7" fmla="*/ 0 h 112"/>
                  <a:gd name="T8" fmla="*/ 720 w 864"/>
                  <a:gd name="T9" fmla="*/ 96 h 112"/>
                  <a:gd name="T10" fmla="*/ 864 w 864"/>
                  <a:gd name="T11" fmla="*/ 9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4" h="112">
                    <a:moveTo>
                      <a:pt x="0" y="96"/>
                    </a:moveTo>
                    <a:cubicBezTo>
                      <a:pt x="64" y="48"/>
                      <a:pt x="128" y="0"/>
                      <a:pt x="192" y="0"/>
                    </a:cubicBezTo>
                    <a:cubicBezTo>
                      <a:pt x="256" y="0"/>
                      <a:pt x="320" y="96"/>
                      <a:pt x="384" y="96"/>
                    </a:cubicBezTo>
                    <a:cubicBezTo>
                      <a:pt x="448" y="96"/>
                      <a:pt x="520" y="0"/>
                      <a:pt x="576" y="0"/>
                    </a:cubicBezTo>
                    <a:cubicBezTo>
                      <a:pt x="632" y="0"/>
                      <a:pt x="672" y="80"/>
                      <a:pt x="720" y="96"/>
                    </a:cubicBezTo>
                    <a:cubicBezTo>
                      <a:pt x="768" y="112"/>
                      <a:pt x="816" y="104"/>
                      <a:pt x="864" y="96"/>
                    </a:cubicBezTo>
                  </a:path>
                </a:pathLst>
              </a:custGeom>
              <a:noFill/>
              <a:ln w="12700" cmpd="sng">
                <a:solidFill>
                  <a:srgbClr val="FF3300"/>
                </a:solidFill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189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30562"/>
            <a:ext cx="3257550" cy="264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41" y="2874782"/>
            <a:ext cx="4654837" cy="3297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61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534"/>
            <a:ext cx="8229600" cy="63976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3300"/>
                </a:solidFill>
              </a:rPr>
              <a:t>Laser Market and Applications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707482"/>
            <a:ext cx="4124470" cy="25391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914400"/>
            <a:ext cx="3302336" cy="2456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810000"/>
            <a:ext cx="36195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6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64" y="228600"/>
            <a:ext cx="4145181" cy="2436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6400" y="381000"/>
            <a:ext cx="2708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What is a semiconductor? </a:t>
            </a: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19475"/>
            <a:ext cx="64389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04438"/>
            <a:ext cx="3642141" cy="296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02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7028873" cy="48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3453" y="152400"/>
            <a:ext cx="4875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Direct-Gap    vs.     Indirect-Gap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603988" y="741853"/>
            <a:ext cx="1686253" cy="1588532"/>
            <a:chOff x="457200" y="1295400"/>
            <a:chExt cx="1686253" cy="1588532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457200" y="1447800"/>
              <a:ext cx="0" cy="1143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457200" y="1295400"/>
              <a:ext cx="10808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E(energy)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457200" y="2590800"/>
              <a:ext cx="1066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51863" y="2514600"/>
              <a:ext cx="15915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 (momentum)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280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r="6797" b="2818"/>
          <a:stretch/>
        </p:blipFill>
        <p:spPr bwMode="auto">
          <a:xfrm>
            <a:off x="76200" y="1143000"/>
            <a:ext cx="866441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36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580302" cy="43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2143" y="152400"/>
            <a:ext cx="759105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Optical Interactions in a Direct-Gap Semiconductor </a:t>
            </a:r>
          </a:p>
        </p:txBody>
      </p:sp>
    </p:spTree>
    <p:extLst>
      <p:ext uri="{BB962C8B-B14F-4D97-AF65-F5344CB8AC3E}">
        <p14:creationId xmlns:p14="http://schemas.microsoft.com/office/powerpoint/2010/main" val="43090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28600" y="152400"/>
            <a:ext cx="84582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1800" b="1" dirty="0">
                <a:solidFill>
                  <a:schemeClr val="accent2"/>
                </a:solidFill>
              </a:rPr>
              <a:t>A Brief Introduction to Semiconductors</a:t>
            </a:r>
          </a:p>
        </p:txBody>
      </p:sp>
      <p:sp>
        <p:nvSpPr>
          <p:cNvPr id="3455" name="Text Box 383"/>
          <p:cNvSpPr txBox="1">
            <a:spLocks noChangeArrowheads="1"/>
          </p:cNvSpPr>
          <p:nvPr/>
        </p:nvSpPr>
        <p:spPr bwMode="auto">
          <a:xfrm>
            <a:off x="4114800" y="13716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3961" name="Text Box 889"/>
          <p:cNvSpPr txBox="1">
            <a:spLocks noChangeArrowheads="1"/>
          </p:cNvSpPr>
          <p:nvPr/>
        </p:nvSpPr>
        <p:spPr bwMode="auto">
          <a:xfrm>
            <a:off x="2743200" y="609600"/>
            <a:ext cx="304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Energy Bands</a:t>
            </a:r>
            <a:r>
              <a:rPr lang="en-US" sz="2000"/>
              <a:t>  </a:t>
            </a:r>
          </a:p>
        </p:txBody>
      </p:sp>
      <p:sp>
        <p:nvSpPr>
          <p:cNvPr id="5691" name="Text Box 1595"/>
          <p:cNvSpPr txBox="1">
            <a:spLocks noChangeArrowheads="1"/>
          </p:cNvSpPr>
          <p:nvPr/>
        </p:nvSpPr>
        <p:spPr bwMode="auto">
          <a:xfrm>
            <a:off x="3505200" y="39624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Equilibrium  </a:t>
            </a:r>
          </a:p>
        </p:txBody>
      </p:sp>
      <p:pic>
        <p:nvPicPr>
          <p:cNvPr id="5692" name="Picture 15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0"/>
            <a:ext cx="2971800" cy="245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748" name="Group 1652"/>
          <p:cNvGrpSpPr>
            <a:grpSpLocks/>
          </p:cNvGrpSpPr>
          <p:nvPr/>
        </p:nvGrpSpPr>
        <p:grpSpPr bwMode="auto">
          <a:xfrm>
            <a:off x="1676400" y="1638300"/>
            <a:ext cx="1981200" cy="2965450"/>
            <a:chOff x="1056" y="1032"/>
            <a:chExt cx="1248" cy="1868"/>
          </a:xfrm>
        </p:grpSpPr>
        <p:sp>
          <p:nvSpPr>
            <p:cNvPr id="5739" name="Freeform 1643"/>
            <p:cNvSpPr>
              <a:spLocks/>
            </p:cNvSpPr>
            <p:nvPr/>
          </p:nvSpPr>
          <p:spPr bwMode="auto">
            <a:xfrm rot="-5400000">
              <a:off x="1596" y="1572"/>
              <a:ext cx="768" cy="248"/>
            </a:xfrm>
            <a:custGeom>
              <a:avLst/>
              <a:gdLst>
                <a:gd name="T0" fmla="*/ 0 w 3408"/>
                <a:gd name="T1" fmla="*/ 32 h 1144"/>
                <a:gd name="T2" fmla="*/ 768 w 3408"/>
                <a:gd name="T3" fmla="*/ 32 h 1144"/>
                <a:gd name="T4" fmla="*/ 1056 w 3408"/>
                <a:gd name="T5" fmla="*/ 32 h 1144"/>
                <a:gd name="T6" fmla="*/ 1104 w 3408"/>
                <a:gd name="T7" fmla="*/ 32 h 1144"/>
                <a:gd name="T8" fmla="*/ 1152 w 3408"/>
                <a:gd name="T9" fmla="*/ 32 h 1144"/>
                <a:gd name="T10" fmla="*/ 1248 w 3408"/>
                <a:gd name="T11" fmla="*/ 80 h 1144"/>
                <a:gd name="T12" fmla="*/ 1536 w 3408"/>
                <a:gd name="T13" fmla="*/ 512 h 1144"/>
                <a:gd name="T14" fmla="*/ 1824 w 3408"/>
                <a:gd name="T15" fmla="*/ 992 h 1144"/>
                <a:gd name="T16" fmla="*/ 1920 w 3408"/>
                <a:gd name="T17" fmla="*/ 1088 h 1144"/>
                <a:gd name="T18" fmla="*/ 2016 w 3408"/>
                <a:gd name="T19" fmla="*/ 1136 h 1144"/>
                <a:gd name="T20" fmla="*/ 2688 w 3408"/>
                <a:gd name="T21" fmla="*/ 1136 h 1144"/>
                <a:gd name="T22" fmla="*/ 3408 w 3408"/>
                <a:gd name="T23" fmla="*/ 1136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08" h="1144">
                  <a:moveTo>
                    <a:pt x="0" y="32"/>
                  </a:moveTo>
                  <a:cubicBezTo>
                    <a:pt x="296" y="32"/>
                    <a:pt x="592" y="32"/>
                    <a:pt x="768" y="32"/>
                  </a:cubicBezTo>
                  <a:cubicBezTo>
                    <a:pt x="944" y="32"/>
                    <a:pt x="1000" y="32"/>
                    <a:pt x="1056" y="32"/>
                  </a:cubicBezTo>
                  <a:cubicBezTo>
                    <a:pt x="1112" y="32"/>
                    <a:pt x="1088" y="32"/>
                    <a:pt x="1104" y="32"/>
                  </a:cubicBezTo>
                  <a:cubicBezTo>
                    <a:pt x="1120" y="32"/>
                    <a:pt x="1128" y="24"/>
                    <a:pt x="1152" y="32"/>
                  </a:cubicBezTo>
                  <a:cubicBezTo>
                    <a:pt x="1176" y="40"/>
                    <a:pt x="1184" y="0"/>
                    <a:pt x="1248" y="80"/>
                  </a:cubicBezTo>
                  <a:cubicBezTo>
                    <a:pt x="1312" y="160"/>
                    <a:pt x="1440" y="360"/>
                    <a:pt x="1536" y="512"/>
                  </a:cubicBezTo>
                  <a:cubicBezTo>
                    <a:pt x="1632" y="664"/>
                    <a:pt x="1760" y="896"/>
                    <a:pt x="1824" y="992"/>
                  </a:cubicBezTo>
                  <a:cubicBezTo>
                    <a:pt x="1888" y="1088"/>
                    <a:pt x="1888" y="1064"/>
                    <a:pt x="1920" y="1088"/>
                  </a:cubicBezTo>
                  <a:cubicBezTo>
                    <a:pt x="1952" y="1112"/>
                    <a:pt x="1888" y="1128"/>
                    <a:pt x="2016" y="1136"/>
                  </a:cubicBezTo>
                  <a:cubicBezTo>
                    <a:pt x="2144" y="1144"/>
                    <a:pt x="2456" y="1136"/>
                    <a:pt x="2688" y="1136"/>
                  </a:cubicBezTo>
                  <a:cubicBezTo>
                    <a:pt x="2920" y="1136"/>
                    <a:pt x="3164" y="1136"/>
                    <a:pt x="3408" y="1136"/>
                  </a:cubicBezTo>
                </a:path>
              </a:pathLst>
            </a:custGeom>
            <a:noFill/>
            <a:ln w="12700" cmpd="sng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5740" name="Object 1644"/>
            <p:cNvGraphicFramePr>
              <a:graphicFrameLocks noChangeAspect="1"/>
            </p:cNvGraphicFramePr>
            <p:nvPr/>
          </p:nvGraphicFramePr>
          <p:xfrm>
            <a:off x="1200" y="2256"/>
            <a:ext cx="904" cy="4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0" name="Equation" r:id="rId5" imgW="1434960" imgH="660240" progId="Equation.DSMT4">
                    <p:embed/>
                  </p:oleObj>
                </mc:Choice>
                <mc:Fallback>
                  <p:oleObj name="Equation" r:id="rId5" imgW="1434960" imgH="6602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2256"/>
                          <a:ext cx="904" cy="416"/>
                        </a:xfrm>
                        <a:prstGeom prst="rect">
                          <a:avLst/>
                        </a:prstGeom>
                        <a:solidFill>
                          <a:srgbClr val="DDDDDD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41" name="Line 1645"/>
            <p:cNvSpPr>
              <a:spLocks noChangeShapeType="1"/>
            </p:cNvSpPr>
            <p:nvPr/>
          </p:nvSpPr>
          <p:spPr bwMode="auto">
            <a:xfrm flipH="1">
              <a:off x="1544" y="2088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2" name="Line 1646"/>
            <p:cNvSpPr>
              <a:spLocks noChangeShapeType="1"/>
            </p:cNvSpPr>
            <p:nvPr/>
          </p:nvSpPr>
          <p:spPr bwMode="auto">
            <a:xfrm rot="5400000" flipH="1">
              <a:off x="1688" y="1656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43" name="Text Box 1647"/>
            <p:cNvSpPr txBox="1">
              <a:spLocks noChangeArrowheads="1"/>
            </p:cNvSpPr>
            <p:nvPr/>
          </p:nvSpPr>
          <p:spPr bwMode="auto">
            <a:xfrm>
              <a:off x="2024" y="1032"/>
              <a:ext cx="19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i="1"/>
                <a:t>E</a:t>
              </a:r>
            </a:p>
          </p:txBody>
        </p:sp>
        <p:sp>
          <p:nvSpPr>
            <p:cNvPr id="5744" name="Text Box 1648"/>
            <p:cNvSpPr txBox="1">
              <a:spLocks noChangeArrowheads="1"/>
            </p:cNvSpPr>
            <p:nvPr/>
          </p:nvSpPr>
          <p:spPr bwMode="auto">
            <a:xfrm>
              <a:off x="1784" y="2088"/>
              <a:ext cx="41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/>
                <a:t>1           0</a:t>
              </a:r>
            </a:p>
          </p:txBody>
        </p:sp>
        <p:sp>
          <p:nvSpPr>
            <p:cNvPr id="5745" name="Text Box 1649"/>
            <p:cNvSpPr txBox="1">
              <a:spLocks noChangeArrowheads="1"/>
            </p:cNvSpPr>
            <p:nvPr/>
          </p:nvSpPr>
          <p:spPr bwMode="auto">
            <a:xfrm>
              <a:off x="1056" y="2688"/>
              <a:ext cx="1248" cy="21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Fermi-Dirac Statistics</a:t>
              </a:r>
            </a:p>
          </p:txBody>
        </p:sp>
      </p:grpSp>
      <p:sp>
        <p:nvSpPr>
          <p:cNvPr id="5746" name="Line 1650"/>
          <p:cNvSpPr>
            <a:spLocks noChangeShapeType="1"/>
          </p:cNvSpPr>
          <p:nvPr/>
        </p:nvSpPr>
        <p:spPr bwMode="auto">
          <a:xfrm>
            <a:off x="1981200" y="2743200"/>
            <a:ext cx="21336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50" name="Rectangle 1654"/>
          <p:cNvSpPr>
            <a:spLocks noChangeArrowheads="1"/>
          </p:cNvSpPr>
          <p:nvPr/>
        </p:nvSpPr>
        <p:spPr bwMode="auto">
          <a:xfrm>
            <a:off x="1981200" y="5562600"/>
            <a:ext cx="5221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http://britneyspears.ac/lasers.htm</a:t>
            </a:r>
            <a:r>
              <a:rPr lang="en-US" dirty="0"/>
              <a:t>   !!!??? </a:t>
            </a:r>
          </a:p>
        </p:txBody>
      </p:sp>
    </p:spTree>
    <p:extLst>
      <p:ext uri="{BB962C8B-B14F-4D97-AF65-F5344CB8AC3E}">
        <p14:creationId xmlns:p14="http://schemas.microsoft.com/office/powerpoint/2010/main" val="66705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50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413000" y="2933700"/>
            <a:ext cx="419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Nonequilibrium Electron-Hole Injection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57200"/>
            <a:ext cx="2971800" cy="245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3352800" y="4038600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10</a:t>
            </a:r>
            <a:r>
              <a:rPr lang="en-US" sz="1000" baseline="30000"/>
              <a:t>4</a:t>
            </a:r>
            <a:r>
              <a:rPr lang="en-US" sz="1000"/>
              <a:t> cm</a:t>
            </a:r>
            <a:r>
              <a:rPr lang="en-US" sz="1000" baseline="30000"/>
              <a:t>-1</a:t>
            </a:r>
            <a:endParaRPr lang="en-US" sz="1000"/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>
            <a:off x="3998913" y="4175125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966" name="Group 6"/>
          <p:cNvGrpSpPr>
            <a:grpSpLocks/>
          </p:cNvGrpSpPr>
          <p:nvPr/>
        </p:nvGrpSpPr>
        <p:grpSpPr bwMode="auto">
          <a:xfrm>
            <a:off x="2362200" y="3886200"/>
            <a:ext cx="3962400" cy="2438400"/>
            <a:chOff x="1200" y="2736"/>
            <a:chExt cx="2304" cy="1493"/>
          </a:xfrm>
        </p:grpSpPr>
        <p:grpSp>
          <p:nvGrpSpPr>
            <p:cNvPr id="40967" name="Group 7"/>
            <p:cNvGrpSpPr>
              <a:grpSpLocks/>
            </p:cNvGrpSpPr>
            <p:nvPr/>
          </p:nvGrpSpPr>
          <p:grpSpPr bwMode="auto">
            <a:xfrm>
              <a:off x="1200" y="2736"/>
              <a:ext cx="2069" cy="1493"/>
              <a:chOff x="1723" y="2867"/>
              <a:chExt cx="1717" cy="1363"/>
            </a:xfrm>
          </p:grpSpPr>
          <p:sp>
            <p:nvSpPr>
              <p:cNvPr id="40968" name="Rectangle 8"/>
              <p:cNvSpPr>
                <a:spLocks noChangeArrowheads="1"/>
              </p:cNvSpPr>
              <p:nvPr/>
            </p:nvSpPr>
            <p:spPr bwMode="auto">
              <a:xfrm>
                <a:off x="1914" y="2867"/>
                <a:ext cx="1506" cy="1239"/>
              </a:xfrm>
              <a:prstGeom prst="rect">
                <a:avLst/>
              </a:prstGeom>
              <a:solidFill>
                <a:srgbClr val="FFFFCC"/>
              </a:solidFill>
              <a:ln w="476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69" name="Line 9"/>
              <p:cNvSpPr>
                <a:spLocks noChangeShapeType="1"/>
              </p:cNvSpPr>
              <p:nvPr/>
            </p:nvSpPr>
            <p:spPr bwMode="auto">
              <a:xfrm>
                <a:off x="3004" y="4044"/>
                <a:ext cx="1" cy="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0970" name="Group 10"/>
              <p:cNvGrpSpPr>
                <a:grpSpLocks/>
              </p:cNvGrpSpPr>
              <p:nvPr/>
            </p:nvGrpSpPr>
            <p:grpSpPr bwMode="auto">
              <a:xfrm>
                <a:off x="3378" y="4085"/>
                <a:ext cx="62" cy="42"/>
                <a:chOff x="3378" y="4085"/>
                <a:chExt cx="62" cy="42"/>
              </a:xfrm>
            </p:grpSpPr>
            <p:sp>
              <p:nvSpPr>
                <p:cNvPr id="40971" name="Line 11"/>
                <p:cNvSpPr>
                  <a:spLocks noChangeShapeType="1"/>
                </p:cNvSpPr>
                <p:nvPr/>
              </p:nvSpPr>
              <p:spPr bwMode="auto">
                <a:xfrm>
                  <a:off x="3378" y="4106"/>
                  <a:ext cx="29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972" name="Freeform 12"/>
                <p:cNvSpPr>
                  <a:spLocks/>
                </p:cNvSpPr>
                <p:nvPr/>
              </p:nvSpPr>
              <p:spPr bwMode="auto">
                <a:xfrm>
                  <a:off x="3402" y="4085"/>
                  <a:ext cx="38" cy="42"/>
                </a:xfrm>
                <a:custGeom>
                  <a:avLst/>
                  <a:gdLst>
                    <a:gd name="T0" fmla="*/ 0 w 38"/>
                    <a:gd name="T1" fmla="*/ 42 h 42"/>
                    <a:gd name="T2" fmla="*/ 38 w 38"/>
                    <a:gd name="T3" fmla="*/ 21 h 42"/>
                    <a:gd name="T4" fmla="*/ 0 w 38"/>
                    <a:gd name="T5" fmla="*/ 0 h 42"/>
                    <a:gd name="T6" fmla="*/ 0 w 38"/>
                    <a:gd name="T7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42">
                      <a:moveTo>
                        <a:pt x="0" y="42"/>
                      </a:moveTo>
                      <a:lnTo>
                        <a:pt x="38" y="21"/>
                      </a:lnTo>
                      <a:lnTo>
                        <a:pt x="0" y="0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0973" name="Rectangle 13"/>
              <p:cNvSpPr>
                <a:spLocks noChangeArrowheads="1"/>
              </p:cNvSpPr>
              <p:nvPr/>
            </p:nvSpPr>
            <p:spPr bwMode="auto">
              <a:xfrm>
                <a:off x="1808" y="3817"/>
                <a:ext cx="90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74" name="Rectangle 14"/>
              <p:cNvSpPr>
                <a:spLocks noChangeArrowheads="1"/>
              </p:cNvSpPr>
              <p:nvPr/>
            </p:nvSpPr>
            <p:spPr bwMode="auto">
              <a:xfrm>
                <a:off x="1834" y="3832"/>
                <a:ext cx="31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rgbClr val="CC3300"/>
                    </a:solidFill>
                  </a:rPr>
                  <a:t>0</a:t>
                </a:r>
                <a:endParaRPr lang="en-US"/>
              </a:p>
            </p:txBody>
          </p:sp>
          <p:sp>
            <p:nvSpPr>
              <p:cNvPr id="40975" name="Rectangle 15"/>
              <p:cNvSpPr>
                <a:spLocks noChangeArrowheads="1"/>
              </p:cNvSpPr>
              <p:nvPr/>
            </p:nvSpPr>
            <p:spPr bwMode="auto">
              <a:xfrm>
                <a:off x="2942" y="4106"/>
                <a:ext cx="206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76" name="Rectangle 16"/>
              <p:cNvSpPr>
                <a:spLocks noChangeArrowheads="1"/>
              </p:cNvSpPr>
              <p:nvPr/>
            </p:nvSpPr>
            <p:spPr bwMode="auto">
              <a:xfrm>
                <a:off x="2964" y="4120"/>
                <a:ext cx="3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rgbClr val="CC3300"/>
                    </a:solidFill>
                  </a:rPr>
                  <a:t>E</a:t>
                </a:r>
                <a:endParaRPr lang="en-US"/>
              </a:p>
            </p:txBody>
          </p:sp>
          <p:sp>
            <p:nvSpPr>
              <p:cNvPr id="40977" name="Rectangle 17"/>
              <p:cNvSpPr>
                <a:spLocks noChangeArrowheads="1"/>
              </p:cNvSpPr>
              <p:nvPr/>
            </p:nvSpPr>
            <p:spPr bwMode="auto">
              <a:xfrm>
                <a:off x="3018" y="4168"/>
                <a:ext cx="21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rgbClr val="CC3300"/>
                    </a:solidFill>
                  </a:rPr>
                  <a:t>g</a:t>
                </a:r>
                <a:endParaRPr lang="en-US"/>
              </a:p>
            </p:txBody>
          </p:sp>
          <p:grpSp>
            <p:nvGrpSpPr>
              <p:cNvPr id="40978" name="Group 18"/>
              <p:cNvGrpSpPr>
                <a:grpSpLocks/>
              </p:cNvGrpSpPr>
              <p:nvPr/>
            </p:nvGrpSpPr>
            <p:grpSpPr bwMode="auto">
              <a:xfrm>
                <a:off x="1893" y="2908"/>
                <a:ext cx="41" cy="289"/>
                <a:chOff x="1893" y="2908"/>
                <a:chExt cx="41" cy="289"/>
              </a:xfrm>
            </p:grpSpPr>
            <p:sp>
              <p:nvSpPr>
                <p:cNvPr id="40979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1914" y="2941"/>
                  <a:ext cx="1" cy="25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980" name="Freeform 20"/>
                <p:cNvSpPr>
                  <a:spLocks/>
                </p:cNvSpPr>
                <p:nvPr/>
              </p:nvSpPr>
              <p:spPr bwMode="auto">
                <a:xfrm>
                  <a:off x="1893" y="2908"/>
                  <a:ext cx="41" cy="39"/>
                </a:xfrm>
                <a:custGeom>
                  <a:avLst/>
                  <a:gdLst>
                    <a:gd name="T0" fmla="*/ 41 w 41"/>
                    <a:gd name="T1" fmla="*/ 39 h 39"/>
                    <a:gd name="T2" fmla="*/ 21 w 41"/>
                    <a:gd name="T3" fmla="*/ 0 h 39"/>
                    <a:gd name="T4" fmla="*/ 0 w 41"/>
                    <a:gd name="T5" fmla="*/ 39 h 39"/>
                    <a:gd name="T6" fmla="*/ 41 w 41"/>
                    <a:gd name="T7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39">
                      <a:moveTo>
                        <a:pt x="41" y="39"/>
                      </a:moveTo>
                      <a:lnTo>
                        <a:pt x="21" y="0"/>
                      </a:lnTo>
                      <a:lnTo>
                        <a:pt x="0" y="39"/>
                      </a:lnTo>
                      <a:lnTo>
                        <a:pt x="41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0981" name="Freeform 21"/>
              <p:cNvSpPr>
                <a:spLocks/>
              </p:cNvSpPr>
              <p:nvPr/>
            </p:nvSpPr>
            <p:spPr bwMode="auto">
              <a:xfrm>
                <a:off x="1723" y="2928"/>
                <a:ext cx="149" cy="889"/>
              </a:xfrm>
              <a:custGeom>
                <a:avLst/>
                <a:gdLst>
                  <a:gd name="T0" fmla="*/ 0 w 131"/>
                  <a:gd name="T1" fmla="*/ 785 h 785"/>
                  <a:gd name="T2" fmla="*/ 126 w 131"/>
                  <a:gd name="T3" fmla="*/ 785 h 785"/>
                  <a:gd name="T4" fmla="*/ 131 w 131"/>
                  <a:gd name="T5" fmla="*/ 0 h 785"/>
                  <a:gd name="T6" fmla="*/ 5 w 131"/>
                  <a:gd name="T7" fmla="*/ 0 h 785"/>
                  <a:gd name="T8" fmla="*/ 0 w 131"/>
                  <a:gd name="T9" fmla="*/ 785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785">
                    <a:moveTo>
                      <a:pt x="0" y="785"/>
                    </a:moveTo>
                    <a:lnTo>
                      <a:pt x="126" y="785"/>
                    </a:lnTo>
                    <a:lnTo>
                      <a:pt x="131" y="0"/>
                    </a:lnTo>
                    <a:lnTo>
                      <a:pt x="5" y="0"/>
                    </a:lnTo>
                    <a:lnTo>
                      <a:pt x="0" y="785"/>
                    </a:lnTo>
                    <a:close/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82" name="Rectangle 22"/>
              <p:cNvSpPr>
                <a:spLocks noChangeArrowheads="1"/>
              </p:cNvSpPr>
              <p:nvPr/>
            </p:nvSpPr>
            <p:spPr bwMode="auto">
              <a:xfrm rot="16200000">
                <a:off x="1585" y="3559"/>
                <a:ext cx="376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rgbClr val="CC3300"/>
                    </a:solidFill>
                    <a:latin typeface="Arial Narrow" pitchFamily="34" charset="0"/>
                  </a:rPr>
                  <a:t>Absorption  or </a:t>
                </a:r>
                <a:endParaRPr lang="en-US"/>
              </a:p>
            </p:txBody>
          </p:sp>
          <p:sp>
            <p:nvSpPr>
              <p:cNvPr id="40983" name="Rectangle 23"/>
              <p:cNvSpPr>
                <a:spLocks noChangeArrowheads="1"/>
              </p:cNvSpPr>
              <p:nvPr/>
            </p:nvSpPr>
            <p:spPr bwMode="auto">
              <a:xfrm rot="16200000">
                <a:off x="1716" y="3242"/>
                <a:ext cx="122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rgbClr val="00CC99"/>
                    </a:solidFill>
                    <a:latin typeface="Arial Narrow" pitchFamily="34" charset="0"/>
                  </a:rPr>
                  <a:t>Gain</a:t>
                </a:r>
                <a:endParaRPr lang="en-US"/>
              </a:p>
            </p:txBody>
          </p:sp>
          <p:sp>
            <p:nvSpPr>
              <p:cNvPr id="40984" name="Freeform 24"/>
              <p:cNvSpPr>
                <a:spLocks/>
              </p:cNvSpPr>
              <p:nvPr/>
            </p:nvSpPr>
            <p:spPr bwMode="auto">
              <a:xfrm>
                <a:off x="1911" y="3052"/>
                <a:ext cx="1323" cy="806"/>
              </a:xfrm>
              <a:custGeom>
                <a:avLst/>
                <a:gdLst>
                  <a:gd name="T0" fmla="*/ 1 w 512"/>
                  <a:gd name="T1" fmla="*/ 249 h 312"/>
                  <a:gd name="T2" fmla="*/ 1 w 512"/>
                  <a:gd name="T3" fmla="*/ 266 h 312"/>
                  <a:gd name="T4" fmla="*/ 7 w 512"/>
                  <a:gd name="T5" fmla="*/ 300 h 312"/>
                  <a:gd name="T6" fmla="*/ 24 w 512"/>
                  <a:gd name="T7" fmla="*/ 305 h 312"/>
                  <a:gd name="T8" fmla="*/ 53 w 512"/>
                  <a:gd name="T9" fmla="*/ 311 h 312"/>
                  <a:gd name="T10" fmla="*/ 59 w 512"/>
                  <a:gd name="T11" fmla="*/ 305 h 312"/>
                  <a:gd name="T12" fmla="*/ 76 w 512"/>
                  <a:gd name="T13" fmla="*/ 311 h 312"/>
                  <a:gd name="T14" fmla="*/ 233 w 512"/>
                  <a:gd name="T15" fmla="*/ 311 h 312"/>
                  <a:gd name="T16" fmla="*/ 378 w 512"/>
                  <a:gd name="T17" fmla="*/ 311 h 312"/>
                  <a:gd name="T18" fmla="*/ 396 w 512"/>
                  <a:gd name="T19" fmla="*/ 311 h 312"/>
                  <a:gd name="T20" fmla="*/ 413 w 512"/>
                  <a:gd name="T21" fmla="*/ 305 h 312"/>
                  <a:gd name="T22" fmla="*/ 425 w 512"/>
                  <a:gd name="T23" fmla="*/ 289 h 312"/>
                  <a:gd name="T24" fmla="*/ 431 w 512"/>
                  <a:gd name="T25" fmla="*/ 221 h 312"/>
                  <a:gd name="T26" fmla="*/ 431 w 512"/>
                  <a:gd name="T27" fmla="*/ 125 h 312"/>
                  <a:gd name="T28" fmla="*/ 431 w 512"/>
                  <a:gd name="T29" fmla="*/ 102 h 312"/>
                  <a:gd name="T30" fmla="*/ 437 w 512"/>
                  <a:gd name="T31" fmla="*/ 142 h 312"/>
                  <a:gd name="T32" fmla="*/ 437 w 512"/>
                  <a:gd name="T33" fmla="*/ 153 h 312"/>
                  <a:gd name="T34" fmla="*/ 442 w 512"/>
                  <a:gd name="T35" fmla="*/ 52 h 312"/>
                  <a:gd name="T36" fmla="*/ 448 w 512"/>
                  <a:gd name="T37" fmla="*/ 35 h 312"/>
                  <a:gd name="T38" fmla="*/ 460 w 512"/>
                  <a:gd name="T39" fmla="*/ 35 h 312"/>
                  <a:gd name="T40" fmla="*/ 477 w 512"/>
                  <a:gd name="T41" fmla="*/ 18 h 312"/>
                  <a:gd name="T42" fmla="*/ 489 w 512"/>
                  <a:gd name="T43" fmla="*/ 7 h 312"/>
                  <a:gd name="T44" fmla="*/ 500 w 512"/>
                  <a:gd name="T45" fmla="*/ 1 h 312"/>
                  <a:gd name="T46" fmla="*/ 512 w 512"/>
                  <a:gd name="T47" fmla="*/ 1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12" h="312">
                    <a:moveTo>
                      <a:pt x="1" y="249"/>
                    </a:moveTo>
                    <a:cubicBezTo>
                      <a:pt x="0" y="253"/>
                      <a:pt x="0" y="257"/>
                      <a:pt x="1" y="266"/>
                    </a:cubicBezTo>
                    <a:cubicBezTo>
                      <a:pt x="2" y="274"/>
                      <a:pt x="3" y="293"/>
                      <a:pt x="7" y="300"/>
                    </a:cubicBezTo>
                    <a:cubicBezTo>
                      <a:pt x="11" y="306"/>
                      <a:pt x="16" y="304"/>
                      <a:pt x="24" y="305"/>
                    </a:cubicBezTo>
                    <a:cubicBezTo>
                      <a:pt x="32" y="307"/>
                      <a:pt x="47" y="311"/>
                      <a:pt x="53" y="311"/>
                    </a:cubicBezTo>
                    <a:cubicBezTo>
                      <a:pt x="59" y="311"/>
                      <a:pt x="55" y="305"/>
                      <a:pt x="59" y="305"/>
                    </a:cubicBezTo>
                    <a:cubicBezTo>
                      <a:pt x="63" y="305"/>
                      <a:pt x="47" y="310"/>
                      <a:pt x="76" y="311"/>
                    </a:cubicBezTo>
                    <a:cubicBezTo>
                      <a:pt x="105" y="312"/>
                      <a:pt x="183" y="311"/>
                      <a:pt x="233" y="311"/>
                    </a:cubicBezTo>
                    <a:cubicBezTo>
                      <a:pt x="284" y="311"/>
                      <a:pt x="351" y="311"/>
                      <a:pt x="378" y="311"/>
                    </a:cubicBezTo>
                    <a:cubicBezTo>
                      <a:pt x="406" y="311"/>
                      <a:pt x="390" y="312"/>
                      <a:pt x="396" y="311"/>
                    </a:cubicBezTo>
                    <a:cubicBezTo>
                      <a:pt x="402" y="310"/>
                      <a:pt x="408" y="309"/>
                      <a:pt x="413" y="305"/>
                    </a:cubicBezTo>
                    <a:cubicBezTo>
                      <a:pt x="418" y="302"/>
                      <a:pt x="422" y="303"/>
                      <a:pt x="425" y="289"/>
                    </a:cubicBezTo>
                    <a:cubicBezTo>
                      <a:pt x="428" y="274"/>
                      <a:pt x="430" y="248"/>
                      <a:pt x="431" y="221"/>
                    </a:cubicBezTo>
                    <a:cubicBezTo>
                      <a:pt x="432" y="194"/>
                      <a:pt x="431" y="145"/>
                      <a:pt x="431" y="125"/>
                    </a:cubicBezTo>
                    <a:cubicBezTo>
                      <a:pt x="431" y="105"/>
                      <a:pt x="430" y="100"/>
                      <a:pt x="431" y="102"/>
                    </a:cubicBezTo>
                    <a:cubicBezTo>
                      <a:pt x="432" y="105"/>
                      <a:pt x="436" y="133"/>
                      <a:pt x="437" y="142"/>
                    </a:cubicBezTo>
                    <a:cubicBezTo>
                      <a:pt x="437" y="150"/>
                      <a:pt x="436" y="168"/>
                      <a:pt x="437" y="153"/>
                    </a:cubicBezTo>
                    <a:cubicBezTo>
                      <a:pt x="437" y="138"/>
                      <a:pt x="440" y="71"/>
                      <a:pt x="442" y="52"/>
                    </a:cubicBezTo>
                    <a:cubicBezTo>
                      <a:pt x="444" y="32"/>
                      <a:pt x="445" y="38"/>
                      <a:pt x="448" y="35"/>
                    </a:cubicBezTo>
                    <a:cubicBezTo>
                      <a:pt x="451" y="32"/>
                      <a:pt x="455" y="38"/>
                      <a:pt x="460" y="35"/>
                    </a:cubicBezTo>
                    <a:cubicBezTo>
                      <a:pt x="465" y="32"/>
                      <a:pt x="472" y="23"/>
                      <a:pt x="477" y="18"/>
                    </a:cubicBezTo>
                    <a:cubicBezTo>
                      <a:pt x="482" y="13"/>
                      <a:pt x="485" y="9"/>
                      <a:pt x="489" y="7"/>
                    </a:cubicBezTo>
                    <a:cubicBezTo>
                      <a:pt x="493" y="4"/>
                      <a:pt x="497" y="2"/>
                      <a:pt x="500" y="1"/>
                    </a:cubicBezTo>
                    <a:cubicBezTo>
                      <a:pt x="504" y="0"/>
                      <a:pt x="510" y="1"/>
                      <a:pt x="512" y="1"/>
                    </a:cubicBezTo>
                  </a:path>
                </a:pathLst>
              </a:custGeom>
              <a:noFill/>
              <a:ln w="7938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85" name="Freeform 25"/>
              <p:cNvSpPr>
                <a:spLocks/>
              </p:cNvSpPr>
              <p:nvPr/>
            </p:nvSpPr>
            <p:spPr bwMode="auto">
              <a:xfrm>
                <a:off x="2149" y="3029"/>
                <a:ext cx="1271" cy="956"/>
              </a:xfrm>
              <a:custGeom>
                <a:avLst/>
                <a:gdLst>
                  <a:gd name="T0" fmla="*/ 0 w 492"/>
                  <a:gd name="T1" fmla="*/ 321 h 370"/>
                  <a:gd name="T2" fmla="*/ 211 w 492"/>
                  <a:gd name="T3" fmla="*/ 321 h 370"/>
                  <a:gd name="T4" fmla="*/ 297 w 492"/>
                  <a:gd name="T5" fmla="*/ 321 h 370"/>
                  <a:gd name="T6" fmla="*/ 336 w 492"/>
                  <a:gd name="T7" fmla="*/ 352 h 370"/>
                  <a:gd name="T8" fmla="*/ 367 w 492"/>
                  <a:gd name="T9" fmla="*/ 368 h 370"/>
                  <a:gd name="T10" fmla="*/ 375 w 492"/>
                  <a:gd name="T11" fmla="*/ 352 h 370"/>
                  <a:gd name="T12" fmla="*/ 383 w 492"/>
                  <a:gd name="T13" fmla="*/ 260 h 370"/>
                  <a:gd name="T14" fmla="*/ 390 w 492"/>
                  <a:gd name="T15" fmla="*/ 136 h 370"/>
                  <a:gd name="T16" fmla="*/ 398 w 492"/>
                  <a:gd name="T17" fmla="*/ 20 h 370"/>
                  <a:gd name="T18" fmla="*/ 430 w 492"/>
                  <a:gd name="T19" fmla="*/ 13 h 370"/>
                  <a:gd name="T20" fmla="*/ 492 w 492"/>
                  <a:gd name="T21" fmla="*/ 28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2" h="370">
                    <a:moveTo>
                      <a:pt x="0" y="321"/>
                    </a:moveTo>
                    <a:cubicBezTo>
                      <a:pt x="81" y="321"/>
                      <a:pt x="161" y="321"/>
                      <a:pt x="211" y="321"/>
                    </a:cubicBezTo>
                    <a:cubicBezTo>
                      <a:pt x="260" y="321"/>
                      <a:pt x="276" y="316"/>
                      <a:pt x="297" y="321"/>
                    </a:cubicBezTo>
                    <a:cubicBezTo>
                      <a:pt x="318" y="327"/>
                      <a:pt x="324" y="345"/>
                      <a:pt x="336" y="352"/>
                    </a:cubicBezTo>
                    <a:cubicBezTo>
                      <a:pt x="348" y="360"/>
                      <a:pt x="361" y="368"/>
                      <a:pt x="367" y="368"/>
                    </a:cubicBezTo>
                    <a:cubicBezTo>
                      <a:pt x="374" y="368"/>
                      <a:pt x="372" y="370"/>
                      <a:pt x="375" y="352"/>
                    </a:cubicBezTo>
                    <a:cubicBezTo>
                      <a:pt x="377" y="334"/>
                      <a:pt x="380" y="296"/>
                      <a:pt x="383" y="260"/>
                    </a:cubicBezTo>
                    <a:cubicBezTo>
                      <a:pt x="385" y="224"/>
                      <a:pt x="388" y="176"/>
                      <a:pt x="390" y="136"/>
                    </a:cubicBezTo>
                    <a:cubicBezTo>
                      <a:pt x="393" y="96"/>
                      <a:pt x="392" y="41"/>
                      <a:pt x="398" y="20"/>
                    </a:cubicBezTo>
                    <a:cubicBezTo>
                      <a:pt x="405" y="0"/>
                      <a:pt x="414" y="11"/>
                      <a:pt x="430" y="13"/>
                    </a:cubicBezTo>
                    <a:cubicBezTo>
                      <a:pt x="445" y="14"/>
                      <a:pt x="469" y="21"/>
                      <a:pt x="492" y="28"/>
                    </a:cubicBezTo>
                  </a:path>
                </a:pathLst>
              </a:custGeom>
              <a:noFill/>
              <a:ln w="7938">
                <a:solidFill>
                  <a:srgbClr val="00CC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86" name="Line 26"/>
              <p:cNvSpPr>
                <a:spLocks noChangeShapeType="1"/>
              </p:cNvSpPr>
              <p:nvPr/>
            </p:nvSpPr>
            <p:spPr bwMode="auto">
              <a:xfrm>
                <a:off x="1911" y="3858"/>
                <a:ext cx="1509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87" name="Rectangle 27"/>
              <p:cNvSpPr>
                <a:spLocks noChangeArrowheads="1"/>
              </p:cNvSpPr>
              <p:nvPr/>
            </p:nvSpPr>
            <p:spPr bwMode="auto">
              <a:xfrm>
                <a:off x="1914" y="2867"/>
                <a:ext cx="1506" cy="1239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rgbClr val="FFFFFF"/>
                  </a:gs>
                </a:gsLst>
                <a:lin ang="5400000" scaled="1"/>
              </a:gradFill>
              <a:ln w="4826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88" name="Line 28"/>
              <p:cNvSpPr>
                <a:spLocks noChangeShapeType="1"/>
              </p:cNvSpPr>
              <p:nvPr/>
            </p:nvSpPr>
            <p:spPr bwMode="auto">
              <a:xfrm>
                <a:off x="3004" y="4044"/>
                <a:ext cx="1" cy="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0989" name="Group 29"/>
              <p:cNvGrpSpPr>
                <a:grpSpLocks/>
              </p:cNvGrpSpPr>
              <p:nvPr/>
            </p:nvGrpSpPr>
            <p:grpSpPr bwMode="auto">
              <a:xfrm>
                <a:off x="3378" y="4085"/>
                <a:ext cx="62" cy="42"/>
                <a:chOff x="3378" y="4085"/>
                <a:chExt cx="62" cy="42"/>
              </a:xfrm>
            </p:grpSpPr>
            <p:sp>
              <p:nvSpPr>
                <p:cNvPr id="40990" name="Line 30"/>
                <p:cNvSpPr>
                  <a:spLocks noChangeShapeType="1"/>
                </p:cNvSpPr>
                <p:nvPr/>
              </p:nvSpPr>
              <p:spPr bwMode="auto">
                <a:xfrm>
                  <a:off x="3378" y="4106"/>
                  <a:ext cx="29" cy="1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991" name="Freeform 31"/>
                <p:cNvSpPr>
                  <a:spLocks/>
                </p:cNvSpPr>
                <p:nvPr/>
              </p:nvSpPr>
              <p:spPr bwMode="auto">
                <a:xfrm>
                  <a:off x="3402" y="4085"/>
                  <a:ext cx="38" cy="42"/>
                </a:xfrm>
                <a:custGeom>
                  <a:avLst/>
                  <a:gdLst>
                    <a:gd name="T0" fmla="*/ 0 w 38"/>
                    <a:gd name="T1" fmla="*/ 42 h 42"/>
                    <a:gd name="T2" fmla="*/ 38 w 38"/>
                    <a:gd name="T3" fmla="*/ 21 h 42"/>
                    <a:gd name="T4" fmla="*/ 0 w 38"/>
                    <a:gd name="T5" fmla="*/ 0 h 42"/>
                    <a:gd name="T6" fmla="*/ 0 w 38"/>
                    <a:gd name="T7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42">
                      <a:moveTo>
                        <a:pt x="0" y="42"/>
                      </a:moveTo>
                      <a:lnTo>
                        <a:pt x="38" y="21"/>
                      </a:lnTo>
                      <a:lnTo>
                        <a:pt x="0" y="0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0992" name="Rectangle 32"/>
              <p:cNvSpPr>
                <a:spLocks noChangeArrowheads="1"/>
              </p:cNvSpPr>
              <p:nvPr/>
            </p:nvSpPr>
            <p:spPr bwMode="auto">
              <a:xfrm>
                <a:off x="1808" y="3817"/>
                <a:ext cx="90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93" name="Rectangle 33"/>
              <p:cNvSpPr>
                <a:spLocks noChangeArrowheads="1"/>
              </p:cNvSpPr>
              <p:nvPr/>
            </p:nvSpPr>
            <p:spPr bwMode="auto">
              <a:xfrm>
                <a:off x="1834" y="3832"/>
                <a:ext cx="31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rgbClr val="CC3300"/>
                    </a:solidFill>
                  </a:rPr>
                  <a:t>0</a:t>
                </a:r>
                <a:endParaRPr lang="en-US"/>
              </a:p>
            </p:txBody>
          </p:sp>
          <p:sp>
            <p:nvSpPr>
              <p:cNvPr id="40994" name="Rectangle 34"/>
              <p:cNvSpPr>
                <a:spLocks noChangeArrowheads="1"/>
              </p:cNvSpPr>
              <p:nvPr/>
            </p:nvSpPr>
            <p:spPr bwMode="auto">
              <a:xfrm>
                <a:off x="2942" y="4106"/>
                <a:ext cx="206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95" name="Rectangle 35"/>
              <p:cNvSpPr>
                <a:spLocks noChangeArrowheads="1"/>
              </p:cNvSpPr>
              <p:nvPr/>
            </p:nvSpPr>
            <p:spPr bwMode="auto">
              <a:xfrm>
                <a:off x="2964" y="4120"/>
                <a:ext cx="3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rgbClr val="CC3300"/>
                    </a:solidFill>
                  </a:rPr>
                  <a:t>E</a:t>
                </a:r>
                <a:endParaRPr lang="en-US"/>
              </a:p>
            </p:txBody>
          </p:sp>
          <p:sp>
            <p:nvSpPr>
              <p:cNvPr id="40996" name="Rectangle 36"/>
              <p:cNvSpPr>
                <a:spLocks noChangeArrowheads="1"/>
              </p:cNvSpPr>
              <p:nvPr/>
            </p:nvSpPr>
            <p:spPr bwMode="auto">
              <a:xfrm>
                <a:off x="3018" y="4168"/>
                <a:ext cx="21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rgbClr val="CC3300"/>
                    </a:solidFill>
                  </a:rPr>
                  <a:t>g</a:t>
                </a:r>
                <a:endParaRPr lang="en-US"/>
              </a:p>
            </p:txBody>
          </p:sp>
          <p:grpSp>
            <p:nvGrpSpPr>
              <p:cNvPr id="40997" name="Group 37"/>
              <p:cNvGrpSpPr>
                <a:grpSpLocks/>
              </p:cNvGrpSpPr>
              <p:nvPr/>
            </p:nvGrpSpPr>
            <p:grpSpPr bwMode="auto">
              <a:xfrm>
                <a:off x="1893" y="2908"/>
                <a:ext cx="41" cy="289"/>
                <a:chOff x="1893" y="2908"/>
                <a:chExt cx="41" cy="289"/>
              </a:xfrm>
            </p:grpSpPr>
            <p:sp>
              <p:nvSpPr>
                <p:cNvPr id="40998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1914" y="2941"/>
                  <a:ext cx="1" cy="256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999" name="Freeform 39"/>
                <p:cNvSpPr>
                  <a:spLocks/>
                </p:cNvSpPr>
                <p:nvPr/>
              </p:nvSpPr>
              <p:spPr bwMode="auto">
                <a:xfrm>
                  <a:off x="1893" y="2908"/>
                  <a:ext cx="41" cy="39"/>
                </a:xfrm>
                <a:custGeom>
                  <a:avLst/>
                  <a:gdLst>
                    <a:gd name="T0" fmla="*/ 41 w 41"/>
                    <a:gd name="T1" fmla="*/ 39 h 39"/>
                    <a:gd name="T2" fmla="*/ 21 w 41"/>
                    <a:gd name="T3" fmla="*/ 0 h 39"/>
                    <a:gd name="T4" fmla="*/ 0 w 41"/>
                    <a:gd name="T5" fmla="*/ 39 h 39"/>
                    <a:gd name="T6" fmla="*/ 41 w 41"/>
                    <a:gd name="T7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39">
                      <a:moveTo>
                        <a:pt x="41" y="39"/>
                      </a:moveTo>
                      <a:lnTo>
                        <a:pt x="21" y="0"/>
                      </a:lnTo>
                      <a:lnTo>
                        <a:pt x="0" y="39"/>
                      </a:lnTo>
                      <a:lnTo>
                        <a:pt x="41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1000" name="Freeform 40"/>
              <p:cNvSpPr>
                <a:spLocks/>
              </p:cNvSpPr>
              <p:nvPr/>
            </p:nvSpPr>
            <p:spPr bwMode="auto">
              <a:xfrm>
                <a:off x="1723" y="2928"/>
                <a:ext cx="149" cy="889"/>
              </a:xfrm>
              <a:custGeom>
                <a:avLst/>
                <a:gdLst>
                  <a:gd name="T0" fmla="*/ 0 w 131"/>
                  <a:gd name="T1" fmla="*/ 785 h 785"/>
                  <a:gd name="T2" fmla="*/ 126 w 131"/>
                  <a:gd name="T3" fmla="*/ 785 h 785"/>
                  <a:gd name="T4" fmla="*/ 131 w 131"/>
                  <a:gd name="T5" fmla="*/ 0 h 785"/>
                  <a:gd name="T6" fmla="*/ 5 w 131"/>
                  <a:gd name="T7" fmla="*/ 0 h 785"/>
                  <a:gd name="T8" fmla="*/ 0 w 131"/>
                  <a:gd name="T9" fmla="*/ 785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785">
                    <a:moveTo>
                      <a:pt x="0" y="785"/>
                    </a:moveTo>
                    <a:lnTo>
                      <a:pt x="126" y="785"/>
                    </a:lnTo>
                    <a:lnTo>
                      <a:pt x="131" y="0"/>
                    </a:lnTo>
                    <a:lnTo>
                      <a:pt x="5" y="0"/>
                    </a:lnTo>
                    <a:lnTo>
                      <a:pt x="0" y="785"/>
                    </a:lnTo>
                    <a:close/>
                  </a:path>
                </a:pathLst>
              </a:custGeom>
              <a:noFill/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1" name="Rectangle 41"/>
              <p:cNvSpPr>
                <a:spLocks noChangeArrowheads="1"/>
              </p:cNvSpPr>
              <p:nvPr/>
            </p:nvSpPr>
            <p:spPr bwMode="auto">
              <a:xfrm rot="16200000">
                <a:off x="1585" y="3559"/>
                <a:ext cx="376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rgbClr val="CC3300"/>
                    </a:solidFill>
                    <a:latin typeface="Arial Narrow" pitchFamily="34" charset="0"/>
                  </a:rPr>
                  <a:t>Absorption  or </a:t>
                </a:r>
                <a:endParaRPr lang="en-US"/>
              </a:p>
            </p:txBody>
          </p:sp>
          <p:sp>
            <p:nvSpPr>
              <p:cNvPr id="41002" name="Rectangle 42"/>
              <p:cNvSpPr>
                <a:spLocks noChangeArrowheads="1"/>
              </p:cNvSpPr>
              <p:nvPr/>
            </p:nvSpPr>
            <p:spPr bwMode="auto">
              <a:xfrm rot="16200000">
                <a:off x="1716" y="3242"/>
                <a:ext cx="122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>
                    <a:solidFill>
                      <a:srgbClr val="00CC99"/>
                    </a:solidFill>
                    <a:latin typeface="Arial Narrow" pitchFamily="34" charset="0"/>
                  </a:rPr>
                  <a:t>Gain</a:t>
                </a:r>
                <a:endParaRPr lang="en-US"/>
              </a:p>
            </p:txBody>
          </p:sp>
          <p:sp>
            <p:nvSpPr>
              <p:cNvPr id="41003" name="Freeform 43"/>
              <p:cNvSpPr>
                <a:spLocks/>
              </p:cNvSpPr>
              <p:nvPr/>
            </p:nvSpPr>
            <p:spPr bwMode="auto">
              <a:xfrm>
                <a:off x="1911" y="3052"/>
                <a:ext cx="1323" cy="806"/>
              </a:xfrm>
              <a:custGeom>
                <a:avLst/>
                <a:gdLst>
                  <a:gd name="T0" fmla="*/ 1 w 512"/>
                  <a:gd name="T1" fmla="*/ 249 h 312"/>
                  <a:gd name="T2" fmla="*/ 1 w 512"/>
                  <a:gd name="T3" fmla="*/ 266 h 312"/>
                  <a:gd name="T4" fmla="*/ 7 w 512"/>
                  <a:gd name="T5" fmla="*/ 300 h 312"/>
                  <a:gd name="T6" fmla="*/ 24 w 512"/>
                  <a:gd name="T7" fmla="*/ 305 h 312"/>
                  <a:gd name="T8" fmla="*/ 53 w 512"/>
                  <a:gd name="T9" fmla="*/ 311 h 312"/>
                  <a:gd name="T10" fmla="*/ 59 w 512"/>
                  <a:gd name="T11" fmla="*/ 305 h 312"/>
                  <a:gd name="T12" fmla="*/ 76 w 512"/>
                  <a:gd name="T13" fmla="*/ 311 h 312"/>
                  <a:gd name="T14" fmla="*/ 233 w 512"/>
                  <a:gd name="T15" fmla="*/ 311 h 312"/>
                  <a:gd name="T16" fmla="*/ 378 w 512"/>
                  <a:gd name="T17" fmla="*/ 311 h 312"/>
                  <a:gd name="T18" fmla="*/ 396 w 512"/>
                  <a:gd name="T19" fmla="*/ 311 h 312"/>
                  <a:gd name="T20" fmla="*/ 413 w 512"/>
                  <a:gd name="T21" fmla="*/ 305 h 312"/>
                  <a:gd name="T22" fmla="*/ 425 w 512"/>
                  <a:gd name="T23" fmla="*/ 289 h 312"/>
                  <a:gd name="T24" fmla="*/ 431 w 512"/>
                  <a:gd name="T25" fmla="*/ 221 h 312"/>
                  <a:gd name="T26" fmla="*/ 431 w 512"/>
                  <a:gd name="T27" fmla="*/ 125 h 312"/>
                  <a:gd name="T28" fmla="*/ 431 w 512"/>
                  <a:gd name="T29" fmla="*/ 102 h 312"/>
                  <a:gd name="T30" fmla="*/ 437 w 512"/>
                  <a:gd name="T31" fmla="*/ 142 h 312"/>
                  <a:gd name="T32" fmla="*/ 437 w 512"/>
                  <a:gd name="T33" fmla="*/ 153 h 312"/>
                  <a:gd name="T34" fmla="*/ 442 w 512"/>
                  <a:gd name="T35" fmla="*/ 52 h 312"/>
                  <a:gd name="T36" fmla="*/ 448 w 512"/>
                  <a:gd name="T37" fmla="*/ 35 h 312"/>
                  <a:gd name="T38" fmla="*/ 460 w 512"/>
                  <a:gd name="T39" fmla="*/ 35 h 312"/>
                  <a:gd name="T40" fmla="*/ 477 w 512"/>
                  <a:gd name="T41" fmla="*/ 18 h 312"/>
                  <a:gd name="T42" fmla="*/ 489 w 512"/>
                  <a:gd name="T43" fmla="*/ 7 h 312"/>
                  <a:gd name="T44" fmla="*/ 500 w 512"/>
                  <a:gd name="T45" fmla="*/ 1 h 312"/>
                  <a:gd name="T46" fmla="*/ 512 w 512"/>
                  <a:gd name="T47" fmla="*/ 1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12" h="312">
                    <a:moveTo>
                      <a:pt x="1" y="249"/>
                    </a:moveTo>
                    <a:cubicBezTo>
                      <a:pt x="0" y="253"/>
                      <a:pt x="0" y="257"/>
                      <a:pt x="1" y="266"/>
                    </a:cubicBezTo>
                    <a:cubicBezTo>
                      <a:pt x="2" y="274"/>
                      <a:pt x="3" y="293"/>
                      <a:pt x="7" y="300"/>
                    </a:cubicBezTo>
                    <a:cubicBezTo>
                      <a:pt x="11" y="306"/>
                      <a:pt x="16" y="304"/>
                      <a:pt x="24" y="305"/>
                    </a:cubicBezTo>
                    <a:cubicBezTo>
                      <a:pt x="32" y="307"/>
                      <a:pt x="47" y="311"/>
                      <a:pt x="53" y="311"/>
                    </a:cubicBezTo>
                    <a:cubicBezTo>
                      <a:pt x="59" y="311"/>
                      <a:pt x="55" y="305"/>
                      <a:pt x="59" y="305"/>
                    </a:cubicBezTo>
                    <a:cubicBezTo>
                      <a:pt x="63" y="305"/>
                      <a:pt x="47" y="310"/>
                      <a:pt x="76" y="311"/>
                    </a:cubicBezTo>
                    <a:cubicBezTo>
                      <a:pt x="105" y="312"/>
                      <a:pt x="183" y="311"/>
                      <a:pt x="233" y="311"/>
                    </a:cubicBezTo>
                    <a:cubicBezTo>
                      <a:pt x="284" y="311"/>
                      <a:pt x="351" y="311"/>
                      <a:pt x="378" y="311"/>
                    </a:cubicBezTo>
                    <a:cubicBezTo>
                      <a:pt x="406" y="311"/>
                      <a:pt x="390" y="312"/>
                      <a:pt x="396" y="311"/>
                    </a:cubicBezTo>
                    <a:cubicBezTo>
                      <a:pt x="402" y="310"/>
                      <a:pt x="408" y="309"/>
                      <a:pt x="413" y="305"/>
                    </a:cubicBezTo>
                    <a:cubicBezTo>
                      <a:pt x="418" y="302"/>
                      <a:pt x="422" y="303"/>
                      <a:pt x="425" y="289"/>
                    </a:cubicBezTo>
                    <a:cubicBezTo>
                      <a:pt x="428" y="274"/>
                      <a:pt x="430" y="248"/>
                      <a:pt x="431" y="221"/>
                    </a:cubicBezTo>
                    <a:cubicBezTo>
                      <a:pt x="432" y="194"/>
                      <a:pt x="431" y="145"/>
                      <a:pt x="431" y="125"/>
                    </a:cubicBezTo>
                    <a:cubicBezTo>
                      <a:pt x="431" y="105"/>
                      <a:pt x="430" y="100"/>
                      <a:pt x="431" y="102"/>
                    </a:cubicBezTo>
                    <a:cubicBezTo>
                      <a:pt x="432" y="105"/>
                      <a:pt x="436" y="133"/>
                      <a:pt x="437" y="142"/>
                    </a:cubicBezTo>
                    <a:cubicBezTo>
                      <a:pt x="437" y="150"/>
                      <a:pt x="436" y="168"/>
                      <a:pt x="437" y="153"/>
                    </a:cubicBezTo>
                    <a:cubicBezTo>
                      <a:pt x="437" y="138"/>
                      <a:pt x="440" y="71"/>
                      <a:pt x="442" y="52"/>
                    </a:cubicBezTo>
                    <a:cubicBezTo>
                      <a:pt x="444" y="32"/>
                      <a:pt x="445" y="38"/>
                      <a:pt x="448" y="35"/>
                    </a:cubicBezTo>
                    <a:cubicBezTo>
                      <a:pt x="451" y="32"/>
                      <a:pt x="455" y="38"/>
                      <a:pt x="460" y="35"/>
                    </a:cubicBezTo>
                    <a:cubicBezTo>
                      <a:pt x="465" y="32"/>
                      <a:pt x="472" y="23"/>
                      <a:pt x="477" y="18"/>
                    </a:cubicBezTo>
                    <a:cubicBezTo>
                      <a:pt x="482" y="13"/>
                      <a:pt x="485" y="9"/>
                      <a:pt x="489" y="7"/>
                    </a:cubicBezTo>
                    <a:cubicBezTo>
                      <a:pt x="493" y="4"/>
                      <a:pt x="497" y="2"/>
                      <a:pt x="500" y="1"/>
                    </a:cubicBezTo>
                    <a:cubicBezTo>
                      <a:pt x="504" y="0"/>
                      <a:pt x="510" y="1"/>
                      <a:pt x="512" y="1"/>
                    </a:cubicBezTo>
                  </a:path>
                </a:pathLst>
              </a:custGeom>
              <a:noFill/>
              <a:ln w="7938">
                <a:solidFill>
                  <a:srgbClr val="FF33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4" name="Freeform 44"/>
              <p:cNvSpPr>
                <a:spLocks/>
              </p:cNvSpPr>
              <p:nvPr/>
            </p:nvSpPr>
            <p:spPr bwMode="auto">
              <a:xfrm>
                <a:off x="2149" y="3029"/>
                <a:ext cx="1271" cy="956"/>
              </a:xfrm>
              <a:custGeom>
                <a:avLst/>
                <a:gdLst>
                  <a:gd name="T0" fmla="*/ 0 w 492"/>
                  <a:gd name="T1" fmla="*/ 321 h 370"/>
                  <a:gd name="T2" fmla="*/ 211 w 492"/>
                  <a:gd name="T3" fmla="*/ 321 h 370"/>
                  <a:gd name="T4" fmla="*/ 297 w 492"/>
                  <a:gd name="T5" fmla="*/ 321 h 370"/>
                  <a:gd name="T6" fmla="*/ 336 w 492"/>
                  <a:gd name="T7" fmla="*/ 352 h 370"/>
                  <a:gd name="T8" fmla="*/ 367 w 492"/>
                  <a:gd name="T9" fmla="*/ 368 h 370"/>
                  <a:gd name="T10" fmla="*/ 375 w 492"/>
                  <a:gd name="T11" fmla="*/ 352 h 370"/>
                  <a:gd name="T12" fmla="*/ 383 w 492"/>
                  <a:gd name="T13" fmla="*/ 260 h 370"/>
                  <a:gd name="T14" fmla="*/ 390 w 492"/>
                  <a:gd name="T15" fmla="*/ 136 h 370"/>
                  <a:gd name="T16" fmla="*/ 398 w 492"/>
                  <a:gd name="T17" fmla="*/ 20 h 370"/>
                  <a:gd name="T18" fmla="*/ 430 w 492"/>
                  <a:gd name="T19" fmla="*/ 13 h 370"/>
                  <a:gd name="T20" fmla="*/ 492 w 492"/>
                  <a:gd name="T21" fmla="*/ 28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2" h="370">
                    <a:moveTo>
                      <a:pt x="0" y="321"/>
                    </a:moveTo>
                    <a:cubicBezTo>
                      <a:pt x="81" y="321"/>
                      <a:pt x="161" y="321"/>
                      <a:pt x="211" y="321"/>
                    </a:cubicBezTo>
                    <a:cubicBezTo>
                      <a:pt x="260" y="321"/>
                      <a:pt x="276" y="316"/>
                      <a:pt x="297" y="321"/>
                    </a:cubicBezTo>
                    <a:cubicBezTo>
                      <a:pt x="318" y="327"/>
                      <a:pt x="324" y="345"/>
                      <a:pt x="336" y="352"/>
                    </a:cubicBezTo>
                    <a:cubicBezTo>
                      <a:pt x="348" y="360"/>
                      <a:pt x="361" y="368"/>
                      <a:pt x="367" y="368"/>
                    </a:cubicBezTo>
                    <a:cubicBezTo>
                      <a:pt x="374" y="368"/>
                      <a:pt x="372" y="370"/>
                      <a:pt x="375" y="352"/>
                    </a:cubicBezTo>
                    <a:cubicBezTo>
                      <a:pt x="377" y="334"/>
                      <a:pt x="380" y="296"/>
                      <a:pt x="383" y="260"/>
                    </a:cubicBezTo>
                    <a:cubicBezTo>
                      <a:pt x="385" y="224"/>
                      <a:pt x="388" y="176"/>
                      <a:pt x="390" y="136"/>
                    </a:cubicBezTo>
                    <a:cubicBezTo>
                      <a:pt x="393" y="96"/>
                      <a:pt x="392" y="41"/>
                      <a:pt x="398" y="20"/>
                    </a:cubicBezTo>
                    <a:cubicBezTo>
                      <a:pt x="405" y="0"/>
                      <a:pt x="414" y="11"/>
                      <a:pt x="430" y="13"/>
                    </a:cubicBezTo>
                    <a:cubicBezTo>
                      <a:pt x="445" y="14"/>
                      <a:pt x="469" y="21"/>
                      <a:pt x="492" y="28"/>
                    </a:cubicBezTo>
                  </a:path>
                </a:pathLst>
              </a:custGeom>
              <a:noFill/>
              <a:ln w="7938">
                <a:solidFill>
                  <a:srgbClr val="00CC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5" name="Line 45"/>
              <p:cNvSpPr>
                <a:spLocks noChangeShapeType="1"/>
              </p:cNvSpPr>
              <p:nvPr/>
            </p:nvSpPr>
            <p:spPr bwMode="auto">
              <a:xfrm>
                <a:off x="1911" y="3858"/>
                <a:ext cx="1509" cy="1"/>
              </a:xfrm>
              <a:prstGeom prst="line">
                <a:avLst/>
              </a:prstGeom>
              <a:noFill/>
              <a:ln w="4763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06" name="Text Box 46"/>
            <p:cNvSpPr txBox="1">
              <a:spLocks noChangeArrowheads="1"/>
            </p:cNvSpPr>
            <p:nvPr/>
          </p:nvSpPr>
          <p:spPr bwMode="auto">
            <a:xfrm>
              <a:off x="3216" y="3984"/>
              <a:ext cx="288" cy="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>
                  <a:solidFill>
                    <a:srgbClr val="CC3300"/>
                  </a:solidFill>
                  <a:latin typeface="MT Extra" pitchFamily="18" charset="2"/>
                </a:rPr>
                <a:t>h</a:t>
              </a:r>
              <a:r>
                <a:rPr lang="en-US" sz="1600">
                  <a:solidFill>
                    <a:srgbClr val="CC3300"/>
                  </a:solidFill>
                  <a:latin typeface="Symbol" pitchFamily="18" charset="2"/>
                </a:rPr>
                <a:t>w</a:t>
              </a:r>
              <a:endParaRPr lang="en-US" sz="1600">
                <a:latin typeface="MT Extra" pitchFamily="18" charset="2"/>
              </a:endParaRPr>
            </a:p>
          </p:txBody>
        </p:sp>
      </p:grpSp>
      <p:sp>
        <p:nvSpPr>
          <p:cNvPr id="41007" name="Text Box 47"/>
          <p:cNvSpPr txBox="1">
            <a:spLocks noChangeArrowheads="1"/>
          </p:cNvSpPr>
          <p:nvPr/>
        </p:nvSpPr>
        <p:spPr bwMode="auto">
          <a:xfrm>
            <a:off x="6477000" y="4343400"/>
            <a:ext cx="1905000" cy="13239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Example</a:t>
            </a:r>
          </a:p>
          <a:p>
            <a:pPr algn="ctr">
              <a:spcBef>
                <a:spcPct val="50000"/>
              </a:spcBef>
            </a:pPr>
            <a:r>
              <a:rPr lang="en-US" sz="1400"/>
              <a:t>GaAs</a:t>
            </a:r>
          </a:p>
          <a:p>
            <a:pPr algn="ctr">
              <a:spcBef>
                <a:spcPct val="50000"/>
              </a:spcBef>
            </a:pPr>
            <a:r>
              <a:rPr lang="en-US" sz="1400"/>
              <a:t>E</a:t>
            </a:r>
            <a:r>
              <a:rPr lang="en-US" sz="1400" baseline="-25000"/>
              <a:t>g</a:t>
            </a:r>
            <a:r>
              <a:rPr lang="en-US" sz="1400"/>
              <a:t>=1.4 eV</a:t>
            </a:r>
          </a:p>
          <a:p>
            <a:pPr algn="ctr">
              <a:spcBef>
                <a:spcPct val="50000"/>
              </a:spcBef>
            </a:pPr>
            <a:r>
              <a:rPr lang="en-US" sz="1400"/>
              <a:t>(</a:t>
            </a:r>
            <a:r>
              <a:rPr lang="en-US" sz="1400">
                <a:sym typeface="Symbol" pitchFamily="18" charset="2"/>
              </a:rPr>
              <a:t></a:t>
            </a:r>
            <a:r>
              <a:rPr lang="en-US" sz="1400" baseline="-25000">
                <a:sym typeface="Symbol" pitchFamily="18" charset="2"/>
              </a:rPr>
              <a:t>g</a:t>
            </a:r>
            <a:r>
              <a:rPr lang="en-US" sz="1400">
                <a:sym typeface="Symbol" pitchFamily="18" charset="2"/>
              </a:rPr>
              <a:t>=850 nm)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73912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143000" y="457200"/>
            <a:ext cx="6324600" cy="3810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b="1">
                <a:solidFill>
                  <a:schemeClr val="accent1"/>
                </a:solidFill>
              </a:rPr>
              <a:t>p-n junctions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819400" y="914400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Doping with Impurities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219200" y="12954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n-type</a:t>
            </a:r>
          </a:p>
        </p:txBody>
      </p:sp>
      <p:sp>
        <p:nvSpPr>
          <p:cNvPr id="6848" name="Text Box 704"/>
          <p:cNvSpPr txBox="1">
            <a:spLocks noChangeArrowheads="1"/>
          </p:cNvSpPr>
          <p:nvPr/>
        </p:nvSpPr>
        <p:spPr bwMode="auto">
          <a:xfrm>
            <a:off x="5867400" y="1371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p-type</a:t>
            </a:r>
          </a:p>
        </p:txBody>
      </p:sp>
      <p:grpSp>
        <p:nvGrpSpPr>
          <p:cNvPr id="6853" name="Group 709"/>
          <p:cNvGrpSpPr>
            <a:grpSpLocks/>
          </p:cNvGrpSpPr>
          <p:nvPr/>
        </p:nvGrpSpPr>
        <p:grpSpPr bwMode="auto">
          <a:xfrm>
            <a:off x="914400" y="1905000"/>
            <a:ext cx="2411413" cy="2819400"/>
            <a:chOff x="864" y="864"/>
            <a:chExt cx="1519" cy="1776"/>
          </a:xfrm>
        </p:grpSpPr>
        <p:grpSp>
          <p:nvGrpSpPr>
            <p:cNvPr id="6847" name="Group 703"/>
            <p:cNvGrpSpPr>
              <a:grpSpLocks/>
            </p:cNvGrpSpPr>
            <p:nvPr/>
          </p:nvGrpSpPr>
          <p:grpSpPr bwMode="auto">
            <a:xfrm>
              <a:off x="864" y="864"/>
              <a:ext cx="1296" cy="1776"/>
              <a:chOff x="4032" y="1104"/>
              <a:chExt cx="1296" cy="1776"/>
            </a:xfrm>
          </p:grpSpPr>
          <p:sp>
            <p:nvSpPr>
              <p:cNvPr id="6150" name="Rectangle 6"/>
              <p:cNvSpPr>
                <a:spLocks noChangeArrowheads="1"/>
              </p:cNvSpPr>
              <p:nvPr/>
            </p:nvSpPr>
            <p:spPr bwMode="auto">
              <a:xfrm>
                <a:off x="4032" y="1104"/>
                <a:ext cx="1296" cy="52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3" name="Rectangle 9"/>
              <p:cNvSpPr>
                <a:spLocks noChangeArrowheads="1"/>
              </p:cNvSpPr>
              <p:nvPr/>
            </p:nvSpPr>
            <p:spPr bwMode="auto">
              <a:xfrm>
                <a:off x="4032" y="2352"/>
                <a:ext cx="1296" cy="52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1" name="Oval 27"/>
              <p:cNvSpPr>
                <a:spLocks noChangeArrowheads="1"/>
              </p:cNvSpPr>
              <p:nvPr/>
            </p:nvSpPr>
            <p:spPr bwMode="auto">
              <a:xfrm>
                <a:off x="4046" y="245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2" name="Oval 28"/>
              <p:cNvSpPr>
                <a:spLocks noChangeArrowheads="1"/>
              </p:cNvSpPr>
              <p:nvPr/>
            </p:nvSpPr>
            <p:spPr bwMode="auto">
              <a:xfrm>
                <a:off x="4126" y="245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3" name="Oval 29"/>
              <p:cNvSpPr>
                <a:spLocks noChangeArrowheads="1"/>
              </p:cNvSpPr>
              <p:nvPr/>
            </p:nvSpPr>
            <p:spPr bwMode="auto">
              <a:xfrm>
                <a:off x="4206" y="245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4" name="Oval 30"/>
              <p:cNvSpPr>
                <a:spLocks noChangeArrowheads="1"/>
              </p:cNvSpPr>
              <p:nvPr/>
            </p:nvSpPr>
            <p:spPr bwMode="auto">
              <a:xfrm>
                <a:off x="4286" y="245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5" name="Oval 31"/>
              <p:cNvSpPr>
                <a:spLocks noChangeArrowheads="1"/>
              </p:cNvSpPr>
              <p:nvPr/>
            </p:nvSpPr>
            <p:spPr bwMode="auto">
              <a:xfrm>
                <a:off x="4366" y="2458"/>
                <a:ext cx="60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6" name="Oval 32"/>
              <p:cNvSpPr>
                <a:spLocks noChangeArrowheads="1"/>
              </p:cNvSpPr>
              <p:nvPr/>
            </p:nvSpPr>
            <p:spPr bwMode="auto">
              <a:xfrm>
                <a:off x="4446" y="245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7" name="Oval 33"/>
              <p:cNvSpPr>
                <a:spLocks noChangeArrowheads="1"/>
              </p:cNvSpPr>
              <p:nvPr/>
            </p:nvSpPr>
            <p:spPr bwMode="auto">
              <a:xfrm>
                <a:off x="4526" y="245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8" name="Oval 34"/>
              <p:cNvSpPr>
                <a:spLocks noChangeArrowheads="1"/>
              </p:cNvSpPr>
              <p:nvPr/>
            </p:nvSpPr>
            <p:spPr bwMode="auto">
              <a:xfrm>
                <a:off x="4606" y="245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9" name="Oval 35"/>
              <p:cNvSpPr>
                <a:spLocks noChangeArrowheads="1"/>
              </p:cNvSpPr>
              <p:nvPr/>
            </p:nvSpPr>
            <p:spPr bwMode="auto">
              <a:xfrm>
                <a:off x="4046" y="251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0" name="Oval 36"/>
              <p:cNvSpPr>
                <a:spLocks noChangeArrowheads="1"/>
              </p:cNvSpPr>
              <p:nvPr/>
            </p:nvSpPr>
            <p:spPr bwMode="auto">
              <a:xfrm>
                <a:off x="4126" y="251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1" name="Oval 37"/>
              <p:cNvSpPr>
                <a:spLocks noChangeArrowheads="1"/>
              </p:cNvSpPr>
              <p:nvPr/>
            </p:nvSpPr>
            <p:spPr bwMode="auto">
              <a:xfrm>
                <a:off x="4206" y="251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2" name="Oval 38"/>
              <p:cNvSpPr>
                <a:spLocks noChangeArrowheads="1"/>
              </p:cNvSpPr>
              <p:nvPr/>
            </p:nvSpPr>
            <p:spPr bwMode="auto">
              <a:xfrm>
                <a:off x="4286" y="251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3" name="Oval 39"/>
              <p:cNvSpPr>
                <a:spLocks noChangeArrowheads="1"/>
              </p:cNvSpPr>
              <p:nvPr/>
            </p:nvSpPr>
            <p:spPr bwMode="auto">
              <a:xfrm>
                <a:off x="4366" y="2510"/>
                <a:ext cx="60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4" name="Oval 40"/>
              <p:cNvSpPr>
                <a:spLocks noChangeArrowheads="1"/>
              </p:cNvSpPr>
              <p:nvPr/>
            </p:nvSpPr>
            <p:spPr bwMode="auto">
              <a:xfrm>
                <a:off x="4446" y="251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" name="Oval 41"/>
              <p:cNvSpPr>
                <a:spLocks noChangeArrowheads="1"/>
              </p:cNvSpPr>
              <p:nvPr/>
            </p:nvSpPr>
            <p:spPr bwMode="auto">
              <a:xfrm>
                <a:off x="4526" y="251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6" name="Oval 42"/>
              <p:cNvSpPr>
                <a:spLocks noChangeArrowheads="1"/>
              </p:cNvSpPr>
              <p:nvPr/>
            </p:nvSpPr>
            <p:spPr bwMode="auto">
              <a:xfrm>
                <a:off x="4606" y="251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7" name="Oval 43"/>
              <p:cNvSpPr>
                <a:spLocks noChangeArrowheads="1"/>
              </p:cNvSpPr>
              <p:nvPr/>
            </p:nvSpPr>
            <p:spPr bwMode="auto">
              <a:xfrm>
                <a:off x="4046" y="256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8" name="Oval 44"/>
              <p:cNvSpPr>
                <a:spLocks noChangeArrowheads="1"/>
              </p:cNvSpPr>
              <p:nvPr/>
            </p:nvSpPr>
            <p:spPr bwMode="auto">
              <a:xfrm>
                <a:off x="4126" y="256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9" name="Oval 45"/>
              <p:cNvSpPr>
                <a:spLocks noChangeArrowheads="1"/>
              </p:cNvSpPr>
              <p:nvPr/>
            </p:nvSpPr>
            <p:spPr bwMode="auto">
              <a:xfrm>
                <a:off x="4206" y="256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0" name="Oval 46"/>
              <p:cNvSpPr>
                <a:spLocks noChangeArrowheads="1"/>
              </p:cNvSpPr>
              <p:nvPr/>
            </p:nvSpPr>
            <p:spPr bwMode="auto">
              <a:xfrm>
                <a:off x="4286" y="256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1" name="Oval 47"/>
              <p:cNvSpPr>
                <a:spLocks noChangeArrowheads="1"/>
              </p:cNvSpPr>
              <p:nvPr/>
            </p:nvSpPr>
            <p:spPr bwMode="auto">
              <a:xfrm>
                <a:off x="4366" y="2563"/>
                <a:ext cx="60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2" name="Oval 48"/>
              <p:cNvSpPr>
                <a:spLocks noChangeArrowheads="1"/>
              </p:cNvSpPr>
              <p:nvPr/>
            </p:nvSpPr>
            <p:spPr bwMode="auto">
              <a:xfrm>
                <a:off x="4446" y="256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3" name="Oval 49"/>
              <p:cNvSpPr>
                <a:spLocks noChangeArrowheads="1"/>
              </p:cNvSpPr>
              <p:nvPr/>
            </p:nvSpPr>
            <p:spPr bwMode="auto">
              <a:xfrm>
                <a:off x="4526" y="256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4" name="Oval 50"/>
              <p:cNvSpPr>
                <a:spLocks noChangeArrowheads="1"/>
              </p:cNvSpPr>
              <p:nvPr/>
            </p:nvSpPr>
            <p:spPr bwMode="auto">
              <a:xfrm>
                <a:off x="4606" y="256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5" name="Oval 51"/>
              <p:cNvSpPr>
                <a:spLocks noChangeArrowheads="1"/>
              </p:cNvSpPr>
              <p:nvPr/>
            </p:nvSpPr>
            <p:spPr bwMode="auto">
              <a:xfrm>
                <a:off x="4046" y="261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6" name="Oval 52"/>
              <p:cNvSpPr>
                <a:spLocks noChangeArrowheads="1"/>
              </p:cNvSpPr>
              <p:nvPr/>
            </p:nvSpPr>
            <p:spPr bwMode="auto">
              <a:xfrm>
                <a:off x="4126" y="261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7" name="Oval 53"/>
              <p:cNvSpPr>
                <a:spLocks noChangeArrowheads="1"/>
              </p:cNvSpPr>
              <p:nvPr/>
            </p:nvSpPr>
            <p:spPr bwMode="auto">
              <a:xfrm>
                <a:off x="4206" y="261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8" name="Oval 54"/>
              <p:cNvSpPr>
                <a:spLocks noChangeArrowheads="1"/>
              </p:cNvSpPr>
              <p:nvPr/>
            </p:nvSpPr>
            <p:spPr bwMode="auto">
              <a:xfrm>
                <a:off x="4286" y="261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9" name="Oval 55"/>
              <p:cNvSpPr>
                <a:spLocks noChangeArrowheads="1"/>
              </p:cNvSpPr>
              <p:nvPr/>
            </p:nvSpPr>
            <p:spPr bwMode="auto">
              <a:xfrm>
                <a:off x="4366" y="2616"/>
                <a:ext cx="60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0" name="Oval 56"/>
              <p:cNvSpPr>
                <a:spLocks noChangeArrowheads="1"/>
              </p:cNvSpPr>
              <p:nvPr/>
            </p:nvSpPr>
            <p:spPr bwMode="auto">
              <a:xfrm>
                <a:off x="4446" y="261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1" name="Oval 57"/>
              <p:cNvSpPr>
                <a:spLocks noChangeArrowheads="1"/>
              </p:cNvSpPr>
              <p:nvPr/>
            </p:nvSpPr>
            <p:spPr bwMode="auto">
              <a:xfrm>
                <a:off x="4526" y="261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2" name="Oval 58"/>
              <p:cNvSpPr>
                <a:spLocks noChangeArrowheads="1"/>
              </p:cNvSpPr>
              <p:nvPr/>
            </p:nvSpPr>
            <p:spPr bwMode="auto">
              <a:xfrm>
                <a:off x="4606" y="261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3" name="Oval 59"/>
              <p:cNvSpPr>
                <a:spLocks noChangeArrowheads="1"/>
              </p:cNvSpPr>
              <p:nvPr/>
            </p:nvSpPr>
            <p:spPr bwMode="auto">
              <a:xfrm>
                <a:off x="4046" y="266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4" name="Oval 60"/>
              <p:cNvSpPr>
                <a:spLocks noChangeArrowheads="1"/>
              </p:cNvSpPr>
              <p:nvPr/>
            </p:nvSpPr>
            <p:spPr bwMode="auto">
              <a:xfrm>
                <a:off x="4126" y="266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5" name="Oval 61"/>
              <p:cNvSpPr>
                <a:spLocks noChangeArrowheads="1"/>
              </p:cNvSpPr>
              <p:nvPr/>
            </p:nvSpPr>
            <p:spPr bwMode="auto">
              <a:xfrm>
                <a:off x="4206" y="266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6" name="Oval 62"/>
              <p:cNvSpPr>
                <a:spLocks noChangeArrowheads="1"/>
              </p:cNvSpPr>
              <p:nvPr/>
            </p:nvSpPr>
            <p:spPr bwMode="auto">
              <a:xfrm>
                <a:off x="4286" y="266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7" name="Oval 63"/>
              <p:cNvSpPr>
                <a:spLocks noChangeArrowheads="1"/>
              </p:cNvSpPr>
              <p:nvPr/>
            </p:nvSpPr>
            <p:spPr bwMode="auto">
              <a:xfrm>
                <a:off x="4366" y="2669"/>
                <a:ext cx="60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8" name="Oval 64"/>
              <p:cNvSpPr>
                <a:spLocks noChangeArrowheads="1"/>
              </p:cNvSpPr>
              <p:nvPr/>
            </p:nvSpPr>
            <p:spPr bwMode="auto">
              <a:xfrm>
                <a:off x="4446" y="266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9" name="Oval 65"/>
              <p:cNvSpPr>
                <a:spLocks noChangeArrowheads="1"/>
              </p:cNvSpPr>
              <p:nvPr/>
            </p:nvSpPr>
            <p:spPr bwMode="auto">
              <a:xfrm>
                <a:off x="4526" y="266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0" name="Oval 66"/>
              <p:cNvSpPr>
                <a:spLocks noChangeArrowheads="1"/>
              </p:cNvSpPr>
              <p:nvPr/>
            </p:nvSpPr>
            <p:spPr bwMode="auto">
              <a:xfrm>
                <a:off x="4606" y="266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1" name="Oval 67"/>
              <p:cNvSpPr>
                <a:spLocks noChangeArrowheads="1"/>
              </p:cNvSpPr>
              <p:nvPr/>
            </p:nvSpPr>
            <p:spPr bwMode="auto">
              <a:xfrm>
                <a:off x="4046" y="2722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2" name="Oval 68"/>
              <p:cNvSpPr>
                <a:spLocks noChangeArrowheads="1"/>
              </p:cNvSpPr>
              <p:nvPr/>
            </p:nvSpPr>
            <p:spPr bwMode="auto">
              <a:xfrm>
                <a:off x="4126" y="2722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3" name="Oval 69"/>
              <p:cNvSpPr>
                <a:spLocks noChangeArrowheads="1"/>
              </p:cNvSpPr>
              <p:nvPr/>
            </p:nvSpPr>
            <p:spPr bwMode="auto">
              <a:xfrm>
                <a:off x="4206" y="2722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4" name="Oval 70"/>
              <p:cNvSpPr>
                <a:spLocks noChangeArrowheads="1"/>
              </p:cNvSpPr>
              <p:nvPr/>
            </p:nvSpPr>
            <p:spPr bwMode="auto">
              <a:xfrm>
                <a:off x="4286" y="2722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" name="Oval 71"/>
              <p:cNvSpPr>
                <a:spLocks noChangeArrowheads="1"/>
              </p:cNvSpPr>
              <p:nvPr/>
            </p:nvSpPr>
            <p:spPr bwMode="auto">
              <a:xfrm>
                <a:off x="4366" y="2722"/>
                <a:ext cx="60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6" name="Oval 72"/>
              <p:cNvSpPr>
                <a:spLocks noChangeArrowheads="1"/>
              </p:cNvSpPr>
              <p:nvPr/>
            </p:nvSpPr>
            <p:spPr bwMode="auto">
              <a:xfrm>
                <a:off x="4446" y="2722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7" name="Oval 73"/>
              <p:cNvSpPr>
                <a:spLocks noChangeArrowheads="1"/>
              </p:cNvSpPr>
              <p:nvPr/>
            </p:nvSpPr>
            <p:spPr bwMode="auto">
              <a:xfrm>
                <a:off x="4526" y="2722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8" name="Oval 74"/>
              <p:cNvSpPr>
                <a:spLocks noChangeArrowheads="1"/>
              </p:cNvSpPr>
              <p:nvPr/>
            </p:nvSpPr>
            <p:spPr bwMode="auto">
              <a:xfrm>
                <a:off x="4606" y="2722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9" name="Oval 75"/>
              <p:cNvSpPr>
                <a:spLocks noChangeArrowheads="1"/>
              </p:cNvSpPr>
              <p:nvPr/>
            </p:nvSpPr>
            <p:spPr bwMode="auto">
              <a:xfrm>
                <a:off x="4046" y="2774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0" name="Oval 76"/>
              <p:cNvSpPr>
                <a:spLocks noChangeArrowheads="1"/>
              </p:cNvSpPr>
              <p:nvPr/>
            </p:nvSpPr>
            <p:spPr bwMode="auto">
              <a:xfrm>
                <a:off x="4126" y="2774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1" name="Oval 77"/>
              <p:cNvSpPr>
                <a:spLocks noChangeArrowheads="1"/>
              </p:cNvSpPr>
              <p:nvPr/>
            </p:nvSpPr>
            <p:spPr bwMode="auto">
              <a:xfrm>
                <a:off x="4206" y="2774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2" name="Oval 78"/>
              <p:cNvSpPr>
                <a:spLocks noChangeArrowheads="1"/>
              </p:cNvSpPr>
              <p:nvPr/>
            </p:nvSpPr>
            <p:spPr bwMode="auto">
              <a:xfrm>
                <a:off x="4286" y="2774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3" name="Oval 79"/>
              <p:cNvSpPr>
                <a:spLocks noChangeArrowheads="1"/>
              </p:cNvSpPr>
              <p:nvPr/>
            </p:nvSpPr>
            <p:spPr bwMode="auto">
              <a:xfrm>
                <a:off x="4366" y="2774"/>
                <a:ext cx="60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4" name="Oval 80"/>
              <p:cNvSpPr>
                <a:spLocks noChangeArrowheads="1"/>
              </p:cNvSpPr>
              <p:nvPr/>
            </p:nvSpPr>
            <p:spPr bwMode="auto">
              <a:xfrm>
                <a:off x="4446" y="2774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5" name="Oval 81"/>
              <p:cNvSpPr>
                <a:spLocks noChangeArrowheads="1"/>
              </p:cNvSpPr>
              <p:nvPr/>
            </p:nvSpPr>
            <p:spPr bwMode="auto">
              <a:xfrm>
                <a:off x="4526" y="2774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6" name="Oval 82"/>
              <p:cNvSpPr>
                <a:spLocks noChangeArrowheads="1"/>
              </p:cNvSpPr>
              <p:nvPr/>
            </p:nvSpPr>
            <p:spPr bwMode="auto">
              <a:xfrm>
                <a:off x="4606" y="2774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7" name="Oval 83"/>
              <p:cNvSpPr>
                <a:spLocks noChangeArrowheads="1"/>
              </p:cNvSpPr>
              <p:nvPr/>
            </p:nvSpPr>
            <p:spPr bwMode="auto">
              <a:xfrm>
                <a:off x="4046" y="2827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8" name="Oval 84"/>
              <p:cNvSpPr>
                <a:spLocks noChangeArrowheads="1"/>
              </p:cNvSpPr>
              <p:nvPr/>
            </p:nvSpPr>
            <p:spPr bwMode="auto">
              <a:xfrm>
                <a:off x="4126" y="2827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9" name="Oval 85"/>
              <p:cNvSpPr>
                <a:spLocks noChangeArrowheads="1"/>
              </p:cNvSpPr>
              <p:nvPr/>
            </p:nvSpPr>
            <p:spPr bwMode="auto">
              <a:xfrm>
                <a:off x="4206" y="2827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0" name="Oval 86"/>
              <p:cNvSpPr>
                <a:spLocks noChangeArrowheads="1"/>
              </p:cNvSpPr>
              <p:nvPr/>
            </p:nvSpPr>
            <p:spPr bwMode="auto">
              <a:xfrm>
                <a:off x="4286" y="2827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1" name="Oval 87"/>
              <p:cNvSpPr>
                <a:spLocks noChangeArrowheads="1"/>
              </p:cNvSpPr>
              <p:nvPr/>
            </p:nvSpPr>
            <p:spPr bwMode="auto">
              <a:xfrm>
                <a:off x="4366" y="2827"/>
                <a:ext cx="60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2" name="Oval 88"/>
              <p:cNvSpPr>
                <a:spLocks noChangeArrowheads="1"/>
              </p:cNvSpPr>
              <p:nvPr/>
            </p:nvSpPr>
            <p:spPr bwMode="auto">
              <a:xfrm>
                <a:off x="4446" y="2827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3" name="Oval 89"/>
              <p:cNvSpPr>
                <a:spLocks noChangeArrowheads="1"/>
              </p:cNvSpPr>
              <p:nvPr/>
            </p:nvSpPr>
            <p:spPr bwMode="auto">
              <a:xfrm>
                <a:off x="4526" y="2827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4" name="Oval 90"/>
              <p:cNvSpPr>
                <a:spLocks noChangeArrowheads="1"/>
              </p:cNvSpPr>
              <p:nvPr/>
            </p:nvSpPr>
            <p:spPr bwMode="auto">
              <a:xfrm>
                <a:off x="4606" y="2827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480" name="Group 336"/>
              <p:cNvGrpSpPr>
                <a:grpSpLocks/>
              </p:cNvGrpSpPr>
              <p:nvPr/>
            </p:nvGrpSpPr>
            <p:grpSpPr bwMode="auto">
              <a:xfrm>
                <a:off x="4046" y="2352"/>
                <a:ext cx="1268" cy="106"/>
                <a:chOff x="2318" y="2640"/>
                <a:chExt cx="1268" cy="106"/>
              </a:xfrm>
            </p:grpSpPr>
            <p:sp>
              <p:nvSpPr>
                <p:cNvPr id="6155" name="Oval 11"/>
                <p:cNvSpPr>
                  <a:spLocks noChangeArrowheads="1"/>
                </p:cNvSpPr>
                <p:nvPr/>
              </p:nvSpPr>
              <p:spPr bwMode="auto">
                <a:xfrm>
                  <a:off x="2318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56" name="Oval 12"/>
                <p:cNvSpPr>
                  <a:spLocks noChangeArrowheads="1"/>
                </p:cNvSpPr>
                <p:nvPr/>
              </p:nvSpPr>
              <p:spPr bwMode="auto">
                <a:xfrm>
                  <a:off x="2398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57" name="Oval 13"/>
                <p:cNvSpPr>
                  <a:spLocks noChangeArrowheads="1"/>
                </p:cNvSpPr>
                <p:nvPr/>
              </p:nvSpPr>
              <p:spPr bwMode="auto">
                <a:xfrm>
                  <a:off x="2478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58" name="Oval 14"/>
                <p:cNvSpPr>
                  <a:spLocks noChangeArrowheads="1"/>
                </p:cNvSpPr>
                <p:nvPr/>
              </p:nvSpPr>
              <p:spPr bwMode="auto">
                <a:xfrm>
                  <a:off x="2558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59" name="Oval 15"/>
                <p:cNvSpPr>
                  <a:spLocks noChangeArrowheads="1"/>
                </p:cNvSpPr>
                <p:nvPr/>
              </p:nvSpPr>
              <p:spPr bwMode="auto">
                <a:xfrm>
                  <a:off x="2638" y="2640"/>
                  <a:ext cx="60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60" name="Oval 16"/>
                <p:cNvSpPr>
                  <a:spLocks noChangeArrowheads="1"/>
                </p:cNvSpPr>
                <p:nvPr/>
              </p:nvSpPr>
              <p:spPr bwMode="auto">
                <a:xfrm>
                  <a:off x="2718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61" name="Oval 17"/>
                <p:cNvSpPr>
                  <a:spLocks noChangeArrowheads="1"/>
                </p:cNvSpPr>
                <p:nvPr/>
              </p:nvSpPr>
              <p:spPr bwMode="auto">
                <a:xfrm>
                  <a:off x="2798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62" name="Oval 18"/>
                <p:cNvSpPr>
                  <a:spLocks noChangeArrowheads="1"/>
                </p:cNvSpPr>
                <p:nvPr/>
              </p:nvSpPr>
              <p:spPr bwMode="auto">
                <a:xfrm>
                  <a:off x="2878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63" name="Oval 19"/>
                <p:cNvSpPr>
                  <a:spLocks noChangeArrowheads="1"/>
                </p:cNvSpPr>
                <p:nvPr/>
              </p:nvSpPr>
              <p:spPr bwMode="auto">
                <a:xfrm>
                  <a:off x="2318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64" name="Oval 20"/>
                <p:cNvSpPr>
                  <a:spLocks noChangeArrowheads="1"/>
                </p:cNvSpPr>
                <p:nvPr/>
              </p:nvSpPr>
              <p:spPr bwMode="auto">
                <a:xfrm>
                  <a:off x="2398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65" name="Oval 21"/>
                <p:cNvSpPr>
                  <a:spLocks noChangeArrowheads="1"/>
                </p:cNvSpPr>
                <p:nvPr/>
              </p:nvSpPr>
              <p:spPr bwMode="auto">
                <a:xfrm>
                  <a:off x="2478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66" name="Oval 22"/>
                <p:cNvSpPr>
                  <a:spLocks noChangeArrowheads="1"/>
                </p:cNvSpPr>
                <p:nvPr/>
              </p:nvSpPr>
              <p:spPr bwMode="auto">
                <a:xfrm>
                  <a:off x="2558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67" name="Oval 23"/>
                <p:cNvSpPr>
                  <a:spLocks noChangeArrowheads="1"/>
                </p:cNvSpPr>
                <p:nvPr/>
              </p:nvSpPr>
              <p:spPr bwMode="auto">
                <a:xfrm>
                  <a:off x="2638" y="2693"/>
                  <a:ext cx="60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68" name="Oval 24"/>
                <p:cNvSpPr>
                  <a:spLocks noChangeArrowheads="1"/>
                </p:cNvSpPr>
                <p:nvPr/>
              </p:nvSpPr>
              <p:spPr bwMode="auto">
                <a:xfrm>
                  <a:off x="2718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69" name="Oval 25"/>
                <p:cNvSpPr>
                  <a:spLocks noChangeArrowheads="1"/>
                </p:cNvSpPr>
                <p:nvPr/>
              </p:nvSpPr>
              <p:spPr bwMode="auto">
                <a:xfrm>
                  <a:off x="2798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70" name="Oval 26"/>
                <p:cNvSpPr>
                  <a:spLocks noChangeArrowheads="1"/>
                </p:cNvSpPr>
                <p:nvPr/>
              </p:nvSpPr>
              <p:spPr bwMode="auto">
                <a:xfrm>
                  <a:off x="2878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35" name="Oval 91"/>
                <p:cNvSpPr>
                  <a:spLocks noChangeArrowheads="1"/>
                </p:cNvSpPr>
                <p:nvPr/>
              </p:nvSpPr>
              <p:spPr bwMode="auto">
                <a:xfrm>
                  <a:off x="2967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36" name="Oval 92"/>
                <p:cNvSpPr>
                  <a:spLocks noChangeArrowheads="1"/>
                </p:cNvSpPr>
                <p:nvPr/>
              </p:nvSpPr>
              <p:spPr bwMode="auto">
                <a:xfrm>
                  <a:off x="3047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37" name="Oval 93"/>
                <p:cNvSpPr>
                  <a:spLocks noChangeArrowheads="1"/>
                </p:cNvSpPr>
                <p:nvPr/>
              </p:nvSpPr>
              <p:spPr bwMode="auto">
                <a:xfrm>
                  <a:off x="3127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38" name="Oval 94"/>
                <p:cNvSpPr>
                  <a:spLocks noChangeArrowheads="1"/>
                </p:cNvSpPr>
                <p:nvPr/>
              </p:nvSpPr>
              <p:spPr bwMode="auto">
                <a:xfrm>
                  <a:off x="3206" y="2640"/>
                  <a:ext cx="60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39" name="Oval 95"/>
                <p:cNvSpPr>
                  <a:spLocks noChangeArrowheads="1"/>
                </p:cNvSpPr>
                <p:nvPr/>
              </p:nvSpPr>
              <p:spPr bwMode="auto">
                <a:xfrm>
                  <a:off x="3287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40" name="Oval 96"/>
                <p:cNvSpPr>
                  <a:spLocks noChangeArrowheads="1"/>
                </p:cNvSpPr>
                <p:nvPr/>
              </p:nvSpPr>
              <p:spPr bwMode="auto">
                <a:xfrm>
                  <a:off x="3367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41" name="Oval 97"/>
                <p:cNvSpPr>
                  <a:spLocks noChangeArrowheads="1"/>
                </p:cNvSpPr>
                <p:nvPr/>
              </p:nvSpPr>
              <p:spPr bwMode="auto">
                <a:xfrm>
                  <a:off x="3447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42" name="Oval 98"/>
                <p:cNvSpPr>
                  <a:spLocks noChangeArrowheads="1"/>
                </p:cNvSpPr>
                <p:nvPr/>
              </p:nvSpPr>
              <p:spPr bwMode="auto">
                <a:xfrm>
                  <a:off x="3527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43" name="Oval 99"/>
                <p:cNvSpPr>
                  <a:spLocks noChangeArrowheads="1"/>
                </p:cNvSpPr>
                <p:nvPr/>
              </p:nvSpPr>
              <p:spPr bwMode="auto">
                <a:xfrm>
                  <a:off x="2967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44" name="Oval 100"/>
                <p:cNvSpPr>
                  <a:spLocks noChangeArrowheads="1"/>
                </p:cNvSpPr>
                <p:nvPr/>
              </p:nvSpPr>
              <p:spPr bwMode="auto">
                <a:xfrm>
                  <a:off x="3047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45" name="Oval 101"/>
                <p:cNvSpPr>
                  <a:spLocks noChangeArrowheads="1"/>
                </p:cNvSpPr>
                <p:nvPr/>
              </p:nvSpPr>
              <p:spPr bwMode="auto">
                <a:xfrm>
                  <a:off x="3127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46" name="Oval 102"/>
                <p:cNvSpPr>
                  <a:spLocks noChangeArrowheads="1"/>
                </p:cNvSpPr>
                <p:nvPr/>
              </p:nvSpPr>
              <p:spPr bwMode="auto">
                <a:xfrm>
                  <a:off x="3206" y="2693"/>
                  <a:ext cx="60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47" name="Oval 103"/>
                <p:cNvSpPr>
                  <a:spLocks noChangeArrowheads="1"/>
                </p:cNvSpPr>
                <p:nvPr/>
              </p:nvSpPr>
              <p:spPr bwMode="auto">
                <a:xfrm>
                  <a:off x="3287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48" name="Oval 104"/>
                <p:cNvSpPr>
                  <a:spLocks noChangeArrowheads="1"/>
                </p:cNvSpPr>
                <p:nvPr/>
              </p:nvSpPr>
              <p:spPr bwMode="auto">
                <a:xfrm>
                  <a:off x="3367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49" name="Oval 105"/>
                <p:cNvSpPr>
                  <a:spLocks noChangeArrowheads="1"/>
                </p:cNvSpPr>
                <p:nvPr/>
              </p:nvSpPr>
              <p:spPr bwMode="auto">
                <a:xfrm>
                  <a:off x="3447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0" name="Oval 106"/>
                <p:cNvSpPr>
                  <a:spLocks noChangeArrowheads="1"/>
                </p:cNvSpPr>
                <p:nvPr/>
              </p:nvSpPr>
              <p:spPr bwMode="auto">
                <a:xfrm>
                  <a:off x="3527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251" name="Oval 107"/>
              <p:cNvSpPr>
                <a:spLocks noChangeArrowheads="1"/>
              </p:cNvSpPr>
              <p:nvPr/>
            </p:nvSpPr>
            <p:spPr bwMode="auto">
              <a:xfrm>
                <a:off x="4695" y="245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2" name="Oval 108"/>
              <p:cNvSpPr>
                <a:spLocks noChangeArrowheads="1"/>
              </p:cNvSpPr>
              <p:nvPr/>
            </p:nvSpPr>
            <p:spPr bwMode="auto">
              <a:xfrm>
                <a:off x="4775" y="245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3" name="Oval 109"/>
              <p:cNvSpPr>
                <a:spLocks noChangeArrowheads="1"/>
              </p:cNvSpPr>
              <p:nvPr/>
            </p:nvSpPr>
            <p:spPr bwMode="auto">
              <a:xfrm>
                <a:off x="4855" y="245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4" name="Oval 110"/>
              <p:cNvSpPr>
                <a:spLocks noChangeArrowheads="1"/>
              </p:cNvSpPr>
              <p:nvPr/>
            </p:nvSpPr>
            <p:spPr bwMode="auto">
              <a:xfrm>
                <a:off x="4934" y="2458"/>
                <a:ext cx="60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5" name="Oval 111"/>
              <p:cNvSpPr>
                <a:spLocks noChangeArrowheads="1"/>
              </p:cNvSpPr>
              <p:nvPr/>
            </p:nvSpPr>
            <p:spPr bwMode="auto">
              <a:xfrm>
                <a:off x="5015" y="245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6" name="Oval 112"/>
              <p:cNvSpPr>
                <a:spLocks noChangeArrowheads="1"/>
              </p:cNvSpPr>
              <p:nvPr/>
            </p:nvSpPr>
            <p:spPr bwMode="auto">
              <a:xfrm>
                <a:off x="5095" y="245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7" name="Oval 113"/>
              <p:cNvSpPr>
                <a:spLocks noChangeArrowheads="1"/>
              </p:cNvSpPr>
              <p:nvPr/>
            </p:nvSpPr>
            <p:spPr bwMode="auto">
              <a:xfrm>
                <a:off x="5175" y="245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8" name="Oval 114"/>
              <p:cNvSpPr>
                <a:spLocks noChangeArrowheads="1"/>
              </p:cNvSpPr>
              <p:nvPr/>
            </p:nvSpPr>
            <p:spPr bwMode="auto">
              <a:xfrm>
                <a:off x="5255" y="245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9" name="Oval 115"/>
              <p:cNvSpPr>
                <a:spLocks noChangeArrowheads="1"/>
              </p:cNvSpPr>
              <p:nvPr/>
            </p:nvSpPr>
            <p:spPr bwMode="auto">
              <a:xfrm>
                <a:off x="4695" y="251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0" name="Oval 116"/>
              <p:cNvSpPr>
                <a:spLocks noChangeArrowheads="1"/>
              </p:cNvSpPr>
              <p:nvPr/>
            </p:nvSpPr>
            <p:spPr bwMode="auto">
              <a:xfrm>
                <a:off x="4775" y="251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1" name="Oval 117"/>
              <p:cNvSpPr>
                <a:spLocks noChangeArrowheads="1"/>
              </p:cNvSpPr>
              <p:nvPr/>
            </p:nvSpPr>
            <p:spPr bwMode="auto">
              <a:xfrm>
                <a:off x="4855" y="251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2" name="Oval 118"/>
              <p:cNvSpPr>
                <a:spLocks noChangeArrowheads="1"/>
              </p:cNvSpPr>
              <p:nvPr/>
            </p:nvSpPr>
            <p:spPr bwMode="auto">
              <a:xfrm>
                <a:off x="4934" y="2510"/>
                <a:ext cx="60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3" name="Oval 119"/>
              <p:cNvSpPr>
                <a:spLocks noChangeArrowheads="1"/>
              </p:cNvSpPr>
              <p:nvPr/>
            </p:nvSpPr>
            <p:spPr bwMode="auto">
              <a:xfrm>
                <a:off x="5015" y="251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4" name="Oval 120"/>
              <p:cNvSpPr>
                <a:spLocks noChangeArrowheads="1"/>
              </p:cNvSpPr>
              <p:nvPr/>
            </p:nvSpPr>
            <p:spPr bwMode="auto">
              <a:xfrm>
                <a:off x="5095" y="251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5" name="Oval 121"/>
              <p:cNvSpPr>
                <a:spLocks noChangeArrowheads="1"/>
              </p:cNvSpPr>
              <p:nvPr/>
            </p:nvSpPr>
            <p:spPr bwMode="auto">
              <a:xfrm>
                <a:off x="5175" y="251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6" name="Oval 122"/>
              <p:cNvSpPr>
                <a:spLocks noChangeArrowheads="1"/>
              </p:cNvSpPr>
              <p:nvPr/>
            </p:nvSpPr>
            <p:spPr bwMode="auto">
              <a:xfrm>
                <a:off x="5255" y="251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7" name="Oval 123"/>
              <p:cNvSpPr>
                <a:spLocks noChangeArrowheads="1"/>
              </p:cNvSpPr>
              <p:nvPr/>
            </p:nvSpPr>
            <p:spPr bwMode="auto">
              <a:xfrm>
                <a:off x="4695" y="256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8" name="Oval 124"/>
              <p:cNvSpPr>
                <a:spLocks noChangeArrowheads="1"/>
              </p:cNvSpPr>
              <p:nvPr/>
            </p:nvSpPr>
            <p:spPr bwMode="auto">
              <a:xfrm>
                <a:off x="4775" y="256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9" name="Oval 125"/>
              <p:cNvSpPr>
                <a:spLocks noChangeArrowheads="1"/>
              </p:cNvSpPr>
              <p:nvPr/>
            </p:nvSpPr>
            <p:spPr bwMode="auto">
              <a:xfrm>
                <a:off x="4855" y="256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0" name="Oval 126"/>
              <p:cNvSpPr>
                <a:spLocks noChangeArrowheads="1"/>
              </p:cNvSpPr>
              <p:nvPr/>
            </p:nvSpPr>
            <p:spPr bwMode="auto">
              <a:xfrm>
                <a:off x="4934" y="2563"/>
                <a:ext cx="60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1" name="Oval 127"/>
              <p:cNvSpPr>
                <a:spLocks noChangeArrowheads="1"/>
              </p:cNvSpPr>
              <p:nvPr/>
            </p:nvSpPr>
            <p:spPr bwMode="auto">
              <a:xfrm>
                <a:off x="5015" y="256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2" name="Oval 128"/>
              <p:cNvSpPr>
                <a:spLocks noChangeArrowheads="1"/>
              </p:cNvSpPr>
              <p:nvPr/>
            </p:nvSpPr>
            <p:spPr bwMode="auto">
              <a:xfrm>
                <a:off x="5095" y="256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3" name="Oval 129"/>
              <p:cNvSpPr>
                <a:spLocks noChangeArrowheads="1"/>
              </p:cNvSpPr>
              <p:nvPr/>
            </p:nvSpPr>
            <p:spPr bwMode="auto">
              <a:xfrm>
                <a:off x="5175" y="256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4" name="Oval 130"/>
              <p:cNvSpPr>
                <a:spLocks noChangeArrowheads="1"/>
              </p:cNvSpPr>
              <p:nvPr/>
            </p:nvSpPr>
            <p:spPr bwMode="auto">
              <a:xfrm>
                <a:off x="5255" y="256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5" name="Oval 131"/>
              <p:cNvSpPr>
                <a:spLocks noChangeArrowheads="1"/>
              </p:cNvSpPr>
              <p:nvPr/>
            </p:nvSpPr>
            <p:spPr bwMode="auto">
              <a:xfrm>
                <a:off x="4695" y="261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6" name="Oval 132"/>
              <p:cNvSpPr>
                <a:spLocks noChangeArrowheads="1"/>
              </p:cNvSpPr>
              <p:nvPr/>
            </p:nvSpPr>
            <p:spPr bwMode="auto">
              <a:xfrm>
                <a:off x="4775" y="261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" name="Oval 133"/>
              <p:cNvSpPr>
                <a:spLocks noChangeArrowheads="1"/>
              </p:cNvSpPr>
              <p:nvPr/>
            </p:nvSpPr>
            <p:spPr bwMode="auto">
              <a:xfrm>
                <a:off x="4855" y="261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8" name="Oval 134"/>
              <p:cNvSpPr>
                <a:spLocks noChangeArrowheads="1"/>
              </p:cNvSpPr>
              <p:nvPr/>
            </p:nvSpPr>
            <p:spPr bwMode="auto">
              <a:xfrm>
                <a:off x="4934" y="2616"/>
                <a:ext cx="60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9" name="Oval 135"/>
              <p:cNvSpPr>
                <a:spLocks noChangeArrowheads="1"/>
              </p:cNvSpPr>
              <p:nvPr/>
            </p:nvSpPr>
            <p:spPr bwMode="auto">
              <a:xfrm>
                <a:off x="5015" y="261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0" name="Oval 136"/>
              <p:cNvSpPr>
                <a:spLocks noChangeArrowheads="1"/>
              </p:cNvSpPr>
              <p:nvPr/>
            </p:nvSpPr>
            <p:spPr bwMode="auto">
              <a:xfrm>
                <a:off x="5095" y="261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1" name="Oval 137"/>
              <p:cNvSpPr>
                <a:spLocks noChangeArrowheads="1"/>
              </p:cNvSpPr>
              <p:nvPr/>
            </p:nvSpPr>
            <p:spPr bwMode="auto">
              <a:xfrm>
                <a:off x="5175" y="261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2" name="Oval 138"/>
              <p:cNvSpPr>
                <a:spLocks noChangeArrowheads="1"/>
              </p:cNvSpPr>
              <p:nvPr/>
            </p:nvSpPr>
            <p:spPr bwMode="auto">
              <a:xfrm>
                <a:off x="5255" y="261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3" name="Oval 139"/>
              <p:cNvSpPr>
                <a:spLocks noChangeArrowheads="1"/>
              </p:cNvSpPr>
              <p:nvPr/>
            </p:nvSpPr>
            <p:spPr bwMode="auto">
              <a:xfrm>
                <a:off x="4695" y="266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4" name="Oval 140"/>
              <p:cNvSpPr>
                <a:spLocks noChangeArrowheads="1"/>
              </p:cNvSpPr>
              <p:nvPr/>
            </p:nvSpPr>
            <p:spPr bwMode="auto">
              <a:xfrm>
                <a:off x="4775" y="266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5" name="Oval 141"/>
              <p:cNvSpPr>
                <a:spLocks noChangeArrowheads="1"/>
              </p:cNvSpPr>
              <p:nvPr/>
            </p:nvSpPr>
            <p:spPr bwMode="auto">
              <a:xfrm>
                <a:off x="4855" y="266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6" name="Oval 142"/>
              <p:cNvSpPr>
                <a:spLocks noChangeArrowheads="1"/>
              </p:cNvSpPr>
              <p:nvPr/>
            </p:nvSpPr>
            <p:spPr bwMode="auto">
              <a:xfrm>
                <a:off x="4934" y="2669"/>
                <a:ext cx="60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7" name="Oval 143"/>
              <p:cNvSpPr>
                <a:spLocks noChangeArrowheads="1"/>
              </p:cNvSpPr>
              <p:nvPr/>
            </p:nvSpPr>
            <p:spPr bwMode="auto">
              <a:xfrm>
                <a:off x="5015" y="266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8" name="Oval 144"/>
              <p:cNvSpPr>
                <a:spLocks noChangeArrowheads="1"/>
              </p:cNvSpPr>
              <p:nvPr/>
            </p:nvSpPr>
            <p:spPr bwMode="auto">
              <a:xfrm>
                <a:off x="5095" y="266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9" name="Oval 145"/>
              <p:cNvSpPr>
                <a:spLocks noChangeArrowheads="1"/>
              </p:cNvSpPr>
              <p:nvPr/>
            </p:nvSpPr>
            <p:spPr bwMode="auto">
              <a:xfrm>
                <a:off x="5175" y="266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0" name="Oval 146"/>
              <p:cNvSpPr>
                <a:spLocks noChangeArrowheads="1"/>
              </p:cNvSpPr>
              <p:nvPr/>
            </p:nvSpPr>
            <p:spPr bwMode="auto">
              <a:xfrm>
                <a:off x="5255" y="266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1" name="Oval 147"/>
              <p:cNvSpPr>
                <a:spLocks noChangeArrowheads="1"/>
              </p:cNvSpPr>
              <p:nvPr/>
            </p:nvSpPr>
            <p:spPr bwMode="auto">
              <a:xfrm>
                <a:off x="4695" y="2722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2" name="Oval 148"/>
              <p:cNvSpPr>
                <a:spLocks noChangeArrowheads="1"/>
              </p:cNvSpPr>
              <p:nvPr/>
            </p:nvSpPr>
            <p:spPr bwMode="auto">
              <a:xfrm>
                <a:off x="4775" y="2722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3" name="Oval 149"/>
              <p:cNvSpPr>
                <a:spLocks noChangeArrowheads="1"/>
              </p:cNvSpPr>
              <p:nvPr/>
            </p:nvSpPr>
            <p:spPr bwMode="auto">
              <a:xfrm>
                <a:off x="4855" y="2722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4" name="Oval 150"/>
              <p:cNvSpPr>
                <a:spLocks noChangeArrowheads="1"/>
              </p:cNvSpPr>
              <p:nvPr/>
            </p:nvSpPr>
            <p:spPr bwMode="auto">
              <a:xfrm>
                <a:off x="4934" y="2722"/>
                <a:ext cx="60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5" name="Oval 151"/>
              <p:cNvSpPr>
                <a:spLocks noChangeArrowheads="1"/>
              </p:cNvSpPr>
              <p:nvPr/>
            </p:nvSpPr>
            <p:spPr bwMode="auto">
              <a:xfrm>
                <a:off x="5015" y="2722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6" name="Oval 152"/>
              <p:cNvSpPr>
                <a:spLocks noChangeArrowheads="1"/>
              </p:cNvSpPr>
              <p:nvPr/>
            </p:nvSpPr>
            <p:spPr bwMode="auto">
              <a:xfrm>
                <a:off x="5095" y="2722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7" name="Oval 153"/>
              <p:cNvSpPr>
                <a:spLocks noChangeArrowheads="1"/>
              </p:cNvSpPr>
              <p:nvPr/>
            </p:nvSpPr>
            <p:spPr bwMode="auto">
              <a:xfrm>
                <a:off x="5175" y="2722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8" name="Oval 154"/>
              <p:cNvSpPr>
                <a:spLocks noChangeArrowheads="1"/>
              </p:cNvSpPr>
              <p:nvPr/>
            </p:nvSpPr>
            <p:spPr bwMode="auto">
              <a:xfrm>
                <a:off x="5255" y="2722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9" name="Oval 155"/>
              <p:cNvSpPr>
                <a:spLocks noChangeArrowheads="1"/>
              </p:cNvSpPr>
              <p:nvPr/>
            </p:nvSpPr>
            <p:spPr bwMode="auto">
              <a:xfrm>
                <a:off x="4695" y="2774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0" name="Oval 156"/>
              <p:cNvSpPr>
                <a:spLocks noChangeArrowheads="1"/>
              </p:cNvSpPr>
              <p:nvPr/>
            </p:nvSpPr>
            <p:spPr bwMode="auto">
              <a:xfrm>
                <a:off x="4775" y="2774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1" name="Oval 157"/>
              <p:cNvSpPr>
                <a:spLocks noChangeArrowheads="1"/>
              </p:cNvSpPr>
              <p:nvPr/>
            </p:nvSpPr>
            <p:spPr bwMode="auto">
              <a:xfrm>
                <a:off x="4855" y="2774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2" name="Oval 158"/>
              <p:cNvSpPr>
                <a:spLocks noChangeArrowheads="1"/>
              </p:cNvSpPr>
              <p:nvPr/>
            </p:nvSpPr>
            <p:spPr bwMode="auto">
              <a:xfrm>
                <a:off x="4934" y="2774"/>
                <a:ext cx="60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3" name="Oval 159"/>
              <p:cNvSpPr>
                <a:spLocks noChangeArrowheads="1"/>
              </p:cNvSpPr>
              <p:nvPr/>
            </p:nvSpPr>
            <p:spPr bwMode="auto">
              <a:xfrm>
                <a:off x="5015" y="2774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4" name="Oval 160"/>
              <p:cNvSpPr>
                <a:spLocks noChangeArrowheads="1"/>
              </p:cNvSpPr>
              <p:nvPr/>
            </p:nvSpPr>
            <p:spPr bwMode="auto">
              <a:xfrm>
                <a:off x="5095" y="2774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5" name="Oval 161"/>
              <p:cNvSpPr>
                <a:spLocks noChangeArrowheads="1"/>
              </p:cNvSpPr>
              <p:nvPr/>
            </p:nvSpPr>
            <p:spPr bwMode="auto">
              <a:xfrm>
                <a:off x="5175" y="2774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6" name="Oval 162"/>
              <p:cNvSpPr>
                <a:spLocks noChangeArrowheads="1"/>
              </p:cNvSpPr>
              <p:nvPr/>
            </p:nvSpPr>
            <p:spPr bwMode="auto">
              <a:xfrm>
                <a:off x="5255" y="2774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7" name="Oval 163"/>
              <p:cNvSpPr>
                <a:spLocks noChangeArrowheads="1"/>
              </p:cNvSpPr>
              <p:nvPr/>
            </p:nvSpPr>
            <p:spPr bwMode="auto">
              <a:xfrm>
                <a:off x="4695" y="2827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8" name="Oval 164"/>
              <p:cNvSpPr>
                <a:spLocks noChangeArrowheads="1"/>
              </p:cNvSpPr>
              <p:nvPr/>
            </p:nvSpPr>
            <p:spPr bwMode="auto">
              <a:xfrm>
                <a:off x="4775" y="2827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" name="Oval 165"/>
              <p:cNvSpPr>
                <a:spLocks noChangeArrowheads="1"/>
              </p:cNvSpPr>
              <p:nvPr/>
            </p:nvSpPr>
            <p:spPr bwMode="auto">
              <a:xfrm>
                <a:off x="4855" y="2827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" name="Oval 166"/>
              <p:cNvSpPr>
                <a:spLocks noChangeArrowheads="1"/>
              </p:cNvSpPr>
              <p:nvPr/>
            </p:nvSpPr>
            <p:spPr bwMode="auto">
              <a:xfrm>
                <a:off x="4934" y="2827"/>
                <a:ext cx="60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1" name="Oval 167"/>
              <p:cNvSpPr>
                <a:spLocks noChangeArrowheads="1"/>
              </p:cNvSpPr>
              <p:nvPr/>
            </p:nvSpPr>
            <p:spPr bwMode="auto">
              <a:xfrm>
                <a:off x="5015" y="2827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2" name="Oval 168"/>
              <p:cNvSpPr>
                <a:spLocks noChangeArrowheads="1"/>
              </p:cNvSpPr>
              <p:nvPr/>
            </p:nvSpPr>
            <p:spPr bwMode="auto">
              <a:xfrm>
                <a:off x="5095" y="2827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3" name="Oval 169"/>
              <p:cNvSpPr>
                <a:spLocks noChangeArrowheads="1"/>
              </p:cNvSpPr>
              <p:nvPr/>
            </p:nvSpPr>
            <p:spPr bwMode="auto">
              <a:xfrm>
                <a:off x="5175" y="2827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4" name="Oval 170"/>
              <p:cNvSpPr>
                <a:spLocks noChangeArrowheads="1"/>
              </p:cNvSpPr>
              <p:nvPr/>
            </p:nvSpPr>
            <p:spPr bwMode="auto">
              <a:xfrm>
                <a:off x="5255" y="2827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" name="Oval 174"/>
              <p:cNvSpPr>
                <a:spLocks noChangeArrowheads="1"/>
              </p:cNvSpPr>
              <p:nvPr/>
            </p:nvSpPr>
            <p:spPr bwMode="auto">
              <a:xfrm>
                <a:off x="4032" y="110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9" name="Oval 175"/>
              <p:cNvSpPr>
                <a:spLocks noChangeArrowheads="1"/>
              </p:cNvSpPr>
              <p:nvPr/>
            </p:nvSpPr>
            <p:spPr bwMode="auto">
              <a:xfrm>
                <a:off x="4112" y="110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0" name="Oval 176"/>
              <p:cNvSpPr>
                <a:spLocks noChangeArrowheads="1"/>
              </p:cNvSpPr>
              <p:nvPr/>
            </p:nvSpPr>
            <p:spPr bwMode="auto">
              <a:xfrm>
                <a:off x="4192" y="110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1" name="Oval 177"/>
              <p:cNvSpPr>
                <a:spLocks noChangeArrowheads="1"/>
              </p:cNvSpPr>
              <p:nvPr/>
            </p:nvSpPr>
            <p:spPr bwMode="auto">
              <a:xfrm>
                <a:off x="4272" y="110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2" name="Oval 178"/>
              <p:cNvSpPr>
                <a:spLocks noChangeArrowheads="1"/>
              </p:cNvSpPr>
              <p:nvPr/>
            </p:nvSpPr>
            <p:spPr bwMode="auto">
              <a:xfrm>
                <a:off x="4352" y="1104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3" name="Oval 179"/>
              <p:cNvSpPr>
                <a:spLocks noChangeArrowheads="1"/>
              </p:cNvSpPr>
              <p:nvPr/>
            </p:nvSpPr>
            <p:spPr bwMode="auto">
              <a:xfrm>
                <a:off x="4432" y="110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4" name="Oval 180"/>
              <p:cNvSpPr>
                <a:spLocks noChangeArrowheads="1"/>
              </p:cNvSpPr>
              <p:nvPr/>
            </p:nvSpPr>
            <p:spPr bwMode="auto">
              <a:xfrm>
                <a:off x="4512" y="110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5" name="Oval 181"/>
              <p:cNvSpPr>
                <a:spLocks noChangeArrowheads="1"/>
              </p:cNvSpPr>
              <p:nvPr/>
            </p:nvSpPr>
            <p:spPr bwMode="auto">
              <a:xfrm>
                <a:off x="4592" y="110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6" name="Oval 182"/>
              <p:cNvSpPr>
                <a:spLocks noChangeArrowheads="1"/>
              </p:cNvSpPr>
              <p:nvPr/>
            </p:nvSpPr>
            <p:spPr bwMode="auto">
              <a:xfrm>
                <a:off x="4032" y="115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7" name="Oval 183"/>
              <p:cNvSpPr>
                <a:spLocks noChangeArrowheads="1"/>
              </p:cNvSpPr>
              <p:nvPr/>
            </p:nvSpPr>
            <p:spPr bwMode="auto">
              <a:xfrm>
                <a:off x="4112" y="115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" name="Oval 184"/>
              <p:cNvSpPr>
                <a:spLocks noChangeArrowheads="1"/>
              </p:cNvSpPr>
              <p:nvPr/>
            </p:nvSpPr>
            <p:spPr bwMode="auto">
              <a:xfrm>
                <a:off x="4192" y="115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9" name="Oval 185"/>
              <p:cNvSpPr>
                <a:spLocks noChangeArrowheads="1"/>
              </p:cNvSpPr>
              <p:nvPr/>
            </p:nvSpPr>
            <p:spPr bwMode="auto">
              <a:xfrm>
                <a:off x="4272" y="115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0" name="Oval 186"/>
              <p:cNvSpPr>
                <a:spLocks noChangeArrowheads="1"/>
              </p:cNvSpPr>
              <p:nvPr/>
            </p:nvSpPr>
            <p:spPr bwMode="auto">
              <a:xfrm>
                <a:off x="4352" y="1157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1" name="Oval 187"/>
              <p:cNvSpPr>
                <a:spLocks noChangeArrowheads="1"/>
              </p:cNvSpPr>
              <p:nvPr/>
            </p:nvSpPr>
            <p:spPr bwMode="auto">
              <a:xfrm>
                <a:off x="4432" y="115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2" name="Oval 188"/>
              <p:cNvSpPr>
                <a:spLocks noChangeArrowheads="1"/>
              </p:cNvSpPr>
              <p:nvPr/>
            </p:nvSpPr>
            <p:spPr bwMode="auto">
              <a:xfrm>
                <a:off x="4512" y="115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3" name="Oval 189"/>
              <p:cNvSpPr>
                <a:spLocks noChangeArrowheads="1"/>
              </p:cNvSpPr>
              <p:nvPr/>
            </p:nvSpPr>
            <p:spPr bwMode="auto">
              <a:xfrm>
                <a:off x="4592" y="115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4" name="Oval 190"/>
              <p:cNvSpPr>
                <a:spLocks noChangeArrowheads="1"/>
              </p:cNvSpPr>
              <p:nvPr/>
            </p:nvSpPr>
            <p:spPr bwMode="auto">
              <a:xfrm>
                <a:off x="4032" y="121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5" name="Oval 191"/>
              <p:cNvSpPr>
                <a:spLocks noChangeArrowheads="1"/>
              </p:cNvSpPr>
              <p:nvPr/>
            </p:nvSpPr>
            <p:spPr bwMode="auto">
              <a:xfrm>
                <a:off x="4112" y="121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6" name="Oval 192"/>
              <p:cNvSpPr>
                <a:spLocks noChangeArrowheads="1"/>
              </p:cNvSpPr>
              <p:nvPr/>
            </p:nvSpPr>
            <p:spPr bwMode="auto">
              <a:xfrm>
                <a:off x="4192" y="121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7" name="Oval 193"/>
              <p:cNvSpPr>
                <a:spLocks noChangeArrowheads="1"/>
              </p:cNvSpPr>
              <p:nvPr/>
            </p:nvSpPr>
            <p:spPr bwMode="auto">
              <a:xfrm>
                <a:off x="4272" y="121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8" name="Oval 194"/>
              <p:cNvSpPr>
                <a:spLocks noChangeArrowheads="1"/>
              </p:cNvSpPr>
              <p:nvPr/>
            </p:nvSpPr>
            <p:spPr bwMode="auto">
              <a:xfrm>
                <a:off x="4352" y="1210"/>
                <a:ext cx="60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9" name="Oval 195"/>
              <p:cNvSpPr>
                <a:spLocks noChangeArrowheads="1"/>
              </p:cNvSpPr>
              <p:nvPr/>
            </p:nvSpPr>
            <p:spPr bwMode="auto">
              <a:xfrm>
                <a:off x="4432" y="121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0" name="Oval 196"/>
              <p:cNvSpPr>
                <a:spLocks noChangeArrowheads="1"/>
              </p:cNvSpPr>
              <p:nvPr/>
            </p:nvSpPr>
            <p:spPr bwMode="auto">
              <a:xfrm>
                <a:off x="4512" y="121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1" name="Oval 197"/>
              <p:cNvSpPr>
                <a:spLocks noChangeArrowheads="1"/>
              </p:cNvSpPr>
              <p:nvPr/>
            </p:nvSpPr>
            <p:spPr bwMode="auto">
              <a:xfrm>
                <a:off x="4592" y="121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2" name="Oval 198"/>
              <p:cNvSpPr>
                <a:spLocks noChangeArrowheads="1"/>
              </p:cNvSpPr>
              <p:nvPr/>
            </p:nvSpPr>
            <p:spPr bwMode="auto">
              <a:xfrm>
                <a:off x="4032" y="1262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3" name="Oval 199"/>
              <p:cNvSpPr>
                <a:spLocks noChangeArrowheads="1"/>
              </p:cNvSpPr>
              <p:nvPr/>
            </p:nvSpPr>
            <p:spPr bwMode="auto">
              <a:xfrm>
                <a:off x="4112" y="1262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4" name="Oval 200"/>
              <p:cNvSpPr>
                <a:spLocks noChangeArrowheads="1"/>
              </p:cNvSpPr>
              <p:nvPr/>
            </p:nvSpPr>
            <p:spPr bwMode="auto">
              <a:xfrm>
                <a:off x="4192" y="1262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5" name="Oval 201"/>
              <p:cNvSpPr>
                <a:spLocks noChangeArrowheads="1"/>
              </p:cNvSpPr>
              <p:nvPr/>
            </p:nvSpPr>
            <p:spPr bwMode="auto">
              <a:xfrm>
                <a:off x="4272" y="1262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6" name="Oval 202"/>
              <p:cNvSpPr>
                <a:spLocks noChangeArrowheads="1"/>
              </p:cNvSpPr>
              <p:nvPr/>
            </p:nvSpPr>
            <p:spPr bwMode="auto">
              <a:xfrm>
                <a:off x="4352" y="1262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7" name="Oval 203"/>
              <p:cNvSpPr>
                <a:spLocks noChangeArrowheads="1"/>
              </p:cNvSpPr>
              <p:nvPr/>
            </p:nvSpPr>
            <p:spPr bwMode="auto">
              <a:xfrm>
                <a:off x="4432" y="1262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8" name="Oval 204"/>
              <p:cNvSpPr>
                <a:spLocks noChangeArrowheads="1"/>
              </p:cNvSpPr>
              <p:nvPr/>
            </p:nvSpPr>
            <p:spPr bwMode="auto">
              <a:xfrm>
                <a:off x="4512" y="1262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9" name="Oval 205"/>
              <p:cNvSpPr>
                <a:spLocks noChangeArrowheads="1"/>
              </p:cNvSpPr>
              <p:nvPr/>
            </p:nvSpPr>
            <p:spPr bwMode="auto">
              <a:xfrm>
                <a:off x="4592" y="1262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0" name="Oval 206"/>
              <p:cNvSpPr>
                <a:spLocks noChangeArrowheads="1"/>
              </p:cNvSpPr>
              <p:nvPr/>
            </p:nvSpPr>
            <p:spPr bwMode="auto">
              <a:xfrm>
                <a:off x="4032" y="1315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1" name="Oval 207"/>
              <p:cNvSpPr>
                <a:spLocks noChangeArrowheads="1"/>
              </p:cNvSpPr>
              <p:nvPr/>
            </p:nvSpPr>
            <p:spPr bwMode="auto">
              <a:xfrm>
                <a:off x="4112" y="1315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2" name="Oval 208"/>
              <p:cNvSpPr>
                <a:spLocks noChangeArrowheads="1"/>
              </p:cNvSpPr>
              <p:nvPr/>
            </p:nvSpPr>
            <p:spPr bwMode="auto">
              <a:xfrm>
                <a:off x="4192" y="1315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3" name="Oval 209"/>
              <p:cNvSpPr>
                <a:spLocks noChangeArrowheads="1"/>
              </p:cNvSpPr>
              <p:nvPr/>
            </p:nvSpPr>
            <p:spPr bwMode="auto">
              <a:xfrm>
                <a:off x="4272" y="1315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4" name="Oval 210"/>
              <p:cNvSpPr>
                <a:spLocks noChangeArrowheads="1"/>
              </p:cNvSpPr>
              <p:nvPr/>
            </p:nvSpPr>
            <p:spPr bwMode="auto">
              <a:xfrm>
                <a:off x="4352" y="1315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5" name="Oval 211"/>
              <p:cNvSpPr>
                <a:spLocks noChangeArrowheads="1"/>
              </p:cNvSpPr>
              <p:nvPr/>
            </p:nvSpPr>
            <p:spPr bwMode="auto">
              <a:xfrm>
                <a:off x="4432" y="1315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6" name="Oval 212"/>
              <p:cNvSpPr>
                <a:spLocks noChangeArrowheads="1"/>
              </p:cNvSpPr>
              <p:nvPr/>
            </p:nvSpPr>
            <p:spPr bwMode="auto">
              <a:xfrm>
                <a:off x="4512" y="1315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7" name="Oval 213"/>
              <p:cNvSpPr>
                <a:spLocks noChangeArrowheads="1"/>
              </p:cNvSpPr>
              <p:nvPr/>
            </p:nvSpPr>
            <p:spPr bwMode="auto">
              <a:xfrm>
                <a:off x="4592" y="1315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8" name="Oval 214"/>
              <p:cNvSpPr>
                <a:spLocks noChangeArrowheads="1"/>
              </p:cNvSpPr>
              <p:nvPr/>
            </p:nvSpPr>
            <p:spPr bwMode="auto">
              <a:xfrm>
                <a:off x="4032" y="136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9" name="Oval 215"/>
              <p:cNvSpPr>
                <a:spLocks noChangeArrowheads="1"/>
              </p:cNvSpPr>
              <p:nvPr/>
            </p:nvSpPr>
            <p:spPr bwMode="auto">
              <a:xfrm>
                <a:off x="4112" y="136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0" name="Oval 216"/>
              <p:cNvSpPr>
                <a:spLocks noChangeArrowheads="1"/>
              </p:cNvSpPr>
              <p:nvPr/>
            </p:nvSpPr>
            <p:spPr bwMode="auto">
              <a:xfrm>
                <a:off x="4192" y="136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1" name="Oval 217"/>
              <p:cNvSpPr>
                <a:spLocks noChangeArrowheads="1"/>
              </p:cNvSpPr>
              <p:nvPr/>
            </p:nvSpPr>
            <p:spPr bwMode="auto">
              <a:xfrm>
                <a:off x="4272" y="136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2" name="Oval 218"/>
              <p:cNvSpPr>
                <a:spLocks noChangeArrowheads="1"/>
              </p:cNvSpPr>
              <p:nvPr/>
            </p:nvSpPr>
            <p:spPr bwMode="auto">
              <a:xfrm>
                <a:off x="4352" y="1368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3" name="Oval 219"/>
              <p:cNvSpPr>
                <a:spLocks noChangeArrowheads="1"/>
              </p:cNvSpPr>
              <p:nvPr/>
            </p:nvSpPr>
            <p:spPr bwMode="auto">
              <a:xfrm>
                <a:off x="4432" y="136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4" name="Oval 220"/>
              <p:cNvSpPr>
                <a:spLocks noChangeArrowheads="1"/>
              </p:cNvSpPr>
              <p:nvPr/>
            </p:nvSpPr>
            <p:spPr bwMode="auto">
              <a:xfrm>
                <a:off x="4512" y="136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5" name="Oval 221"/>
              <p:cNvSpPr>
                <a:spLocks noChangeArrowheads="1"/>
              </p:cNvSpPr>
              <p:nvPr/>
            </p:nvSpPr>
            <p:spPr bwMode="auto">
              <a:xfrm>
                <a:off x="4592" y="136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6" name="Oval 222"/>
              <p:cNvSpPr>
                <a:spLocks noChangeArrowheads="1"/>
              </p:cNvSpPr>
              <p:nvPr/>
            </p:nvSpPr>
            <p:spPr bwMode="auto">
              <a:xfrm>
                <a:off x="4032" y="142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7" name="Oval 223"/>
              <p:cNvSpPr>
                <a:spLocks noChangeArrowheads="1"/>
              </p:cNvSpPr>
              <p:nvPr/>
            </p:nvSpPr>
            <p:spPr bwMode="auto">
              <a:xfrm>
                <a:off x="4112" y="142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8" name="Oval 224"/>
              <p:cNvSpPr>
                <a:spLocks noChangeArrowheads="1"/>
              </p:cNvSpPr>
              <p:nvPr/>
            </p:nvSpPr>
            <p:spPr bwMode="auto">
              <a:xfrm>
                <a:off x="4192" y="142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" name="Oval 225"/>
              <p:cNvSpPr>
                <a:spLocks noChangeArrowheads="1"/>
              </p:cNvSpPr>
              <p:nvPr/>
            </p:nvSpPr>
            <p:spPr bwMode="auto">
              <a:xfrm>
                <a:off x="4272" y="142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0" name="Oval 226"/>
              <p:cNvSpPr>
                <a:spLocks noChangeArrowheads="1"/>
              </p:cNvSpPr>
              <p:nvPr/>
            </p:nvSpPr>
            <p:spPr bwMode="auto">
              <a:xfrm>
                <a:off x="4352" y="1421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1" name="Oval 227"/>
              <p:cNvSpPr>
                <a:spLocks noChangeArrowheads="1"/>
              </p:cNvSpPr>
              <p:nvPr/>
            </p:nvSpPr>
            <p:spPr bwMode="auto">
              <a:xfrm>
                <a:off x="4432" y="142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2" name="Oval 228"/>
              <p:cNvSpPr>
                <a:spLocks noChangeArrowheads="1"/>
              </p:cNvSpPr>
              <p:nvPr/>
            </p:nvSpPr>
            <p:spPr bwMode="auto">
              <a:xfrm>
                <a:off x="4512" y="142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3" name="Oval 229"/>
              <p:cNvSpPr>
                <a:spLocks noChangeArrowheads="1"/>
              </p:cNvSpPr>
              <p:nvPr/>
            </p:nvSpPr>
            <p:spPr bwMode="auto">
              <a:xfrm>
                <a:off x="4592" y="142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4" name="Oval 230"/>
              <p:cNvSpPr>
                <a:spLocks noChangeArrowheads="1"/>
              </p:cNvSpPr>
              <p:nvPr/>
            </p:nvSpPr>
            <p:spPr bwMode="auto">
              <a:xfrm>
                <a:off x="4032" y="1474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5" name="Oval 231"/>
              <p:cNvSpPr>
                <a:spLocks noChangeArrowheads="1"/>
              </p:cNvSpPr>
              <p:nvPr/>
            </p:nvSpPr>
            <p:spPr bwMode="auto">
              <a:xfrm>
                <a:off x="4112" y="1474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6" name="Oval 232"/>
              <p:cNvSpPr>
                <a:spLocks noChangeArrowheads="1"/>
              </p:cNvSpPr>
              <p:nvPr/>
            </p:nvSpPr>
            <p:spPr bwMode="auto">
              <a:xfrm>
                <a:off x="4192" y="1474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7" name="Oval 233"/>
              <p:cNvSpPr>
                <a:spLocks noChangeArrowheads="1"/>
              </p:cNvSpPr>
              <p:nvPr/>
            </p:nvSpPr>
            <p:spPr bwMode="auto">
              <a:xfrm>
                <a:off x="4272" y="1474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8" name="Oval 234"/>
              <p:cNvSpPr>
                <a:spLocks noChangeArrowheads="1"/>
              </p:cNvSpPr>
              <p:nvPr/>
            </p:nvSpPr>
            <p:spPr bwMode="auto">
              <a:xfrm>
                <a:off x="4352" y="1474"/>
                <a:ext cx="60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9" name="Oval 235"/>
              <p:cNvSpPr>
                <a:spLocks noChangeArrowheads="1"/>
              </p:cNvSpPr>
              <p:nvPr/>
            </p:nvSpPr>
            <p:spPr bwMode="auto">
              <a:xfrm>
                <a:off x="4432" y="1474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80" name="Oval 236"/>
              <p:cNvSpPr>
                <a:spLocks noChangeArrowheads="1"/>
              </p:cNvSpPr>
              <p:nvPr/>
            </p:nvSpPr>
            <p:spPr bwMode="auto">
              <a:xfrm>
                <a:off x="4512" y="1474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81" name="Oval 237"/>
              <p:cNvSpPr>
                <a:spLocks noChangeArrowheads="1"/>
              </p:cNvSpPr>
              <p:nvPr/>
            </p:nvSpPr>
            <p:spPr bwMode="auto">
              <a:xfrm>
                <a:off x="4592" y="1474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8" name="Oval 254"/>
              <p:cNvSpPr>
                <a:spLocks noChangeArrowheads="1"/>
              </p:cNvSpPr>
              <p:nvPr/>
            </p:nvSpPr>
            <p:spPr bwMode="auto">
              <a:xfrm>
                <a:off x="4681" y="110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9" name="Oval 255"/>
              <p:cNvSpPr>
                <a:spLocks noChangeArrowheads="1"/>
              </p:cNvSpPr>
              <p:nvPr/>
            </p:nvSpPr>
            <p:spPr bwMode="auto">
              <a:xfrm>
                <a:off x="4761" y="110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0" name="Oval 256"/>
              <p:cNvSpPr>
                <a:spLocks noChangeArrowheads="1"/>
              </p:cNvSpPr>
              <p:nvPr/>
            </p:nvSpPr>
            <p:spPr bwMode="auto">
              <a:xfrm>
                <a:off x="4841" y="110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1" name="Oval 257"/>
              <p:cNvSpPr>
                <a:spLocks noChangeArrowheads="1"/>
              </p:cNvSpPr>
              <p:nvPr/>
            </p:nvSpPr>
            <p:spPr bwMode="auto">
              <a:xfrm>
                <a:off x="4920" y="1104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2" name="Oval 258"/>
              <p:cNvSpPr>
                <a:spLocks noChangeArrowheads="1"/>
              </p:cNvSpPr>
              <p:nvPr/>
            </p:nvSpPr>
            <p:spPr bwMode="auto">
              <a:xfrm>
                <a:off x="5001" y="110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3" name="Oval 259"/>
              <p:cNvSpPr>
                <a:spLocks noChangeArrowheads="1"/>
              </p:cNvSpPr>
              <p:nvPr/>
            </p:nvSpPr>
            <p:spPr bwMode="auto">
              <a:xfrm>
                <a:off x="5081" y="110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4" name="Oval 260"/>
              <p:cNvSpPr>
                <a:spLocks noChangeArrowheads="1"/>
              </p:cNvSpPr>
              <p:nvPr/>
            </p:nvSpPr>
            <p:spPr bwMode="auto">
              <a:xfrm>
                <a:off x="5161" y="110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5" name="Oval 261"/>
              <p:cNvSpPr>
                <a:spLocks noChangeArrowheads="1"/>
              </p:cNvSpPr>
              <p:nvPr/>
            </p:nvSpPr>
            <p:spPr bwMode="auto">
              <a:xfrm>
                <a:off x="5241" y="110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6" name="Oval 262"/>
              <p:cNvSpPr>
                <a:spLocks noChangeArrowheads="1"/>
              </p:cNvSpPr>
              <p:nvPr/>
            </p:nvSpPr>
            <p:spPr bwMode="auto">
              <a:xfrm>
                <a:off x="4681" y="115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7" name="Oval 263"/>
              <p:cNvSpPr>
                <a:spLocks noChangeArrowheads="1"/>
              </p:cNvSpPr>
              <p:nvPr/>
            </p:nvSpPr>
            <p:spPr bwMode="auto">
              <a:xfrm>
                <a:off x="4761" y="115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8" name="Oval 264"/>
              <p:cNvSpPr>
                <a:spLocks noChangeArrowheads="1"/>
              </p:cNvSpPr>
              <p:nvPr/>
            </p:nvSpPr>
            <p:spPr bwMode="auto">
              <a:xfrm>
                <a:off x="4841" y="115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09" name="Oval 265"/>
              <p:cNvSpPr>
                <a:spLocks noChangeArrowheads="1"/>
              </p:cNvSpPr>
              <p:nvPr/>
            </p:nvSpPr>
            <p:spPr bwMode="auto">
              <a:xfrm>
                <a:off x="4920" y="1157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" name="Oval 266"/>
              <p:cNvSpPr>
                <a:spLocks noChangeArrowheads="1"/>
              </p:cNvSpPr>
              <p:nvPr/>
            </p:nvSpPr>
            <p:spPr bwMode="auto">
              <a:xfrm>
                <a:off x="5001" y="115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1" name="Oval 267"/>
              <p:cNvSpPr>
                <a:spLocks noChangeArrowheads="1"/>
              </p:cNvSpPr>
              <p:nvPr/>
            </p:nvSpPr>
            <p:spPr bwMode="auto">
              <a:xfrm>
                <a:off x="5081" y="115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2" name="Oval 268"/>
              <p:cNvSpPr>
                <a:spLocks noChangeArrowheads="1"/>
              </p:cNvSpPr>
              <p:nvPr/>
            </p:nvSpPr>
            <p:spPr bwMode="auto">
              <a:xfrm>
                <a:off x="5161" y="115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3" name="Oval 269"/>
              <p:cNvSpPr>
                <a:spLocks noChangeArrowheads="1"/>
              </p:cNvSpPr>
              <p:nvPr/>
            </p:nvSpPr>
            <p:spPr bwMode="auto">
              <a:xfrm>
                <a:off x="5241" y="115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4" name="Oval 270"/>
              <p:cNvSpPr>
                <a:spLocks noChangeArrowheads="1"/>
              </p:cNvSpPr>
              <p:nvPr/>
            </p:nvSpPr>
            <p:spPr bwMode="auto">
              <a:xfrm>
                <a:off x="4681" y="121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5" name="Oval 271"/>
              <p:cNvSpPr>
                <a:spLocks noChangeArrowheads="1"/>
              </p:cNvSpPr>
              <p:nvPr/>
            </p:nvSpPr>
            <p:spPr bwMode="auto">
              <a:xfrm>
                <a:off x="4761" y="121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6" name="Oval 272"/>
              <p:cNvSpPr>
                <a:spLocks noChangeArrowheads="1"/>
              </p:cNvSpPr>
              <p:nvPr/>
            </p:nvSpPr>
            <p:spPr bwMode="auto">
              <a:xfrm>
                <a:off x="4841" y="121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7" name="Oval 273"/>
              <p:cNvSpPr>
                <a:spLocks noChangeArrowheads="1"/>
              </p:cNvSpPr>
              <p:nvPr/>
            </p:nvSpPr>
            <p:spPr bwMode="auto">
              <a:xfrm>
                <a:off x="4920" y="1210"/>
                <a:ext cx="60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8" name="Oval 274"/>
              <p:cNvSpPr>
                <a:spLocks noChangeArrowheads="1"/>
              </p:cNvSpPr>
              <p:nvPr/>
            </p:nvSpPr>
            <p:spPr bwMode="auto">
              <a:xfrm>
                <a:off x="5001" y="121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9" name="Oval 275"/>
              <p:cNvSpPr>
                <a:spLocks noChangeArrowheads="1"/>
              </p:cNvSpPr>
              <p:nvPr/>
            </p:nvSpPr>
            <p:spPr bwMode="auto">
              <a:xfrm>
                <a:off x="5081" y="121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0" name="Oval 276"/>
              <p:cNvSpPr>
                <a:spLocks noChangeArrowheads="1"/>
              </p:cNvSpPr>
              <p:nvPr/>
            </p:nvSpPr>
            <p:spPr bwMode="auto">
              <a:xfrm>
                <a:off x="5161" y="121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1" name="Oval 277"/>
              <p:cNvSpPr>
                <a:spLocks noChangeArrowheads="1"/>
              </p:cNvSpPr>
              <p:nvPr/>
            </p:nvSpPr>
            <p:spPr bwMode="auto">
              <a:xfrm>
                <a:off x="5241" y="121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2" name="Oval 278"/>
              <p:cNvSpPr>
                <a:spLocks noChangeArrowheads="1"/>
              </p:cNvSpPr>
              <p:nvPr/>
            </p:nvSpPr>
            <p:spPr bwMode="auto">
              <a:xfrm>
                <a:off x="4681" y="1262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3" name="Oval 279"/>
              <p:cNvSpPr>
                <a:spLocks noChangeArrowheads="1"/>
              </p:cNvSpPr>
              <p:nvPr/>
            </p:nvSpPr>
            <p:spPr bwMode="auto">
              <a:xfrm>
                <a:off x="4761" y="1262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4" name="Oval 280"/>
              <p:cNvSpPr>
                <a:spLocks noChangeArrowheads="1"/>
              </p:cNvSpPr>
              <p:nvPr/>
            </p:nvSpPr>
            <p:spPr bwMode="auto">
              <a:xfrm>
                <a:off x="4841" y="1262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5" name="Oval 281"/>
              <p:cNvSpPr>
                <a:spLocks noChangeArrowheads="1"/>
              </p:cNvSpPr>
              <p:nvPr/>
            </p:nvSpPr>
            <p:spPr bwMode="auto">
              <a:xfrm>
                <a:off x="4920" y="1262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6" name="Oval 282"/>
              <p:cNvSpPr>
                <a:spLocks noChangeArrowheads="1"/>
              </p:cNvSpPr>
              <p:nvPr/>
            </p:nvSpPr>
            <p:spPr bwMode="auto">
              <a:xfrm>
                <a:off x="5001" y="1262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7" name="Oval 283"/>
              <p:cNvSpPr>
                <a:spLocks noChangeArrowheads="1"/>
              </p:cNvSpPr>
              <p:nvPr/>
            </p:nvSpPr>
            <p:spPr bwMode="auto">
              <a:xfrm>
                <a:off x="5081" y="1262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8" name="Oval 284"/>
              <p:cNvSpPr>
                <a:spLocks noChangeArrowheads="1"/>
              </p:cNvSpPr>
              <p:nvPr/>
            </p:nvSpPr>
            <p:spPr bwMode="auto">
              <a:xfrm>
                <a:off x="5161" y="1262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29" name="Oval 285"/>
              <p:cNvSpPr>
                <a:spLocks noChangeArrowheads="1"/>
              </p:cNvSpPr>
              <p:nvPr/>
            </p:nvSpPr>
            <p:spPr bwMode="auto">
              <a:xfrm>
                <a:off x="5241" y="1262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0" name="Oval 286"/>
              <p:cNvSpPr>
                <a:spLocks noChangeArrowheads="1"/>
              </p:cNvSpPr>
              <p:nvPr/>
            </p:nvSpPr>
            <p:spPr bwMode="auto">
              <a:xfrm>
                <a:off x="4681" y="1315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1" name="Oval 287"/>
              <p:cNvSpPr>
                <a:spLocks noChangeArrowheads="1"/>
              </p:cNvSpPr>
              <p:nvPr/>
            </p:nvSpPr>
            <p:spPr bwMode="auto">
              <a:xfrm>
                <a:off x="4761" y="1315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2" name="Oval 288"/>
              <p:cNvSpPr>
                <a:spLocks noChangeArrowheads="1"/>
              </p:cNvSpPr>
              <p:nvPr/>
            </p:nvSpPr>
            <p:spPr bwMode="auto">
              <a:xfrm>
                <a:off x="4841" y="1315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3" name="Oval 289"/>
              <p:cNvSpPr>
                <a:spLocks noChangeArrowheads="1"/>
              </p:cNvSpPr>
              <p:nvPr/>
            </p:nvSpPr>
            <p:spPr bwMode="auto">
              <a:xfrm>
                <a:off x="4920" y="1315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4" name="Oval 290"/>
              <p:cNvSpPr>
                <a:spLocks noChangeArrowheads="1"/>
              </p:cNvSpPr>
              <p:nvPr/>
            </p:nvSpPr>
            <p:spPr bwMode="auto">
              <a:xfrm>
                <a:off x="5001" y="1315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5" name="Oval 291"/>
              <p:cNvSpPr>
                <a:spLocks noChangeArrowheads="1"/>
              </p:cNvSpPr>
              <p:nvPr/>
            </p:nvSpPr>
            <p:spPr bwMode="auto">
              <a:xfrm>
                <a:off x="5081" y="1315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6" name="Oval 292"/>
              <p:cNvSpPr>
                <a:spLocks noChangeArrowheads="1"/>
              </p:cNvSpPr>
              <p:nvPr/>
            </p:nvSpPr>
            <p:spPr bwMode="auto">
              <a:xfrm>
                <a:off x="5161" y="1315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7" name="Oval 293"/>
              <p:cNvSpPr>
                <a:spLocks noChangeArrowheads="1"/>
              </p:cNvSpPr>
              <p:nvPr/>
            </p:nvSpPr>
            <p:spPr bwMode="auto">
              <a:xfrm>
                <a:off x="5241" y="1315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8" name="Oval 294"/>
              <p:cNvSpPr>
                <a:spLocks noChangeArrowheads="1"/>
              </p:cNvSpPr>
              <p:nvPr/>
            </p:nvSpPr>
            <p:spPr bwMode="auto">
              <a:xfrm>
                <a:off x="4681" y="136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39" name="Oval 295"/>
              <p:cNvSpPr>
                <a:spLocks noChangeArrowheads="1"/>
              </p:cNvSpPr>
              <p:nvPr/>
            </p:nvSpPr>
            <p:spPr bwMode="auto">
              <a:xfrm>
                <a:off x="4761" y="136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0" name="Oval 296"/>
              <p:cNvSpPr>
                <a:spLocks noChangeArrowheads="1"/>
              </p:cNvSpPr>
              <p:nvPr/>
            </p:nvSpPr>
            <p:spPr bwMode="auto">
              <a:xfrm>
                <a:off x="4841" y="136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1" name="Oval 297"/>
              <p:cNvSpPr>
                <a:spLocks noChangeArrowheads="1"/>
              </p:cNvSpPr>
              <p:nvPr/>
            </p:nvSpPr>
            <p:spPr bwMode="auto">
              <a:xfrm>
                <a:off x="4920" y="1368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2" name="Oval 298"/>
              <p:cNvSpPr>
                <a:spLocks noChangeArrowheads="1"/>
              </p:cNvSpPr>
              <p:nvPr/>
            </p:nvSpPr>
            <p:spPr bwMode="auto">
              <a:xfrm>
                <a:off x="5001" y="136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3" name="Oval 299"/>
              <p:cNvSpPr>
                <a:spLocks noChangeArrowheads="1"/>
              </p:cNvSpPr>
              <p:nvPr/>
            </p:nvSpPr>
            <p:spPr bwMode="auto">
              <a:xfrm>
                <a:off x="5081" y="136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4" name="Oval 300"/>
              <p:cNvSpPr>
                <a:spLocks noChangeArrowheads="1"/>
              </p:cNvSpPr>
              <p:nvPr/>
            </p:nvSpPr>
            <p:spPr bwMode="auto">
              <a:xfrm>
                <a:off x="5161" y="136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5" name="Oval 301"/>
              <p:cNvSpPr>
                <a:spLocks noChangeArrowheads="1"/>
              </p:cNvSpPr>
              <p:nvPr/>
            </p:nvSpPr>
            <p:spPr bwMode="auto">
              <a:xfrm>
                <a:off x="5241" y="136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6" name="Oval 302"/>
              <p:cNvSpPr>
                <a:spLocks noChangeArrowheads="1"/>
              </p:cNvSpPr>
              <p:nvPr/>
            </p:nvSpPr>
            <p:spPr bwMode="auto">
              <a:xfrm>
                <a:off x="4681" y="142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7" name="Oval 303"/>
              <p:cNvSpPr>
                <a:spLocks noChangeArrowheads="1"/>
              </p:cNvSpPr>
              <p:nvPr/>
            </p:nvSpPr>
            <p:spPr bwMode="auto">
              <a:xfrm>
                <a:off x="4761" y="142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8" name="Oval 304"/>
              <p:cNvSpPr>
                <a:spLocks noChangeArrowheads="1"/>
              </p:cNvSpPr>
              <p:nvPr/>
            </p:nvSpPr>
            <p:spPr bwMode="auto">
              <a:xfrm>
                <a:off x="4841" y="142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49" name="Oval 305"/>
              <p:cNvSpPr>
                <a:spLocks noChangeArrowheads="1"/>
              </p:cNvSpPr>
              <p:nvPr/>
            </p:nvSpPr>
            <p:spPr bwMode="auto">
              <a:xfrm>
                <a:off x="4920" y="1421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0" name="Oval 306"/>
              <p:cNvSpPr>
                <a:spLocks noChangeArrowheads="1"/>
              </p:cNvSpPr>
              <p:nvPr/>
            </p:nvSpPr>
            <p:spPr bwMode="auto">
              <a:xfrm>
                <a:off x="5001" y="142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1" name="Oval 307"/>
              <p:cNvSpPr>
                <a:spLocks noChangeArrowheads="1"/>
              </p:cNvSpPr>
              <p:nvPr/>
            </p:nvSpPr>
            <p:spPr bwMode="auto">
              <a:xfrm>
                <a:off x="5081" y="142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2" name="Oval 308"/>
              <p:cNvSpPr>
                <a:spLocks noChangeArrowheads="1"/>
              </p:cNvSpPr>
              <p:nvPr/>
            </p:nvSpPr>
            <p:spPr bwMode="auto">
              <a:xfrm>
                <a:off x="5161" y="142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" name="Oval 309"/>
              <p:cNvSpPr>
                <a:spLocks noChangeArrowheads="1"/>
              </p:cNvSpPr>
              <p:nvPr/>
            </p:nvSpPr>
            <p:spPr bwMode="auto">
              <a:xfrm>
                <a:off x="5241" y="142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4" name="Oval 310"/>
              <p:cNvSpPr>
                <a:spLocks noChangeArrowheads="1"/>
              </p:cNvSpPr>
              <p:nvPr/>
            </p:nvSpPr>
            <p:spPr bwMode="auto">
              <a:xfrm>
                <a:off x="4681" y="1474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5" name="Oval 311"/>
              <p:cNvSpPr>
                <a:spLocks noChangeArrowheads="1"/>
              </p:cNvSpPr>
              <p:nvPr/>
            </p:nvSpPr>
            <p:spPr bwMode="auto">
              <a:xfrm>
                <a:off x="4761" y="1474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6" name="Oval 312"/>
              <p:cNvSpPr>
                <a:spLocks noChangeArrowheads="1"/>
              </p:cNvSpPr>
              <p:nvPr/>
            </p:nvSpPr>
            <p:spPr bwMode="auto">
              <a:xfrm>
                <a:off x="4841" y="1474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7" name="Oval 313"/>
              <p:cNvSpPr>
                <a:spLocks noChangeArrowheads="1"/>
              </p:cNvSpPr>
              <p:nvPr/>
            </p:nvSpPr>
            <p:spPr bwMode="auto">
              <a:xfrm>
                <a:off x="4920" y="1474"/>
                <a:ext cx="60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8" name="Oval 314"/>
              <p:cNvSpPr>
                <a:spLocks noChangeArrowheads="1"/>
              </p:cNvSpPr>
              <p:nvPr/>
            </p:nvSpPr>
            <p:spPr bwMode="auto">
              <a:xfrm>
                <a:off x="5001" y="1474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9" name="Oval 315"/>
              <p:cNvSpPr>
                <a:spLocks noChangeArrowheads="1"/>
              </p:cNvSpPr>
              <p:nvPr/>
            </p:nvSpPr>
            <p:spPr bwMode="auto">
              <a:xfrm>
                <a:off x="5081" y="1474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0" name="Oval 316"/>
              <p:cNvSpPr>
                <a:spLocks noChangeArrowheads="1"/>
              </p:cNvSpPr>
              <p:nvPr/>
            </p:nvSpPr>
            <p:spPr bwMode="auto">
              <a:xfrm>
                <a:off x="5161" y="1474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61" name="Oval 317"/>
              <p:cNvSpPr>
                <a:spLocks noChangeArrowheads="1"/>
              </p:cNvSpPr>
              <p:nvPr/>
            </p:nvSpPr>
            <p:spPr bwMode="auto">
              <a:xfrm>
                <a:off x="5241" y="1474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78" name="Line 334"/>
              <p:cNvSpPr>
                <a:spLocks noChangeShapeType="1"/>
              </p:cNvSpPr>
              <p:nvPr/>
            </p:nvSpPr>
            <p:spPr bwMode="auto">
              <a:xfrm>
                <a:off x="4512" y="1632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9" name="Text Box 335"/>
              <p:cNvSpPr txBox="1">
                <a:spLocks noChangeArrowheads="1"/>
              </p:cNvSpPr>
              <p:nvPr/>
            </p:nvSpPr>
            <p:spPr bwMode="auto">
              <a:xfrm>
                <a:off x="4560" y="1872"/>
                <a:ext cx="33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/>
                  <a:t>E</a:t>
                </a:r>
                <a:r>
                  <a:rPr lang="en-US" sz="1600" baseline="-25000"/>
                  <a:t>g</a:t>
                </a:r>
                <a:endParaRPr lang="en-US" sz="1600"/>
              </a:p>
            </p:txBody>
          </p:sp>
          <p:grpSp>
            <p:nvGrpSpPr>
              <p:cNvPr id="6481" name="Group 337"/>
              <p:cNvGrpSpPr>
                <a:grpSpLocks/>
              </p:cNvGrpSpPr>
              <p:nvPr/>
            </p:nvGrpSpPr>
            <p:grpSpPr bwMode="auto">
              <a:xfrm>
                <a:off x="4032" y="1520"/>
                <a:ext cx="1268" cy="106"/>
                <a:chOff x="2318" y="2640"/>
                <a:chExt cx="1268" cy="106"/>
              </a:xfrm>
            </p:grpSpPr>
            <p:sp>
              <p:nvSpPr>
                <p:cNvPr id="6482" name="Oval 338"/>
                <p:cNvSpPr>
                  <a:spLocks noChangeArrowheads="1"/>
                </p:cNvSpPr>
                <p:nvPr/>
              </p:nvSpPr>
              <p:spPr bwMode="auto">
                <a:xfrm>
                  <a:off x="2318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83" name="Oval 339"/>
                <p:cNvSpPr>
                  <a:spLocks noChangeArrowheads="1"/>
                </p:cNvSpPr>
                <p:nvPr/>
              </p:nvSpPr>
              <p:spPr bwMode="auto">
                <a:xfrm>
                  <a:off x="2398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84" name="Oval 340"/>
                <p:cNvSpPr>
                  <a:spLocks noChangeArrowheads="1"/>
                </p:cNvSpPr>
                <p:nvPr/>
              </p:nvSpPr>
              <p:spPr bwMode="auto">
                <a:xfrm>
                  <a:off x="2478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85" name="Oval 341"/>
                <p:cNvSpPr>
                  <a:spLocks noChangeArrowheads="1"/>
                </p:cNvSpPr>
                <p:nvPr/>
              </p:nvSpPr>
              <p:spPr bwMode="auto">
                <a:xfrm>
                  <a:off x="2558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86" name="Oval 342"/>
                <p:cNvSpPr>
                  <a:spLocks noChangeArrowheads="1"/>
                </p:cNvSpPr>
                <p:nvPr/>
              </p:nvSpPr>
              <p:spPr bwMode="auto">
                <a:xfrm>
                  <a:off x="2638" y="2640"/>
                  <a:ext cx="60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87" name="Oval 343"/>
                <p:cNvSpPr>
                  <a:spLocks noChangeArrowheads="1"/>
                </p:cNvSpPr>
                <p:nvPr/>
              </p:nvSpPr>
              <p:spPr bwMode="auto">
                <a:xfrm>
                  <a:off x="2718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88" name="Oval 344"/>
                <p:cNvSpPr>
                  <a:spLocks noChangeArrowheads="1"/>
                </p:cNvSpPr>
                <p:nvPr/>
              </p:nvSpPr>
              <p:spPr bwMode="auto">
                <a:xfrm>
                  <a:off x="2798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89" name="Oval 345"/>
                <p:cNvSpPr>
                  <a:spLocks noChangeArrowheads="1"/>
                </p:cNvSpPr>
                <p:nvPr/>
              </p:nvSpPr>
              <p:spPr bwMode="auto">
                <a:xfrm>
                  <a:off x="2878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90" name="Oval 346"/>
                <p:cNvSpPr>
                  <a:spLocks noChangeArrowheads="1"/>
                </p:cNvSpPr>
                <p:nvPr/>
              </p:nvSpPr>
              <p:spPr bwMode="auto">
                <a:xfrm>
                  <a:off x="2318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91" name="Oval 347"/>
                <p:cNvSpPr>
                  <a:spLocks noChangeArrowheads="1"/>
                </p:cNvSpPr>
                <p:nvPr/>
              </p:nvSpPr>
              <p:spPr bwMode="auto">
                <a:xfrm>
                  <a:off x="2398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92" name="Oval 348"/>
                <p:cNvSpPr>
                  <a:spLocks noChangeArrowheads="1"/>
                </p:cNvSpPr>
                <p:nvPr/>
              </p:nvSpPr>
              <p:spPr bwMode="auto">
                <a:xfrm>
                  <a:off x="2478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93" name="Oval 349"/>
                <p:cNvSpPr>
                  <a:spLocks noChangeArrowheads="1"/>
                </p:cNvSpPr>
                <p:nvPr/>
              </p:nvSpPr>
              <p:spPr bwMode="auto">
                <a:xfrm>
                  <a:off x="2558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94" name="Oval 350"/>
                <p:cNvSpPr>
                  <a:spLocks noChangeArrowheads="1"/>
                </p:cNvSpPr>
                <p:nvPr/>
              </p:nvSpPr>
              <p:spPr bwMode="auto">
                <a:xfrm>
                  <a:off x="2638" y="2693"/>
                  <a:ext cx="60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95" name="Oval 351"/>
                <p:cNvSpPr>
                  <a:spLocks noChangeArrowheads="1"/>
                </p:cNvSpPr>
                <p:nvPr/>
              </p:nvSpPr>
              <p:spPr bwMode="auto">
                <a:xfrm>
                  <a:off x="2718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96" name="Oval 352"/>
                <p:cNvSpPr>
                  <a:spLocks noChangeArrowheads="1"/>
                </p:cNvSpPr>
                <p:nvPr/>
              </p:nvSpPr>
              <p:spPr bwMode="auto">
                <a:xfrm>
                  <a:off x="2798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97" name="Oval 353"/>
                <p:cNvSpPr>
                  <a:spLocks noChangeArrowheads="1"/>
                </p:cNvSpPr>
                <p:nvPr/>
              </p:nvSpPr>
              <p:spPr bwMode="auto">
                <a:xfrm>
                  <a:off x="2878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98" name="Oval 354"/>
                <p:cNvSpPr>
                  <a:spLocks noChangeArrowheads="1"/>
                </p:cNvSpPr>
                <p:nvPr/>
              </p:nvSpPr>
              <p:spPr bwMode="auto">
                <a:xfrm>
                  <a:off x="2967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99" name="Oval 355"/>
                <p:cNvSpPr>
                  <a:spLocks noChangeArrowheads="1"/>
                </p:cNvSpPr>
                <p:nvPr/>
              </p:nvSpPr>
              <p:spPr bwMode="auto">
                <a:xfrm>
                  <a:off x="3047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00" name="Oval 356"/>
                <p:cNvSpPr>
                  <a:spLocks noChangeArrowheads="1"/>
                </p:cNvSpPr>
                <p:nvPr/>
              </p:nvSpPr>
              <p:spPr bwMode="auto">
                <a:xfrm>
                  <a:off x="3127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01" name="Oval 357"/>
                <p:cNvSpPr>
                  <a:spLocks noChangeArrowheads="1"/>
                </p:cNvSpPr>
                <p:nvPr/>
              </p:nvSpPr>
              <p:spPr bwMode="auto">
                <a:xfrm>
                  <a:off x="3206" y="2640"/>
                  <a:ext cx="60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02" name="Oval 358"/>
                <p:cNvSpPr>
                  <a:spLocks noChangeArrowheads="1"/>
                </p:cNvSpPr>
                <p:nvPr/>
              </p:nvSpPr>
              <p:spPr bwMode="auto">
                <a:xfrm>
                  <a:off x="3287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03" name="Oval 359"/>
                <p:cNvSpPr>
                  <a:spLocks noChangeArrowheads="1"/>
                </p:cNvSpPr>
                <p:nvPr/>
              </p:nvSpPr>
              <p:spPr bwMode="auto">
                <a:xfrm>
                  <a:off x="3367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04" name="Oval 360"/>
                <p:cNvSpPr>
                  <a:spLocks noChangeArrowheads="1"/>
                </p:cNvSpPr>
                <p:nvPr/>
              </p:nvSpPr>
              <p:spPr bwMode="auto">
                <a:xfrm>
                  <a:off x="3447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05" name="Oval 361"/>
                <p:cNvSpPr>
                  <a:spLocks noChangeArrowheads="1"/>
                </p:cNvSpPr>
                <p:nvPr/>
              </p:nvSpPr>
              <p:spPr bwMode="auto">
                <a:xfrm>
                  <a:off x="3527" y="2640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06" name="Oval 362"/>
                <p:cNvSpPr>
                  <a:spLocks noChangeArrowheads="1"/>
                </p:cNvSpPr>
                <p:nvPr/>
              </p:nvSpPr>
              <p:spPr bwMode="auto">
                <a:xfrm>
                  <a:off x="2967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07" name="Oval 363"/>
                <p:cNvSpPr>
                  <a:spLocks noChangeArrowheads="1"/>
                </p:cNvSpPr>
                <p:nvPr/>
              </p:nvSpPr>
              <p:spPr bwMode="auto">
                <a:xfrm>
                  <a:off x="3047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08" name="Oval 364"/>
                <p:cNvSpPr>
                  <a:spLocks noChangeArrowheads="1"/>
                </p:cNvSpPr>
                <p:nvPr/>
              </p:nvSpPr>
              <p:spPr bwMode="auto">
                <a:xfrm>
                  <a:off x="3127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09" name="Oval 365"/>
                <p:cNvSpPr>
                  <a:spLocks noChangeArrowheads="1"/>
                </p:cNvSpPr>
                <p:nvPr/>
              </p:nvSpPr>
              <p:spPr bwMode="auto">
                <a:xfrm>
                  <a:off x="3206" y="2693"/>
                  <a:ext cx="60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10" name="Oval 366"/>
                <p:cNvSpPr>
                  <a:spLocks noChangeArrowheads="1"/>
                </p:cNvSpPr>
                <p:nvPr/>
              </p:nvSpPr>
              <p:spPr bwMode="auto">
                <a:xfrm>
                  <a:off x="3287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11" name="Oval 367"/>
                <p:cNvSpPr>
                  <a:spLocks noChangeArrowheads="1"/>
                </p:cNvSpPr>
                <p:nvPr/>
              </p:nvSpPr>
              <p:spPr bwMode="auto">
                <a:xfrm>
                  <a:off x="3367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12" name="Oval 368"/>
                <p:cNvSpPr>
                  <a:spLocks noChangeArrowheads="1"/>
                </p:cNvSpPr>
                <p:nvPr/>
              </p:nvSpPr>
              <p:spPr bwMode="auto">
                <a:xfrm>
                  <a:off x="3447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13" name="Oval 369"/>
                <p:cNvSpPr>
                  <a:spLocks noChangeArrowheads="1"/>
                </p:cNvSpPr>
                <p:nvPr/>
              </p:nvSpPr>
              <p:spPr bwMode="auto">
                <a:xfrm>
                  <a:off x="3527" y="2693"/>
                  <a:ext cx="59" cy="53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514" name="Line 370"/>
              <p:cNvSpPr>
                <a:spLocks noChangeShapeType="1"/>
              </p:cNvSpPr>
              <p:nvPr/>
            </p:nvSpPr>
            <p:spPr bwMode="auto">
              <a:xfrm>
                <a:off x="4080" y="1728"/>
                <a:ext cx="1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849" name="Rectangle 705"/>
            <p:cNvSpPr>
              <a:spLocks noChangeArrowheads="1"/>
            </p:cNvSpPr>
            <p:nvPr/>
          </p:nvSpPr>
          <p:spPr bwMode="auto">
            <a:xfrm>
              <a:off x="2160" y="1392"/>
              <a:ext cx="22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E</a:t>
              </a:r>
              <a:r>
                <a:rPr lang="en-US" sz="1600" baseline="-25000"/>
                <a:t>f</a:t>
              </a:r>
            </a:p>
          </p:txBody>
        </p:sp>
      </p:grpSp>
      <p:grpSp>
        <p:nvGrpSpPr>
          <p:cNvPr id="6854" name="Group 710"/>
          <p:cNvGrpSpPr>
            <a:grpSpLocks/>
          </p:cNvGrpSpPr>
          <p:nvPr/>
        </p:nvGrpSpPr>
        <p:grpSpPr bwMode="auto">
          <a:xfrm>
            <a:off x="5562600" y="1828800"/>
            <a:ext cx="2335213" cy="2819400"/>
            <a:chOff x="3504" y="1152"/>
            <a:chExt cx="1471" cy="1776"/>
          </a:xfrm>
        </p:grpSpPr>
        <p:grpSp>
          <p:nvGrpSpPr>
            <p:cNvPr id="6846" name="Group 702"/>
            <p:cNvGrpSpPr>
              <a:grpSpLocks/>
            </p:cNvGrpSpPr>
            <p:nvPr/>
          </p:nvGrpSpPr>
          <p:grpSpPr bwMode="auto">
            <a:xfrm>
              <a:off x="3504" y="1152"/>
              <a:ext cx="1296" cy="1776"/>
              <a:chOff x="2016" y="2160"/>
              <a:chExt cx="1296" cy="1776"/>
            </a:xfrm>
          </p:grpSpPr>
          <p:sp>
            <p:nvSpPr>
              <p:cNvPr id="6518" name="Rectangle 374"/>
              <p:cNvSpPr>
                <a:spLocks noChangeArrowheads="1"/>
              </p:cNvSpPr>
              <p:nvPr/>
            </p:nvSpPr>
            <p:spPr bwMode="auto">
              <a:xfrm>
                <a:off x="2016" y="2160"/>
                <a:ext cx="1296" cy="52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19" name="Rectangle 375"/>
              <p:cNvSpPr>
                <a:spLocks noChangeArrowheads="1"/>
              </p:cNvSpPr>
              <p:nvPr/>
            </p:nvSpPr>
            <p:spPr bwMode="auto">
              <a:xfrm>
                <a:off x="2016" y="3408"/>
                <a:ext cx="1296" cy="52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20" name="Oval 376"/>
              <p:cNvSpPr>
                <a:spLocks noChangeArrowheads="1"/>
              </p:cNvSpPr>
              <p:nvPr/>
            </p:nvSpPr>
            <p:spPr bwMode="auto">
              <a:xfrm>
                <a:off x="2030" y="3514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21" name="Oval 377"/>
              <p:cNvSpPr>
                <a:spLocks noChangeArrowheads="1"/>
              </p:cNvSpPr>
              <p:nvPr/>
            </p:nvSpPr>
            <p:spPr bwMode="auto">
              <a:xfrm>
                <a:off x="2110" y="3514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22" name="Oval 378"/>
              <p:cNvSpPr>
                <a:spLocks noChangeArrowheads="1"/>
              </p:cNvSpPr>
              <p:nvPr/>
            </p:nvSpPr>
            <p:spPr bwMode="auto">
              <a:xfrm>
                <a:off x="2190" y="3514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23" name="Oval 379"/>
              <p:cNvSpPr>
                <a:spLocks noChangeArrowheads="1"/>
              </p:cNvSpPr>
              <p:nvPr/>
            </p:nvSpPr>
            <p:spPr bwMode="auto">
              <a:xfrm>
                <a:off x="2270" y="3514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24" name="Oval 380"/>
              <p:cNvSpPr>
                <a:spLocks noChangeArrowheads="1"/>
              </p:cNvSpPr>
              <p:nvPr/>
            </p:nvSpPr>
            <p:spPr bwMode="auto">
              <a:xfrm>
                <a:off x="2350" y="3514"/>
                <a:ext cx="60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25" name="Oval 381"/>
              <p:cNvSpPr>
                <a:spLocks noChangeArrowheads="1"/>
              </p:cNvSpPr>
              <p:nvPr/>
            </p:nvSpPr>
            <p:spPr bwMode="auto">
              <a:xfrm>
                <a:off x="2430" y="3514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26" name="Oval 382"/>
              <p:cNvSpPr>
                <a:spLocks noChangeArrowheads="1"/>
              </p:cNvSpPr>
              <p:nvPr/>
            </p:nvSpPr>
            <p:spPr bwMode="auto">
              <a:xfrm>
                <a:off x="2510" y="3514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27" name="Oval 383"/>
              <p:cNvSpPr>
                <a:spLocks noChangeArrowheads="1"/>
              </p:cNvSpPr>
              <p:nvPr/>
            </p:nvSpPr>
            <p:spPr bwMode="auto">
              <a:xfrm>
                <a:off x="2590" y="3514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28" name="Oval 384"/>
              <p:cNvSpPr>
                <a:spLocks noChangeArrowheads="1"/>
              </p:cNvSpPr>
              <p:nvPr/>
            </p:nvSpPr>
            <p:spPr bwMode="auto">
              <a:xfrm>
                <a:off x="2030" y="356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29" name="Oval 385"/>
              <p:cNvSpPr>
                <a:spLocks noChangeArrowheads="1"/>
              </p:cNvSpPr>
              <p:nvPr/>
            </p:nvSpPr>
            <p:spPr bwMode="auto">
              <a:xfrm>
                <a:off x="2110" y="356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30" name="Oval 386"/>
              <p:cNvSpPr>
                <a:spLocks noChangeArrowheads="1"/>
              </p:cNvSpPr>
              <p:nvPr/>
            </p:nvSpPr>
            <p:spPr bwMode="auto">
              <a:xfrm>
                <a:off x="2190" y="356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31" name="Oval 387"/>
              <p:cNvSpPr>
                <a:spLocks noChangeArrowheads="1"/>
              </p:cNvSpPr>
              <p:nvPr/>
            </p:nvSpPr>
            <p:spPr bwMode="auto">
              <a:xfrm>
                <a:off x="2270" y="356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32" name="Oval 388"/>
              <p:cNvSpPr>
                <a:spLocks noChangeArrowheads="1"/>
              </p:cNvSpPr>
              <p:nvPr/>
            </p:nvSpPr>
            <p:spPr bwMode="auto">
              <a:xfrm>
                <a:off x="2350" y="3566"/>
                <a:ext cx="60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33" name="Oval 389"/>
              <p:cNvSpPr>
                <a:spLocks noChangeArrowheads="1"/>
              </p:cNvSpPr>
              <p:nvPr/>
            </p:nvSpPr>
            <p:spPr bwMode="auto">
              <a:xfrm>
                <a:off x="2430" y="356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34" name="Oval 390"/>
              <p:cNvSpPr>
                <a:spLocks noChangeArrowheads="1"/>
              </p:cNvSpPr>
              <p:nvPr/>
            </p:nvSpPr>
            <p:spPr bwMode="auto">
              <a:xfrm>
                <a:off x="2510" y="356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35" name="Oval 391"/>
              <p:cNvSpPr>
                <a:spLocks noChangeArrowheads="1"/>
              </p:cNvSpPr>
              <p:nvPr/>
            </p:nvSpPr>
            <p:spPr bwMode="auto">
              <a:xfrm>
                <a:off x="2590" y="356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36" name="Oval 392"/>
              <p:cNvSpPr>
                <a:spLocks noChangeArrowheads="1"/>
              </p:cNvSpPr>
              <p:nvPr/>
            </p:nvSpPr>
            <p:spPr bwMode="auto">
              <a:xfrm>
                <a:off x="2030" y="361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37" name="Oval 393"/>
              <p:cNvSpPr>
                <a:spLocks noChangeArrowheads="1"/>
              </p:cNvSpPr>
              <p:nvPr/>
            </p:nvSpPr>
            <p:spPr bwMode="auto">
              <a:xfrm>
                <a:off x="2110" y="361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38" name="Oval 394"/>
              <p:cNvSpPr>
                <a:spLocks noChangeArrowheads="1"/>
              </p:cNvSpPr>
              <p:nvPr/>
            </p:nvSpPr>
            <p:spPr bwMode="auto">
              <a:xfrm>
                <a:off x="2190" y="361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39" name="Oval 395"/>
              <p:cNvSpPr>
                <a:spLocks noChangeArrowheads="1"/>
              </p:cNvSpPr>
              <p:nvPr/>
            </p:nvSpPr>
            <p:spPr bwMode="auto">
              <a:xfrm>
                <a:off x="2270" y="361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40" name="Oval 396"/>
              <p:cNvSpPr>
                <a:spLocks noChangeArrowheads="1"/>
              </p:cNvSpPr>
              <p:nvPr/>
            </p:nvSpPr>
            <p:spPr bwMode="auto">
              <a:xfrm>
                <a:off x="2350" y="3619"/>
                <a:ext cx="60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41" name="Oval 397"/>
              <p:cNvSpPr>
                <a:spLocks noChangeArrowheads="1"/>
              </p:cNvSpPr>
              <p:nvPr/>
            </p:nvSpPr>
            <p:spPr bwMode="auto">
              <a:xfrm>
                <a:off x="2430" y="361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42" name="Oval 398"/>
              <p:cNvSpPr>
                <a:spLocks noChangeArrowheads="1"/>
              </p:cNvSpPr>
              <p:nvPr/>
            </p:nvSpPr>
            <p:spPr bwMode="auto">
              <a:xfrm>
                <a:off x="2510" y="361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43" name="Oval 399"/>
              <p:cNvSpPr>
                <a:spLocks noChangeArrowheads="1"/>
              </p:cNvSpPr>
              <p:nvPr/>
            </p:nvSpPr>
            <p:spPr bwMode="auto">
              <a:xfrm>
                <a:off x="2590" y="361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44" name="Oval 400"/>
              <p:cNvSpPr>
                <a:spLocks noChangeArrowheads="1"/>
              </p:cNvSpPr>
              <p:nvPr/>
            </p:nvSpPr>
            <p:spPr bwMode="auto">
              <a:xfrm>
                <a:off x="2030" y="3672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45" name="Oval 401"/>
              <p:cNvSpPr>
                <a:spLocks noChangeArrowheads="1"/>
              </p:cNvSpPr>
              <p:nvPr/>
            </p:nvSpPr>
            <p:spPr bwMode="auto">
              <a:xfrm>
                <a:off x="2110" y="3672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46" name="Oval 402"/>
              <p:cNvSpPr>
                <a:spLocks noChangeArrowheads="1"/>
              </p:cNvSpPr>
              <p:nvPr/>
            </p:nvSpPr>
            <p:spPr bwMode="auto">
              <a:xfrm>
                <a:off x="2190" y="3672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47" name="Oval 403"/>
              <p:cNvSpPr>
                <a:spLocks noChangeArrowheads="1"/>
              </p:cNvSpPr>
              <p:nvPr/>
            </p:nvSpPr>
            <p:spPr bwMode="auto">
              <a:xfrm>
                <a:off x="2270" y="3672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48" name="Oval 404"/>
              <p:cNvSpPr>
                <a:spLocks noChangeArrowheads="1"/>
              </p:cNvSpPr>
              <p:nvPr/>
            </p:nvSpPr>
            <p:spPr bwMode="auto">
              <a:xfrm>
                <a:off x="2350" y="3672"/>
                <a:ext cx="60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49" name="Oval 405"/>
              <p:cNvSpPr>
                <a:spLocks noChangeArrowheads="1"/>
              </p:cNvSpPr>
              <p:nvPr/>
            </p:nvSpPr>
            <p:spPr bwMode="auto">
              <a:xfrm>
                <a:off x="2430" y="3672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0" name="Oval 406"/>
              <p:cNvSpPr>
                <a:spLocks noChangeArrowheads="1"/>
              </p:cNvSpPr>
              <p:nvPr/>
            </p:nvSpPr>
            <p:spPr bwMode="auto">
              <a:xfrm>
                <a:off x="2510" y="3672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1" name="Oval 407"/>
              <p:cNvSpPr>
                <a:spLocks noChangeArrowheads="1"/>
              </p:cNvSpPr>
              <p:nvPr/>
            </p:nvSpPr>
            <p:spPr bwMode="auto">
              <a:xfrm>
                <a:off x="2590" y="3672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2" name="Oval 408"/>
              <p:cNvSpPr>
                <a:spLocks noChangeArrowheads="1"/>
              </p:cNvSpPr>
              <p:nvPr/>
            </p:nvSpPr>
            <p:spPr bwMode="auto">
              <a:xfrm>
                <a:off x="2030" y="3725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3" name="Oval 409"/>
              <p:cNvSpPr>
                <a:spLocks noChangeArrowheads="1"/>
              </p:cNvSpPr>
              <p:nvPr/>
            </p:nvSpPr>
            <p:spPr bwMode="auto">
              <a:xfrm>
                <a:off x="2110" y="3725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4" name="Oval 410"/>
              <p:cNvSpPr>
                <a:spLocks noChangeArrowheads="1"/>
              </p:cNvSpPr>
              <p:nvPr/>
            </p:nvSpPr>
            <p:spPr bwMode="auto">
              <a:xfrm>
                <a:off x="2190" y="3725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5" name="Oval 411"/>
              <p:cNvSpPr>
                <a:spLocks noChangeArrowheads="1"/>
              </p:cNvSpPr>
              <p:nvPr/>
            </p:nvSpPr>
            <p:spPr bwMode="auto">
              <a:xfrm>
                <a:off x="2270" y="3725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6" name="Oval 412"/>
              <p:cNvSpPr>
                <a:spLocks noChangeArrowheads="1"/>
              </p:cNvSpPr>
              <p:nvPr/>
            </p:nvSpPr>
            <p:spPr bwMode="auto">
              <a:xfrm>
                <a:off x="2350" y="3725"/>
                <a:ext cx="60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7" name="Oval 413"/>
              <p:cNvSpPr>
                <a:spLocks noChangeArrowheads="1"/>
              </p:cNvSpPr>
              <p:nvPr/>
            </p:nvSpPr>
            <p:spPr bwMode="auto">
              <a:xfrm>
                <a:off x="2430" y="3725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8" name="Oval 414"/>
              <p:cNvSpPr>
                <a:spLocks noChangeArrowheads="1"/>
              </p:cNvSpPr>
              <p:nvPr/>
            </p:nvSpPr>
            <p:spPr bwMode="auto">
              <a:xfrm>
                <a:off x="2510" y="3725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59" name="Oval 415"/>
              <p:cNvSpPr>
                <a:spLocks noChangeArrowheads="1"/>
              </p:cNvSpPr>
              <p:nvPr/>
            </p:nvSpPr>
            <p:spPr bwMode="auto">
              <a:xfrm>
                <a:off x="2590" y="3725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0" name="Oval 416"/>
              <p:cNvSpPr>
                <a:spLocks noChangeArrowheads="1"/>
              </p:cNvSpPr>
              <p:nvPr/>
            </p:nvSpPr>
            <p:spPr bwMode="auto">
              <a:xfrm>
                <a:off x="2030" y="377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1" name="Oval 417"/>
              <p:cNvSpPr>
                <a:spLocks noChangeArrowheads="1"/>
              </p:cNvSpPr>
              <p:nvPr/>
            </p:nvSpPr>
            <p:spPr bwMode="auto">
              <a:xfrm>
                <a:off x="2110" y="377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2" name="Oval 418"/>
              <p:cNvSpPr>
                <a:spLocks noChangeArrowheads="1"/>
              </p:cNvSpPr>
              <p:nvPr/>
            </p:nvSpPr>
            <p:spPr bwMode="auto">
              <a:xfrm>
                <a:off x="2190" y="377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3" name="Oval 419"/>
              <p:cNvSpPr>
                <a:spLocks noChangeArrowheads="1"/>
              </p:cNvSpPr>
              <p:nvPr/>
            </p:nvSpPr>
            <p:spPr bwMode="auto">
              <a:xfrm>
                <a:off x="2270" y="377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4" name="Oval 420"/>
              <p:cNvSpPr>
                <a:spLocks noChangeArrowheads="1"/>
              </p:cNvSpPr>
              <p:nvPr/>
            </p:nvSpPr>
            <p:spPr bwMode="auto">
              <a:xfrm>
                <a:off x="2350" y="3778"/>
                <a:ext cx="60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5" name="Oval 421"/>
              <p:cNvSpPr>
                <a:spLocks noChangeArrowheads="1"/>
              </p:cNvSpPr>
              <p:nvPr/>
            </p:nvSpPr>
            <p:spPr bwMode="auto">
              <a:xfrm>
                <a:off x="2430" y="377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6" name="Oval 422"/>
              <p:cNvSpPr>
                <a:spLocks noChangeArrowheads="1"/>
              </p:cNvSpPr>
              <p:nvPr/>
            </p:nvSpPr>
            <p:spPr bwMode="auto">
              <a:xfrm>
                <a:off x="2510" y="377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7" name="Oval 423"/>
              <p:cNvSpPr>
                <a:spLocks noChangeArrowheads="1"/>
              </p:cNvSpPr>
              <p:nvPr/>
            </p:nvSpPr>
            <p:spPr bwMode="auto">
              <a:xfrm>
                <a:off x="2590" y="377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8" name="Oval 424"/>
              <p:cNvSpPr>
                <a:spLocks noChangeArrowheads="1"/>
              </p:cNvSpPr>
              <p:nvPr/>
            </p:nvSpPr>
            <p:spPr bwMode="auto">
              <a:xfrm>
                <a:off x="2030" y="383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9" name="Oval 425"/>
              <p:cNvSpPr>
                <a:spLocks noChangeArrowheads="1"/>
              </p:cNvSpPr>
              <p:nvPr/>
            </p:nvSpPr>
            <p:spPr bwMode="auto">
              <a:xfrm>
                <a:off x="2110" y="383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0" name="Oval 426"/>
              <p:cNvSpPr>
                <a:spLocks noChangeArrowheads="1"/>
              </p:cNvSpPr>
              <p:nvPr/>
            </p:nvSpPr>
            <p:spPr bwMode="auto">
              <a:xfrm>
                <a:off x="2190" y="383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1" name="Oval 427"/>
              <p:cNvSpPr>
                <a:spLocks noChangeArrowheads="1"/>
              </p:cNvSpPr>
              <p:nvPr/>
            </p:nvSpPr>
            <p:spPr bwMode="auto">
              <a:xfrm>
                <a:off x="2270" y="383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2" name="Oval 428"/>
              <p:cNvSpPr>
                <a:spLocks noChangeArrowheads="1"/>
              </p:cNvSpPr>
              <p:nvPr/>
            </p:nvSpPr>
            <p:spPr bwMode="auto">
              <a:xfrm>
                <a:off x="2350" y="3830"/>
                <a:ext cx="60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3" name="Oval 429"/>
              <p:cNvSpPr>
                <a:spLocks noChangeArrowheads="1"/>
              </p:cNvSpPr>
              <p:nvPr/>
            </p:nvSpPr>
            <p:spPr bwMode="auto">
              <a:xfrm>
                <a:off x="2430" y="383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4" name="Oval 430"/>
              <p:cNvSpPr>
                <a:spLocks noChangeArrowheads="1"/>
              </p:cNvSpPr>
              <p:nvPr/>
            </p:nvSpPr>
            <p:spPr bwMode="auto">
              <a:xfrm>
                <a:off x="2510" y="383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5" name="Oval 431"/>
              <p:cNvSpPr>
                <a:spLocks noChangeArrowheads="1"/>
              </p:cNvSpPr>
              <p:nvPr/>
            </p:nvSpPr>
            <p:spPr bwMode="auto">
              <a:xfrm>
                <a:off x="2590" y="383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6" name="Oval 432"/>
              <p:cNvSpPr>
                <a:spLocks noChangeArrowheads="1"/>
              </p:cNvSpPr>
              <p:nvPr/>
            </p:nvSpPr>
            <p:spPr bwMode="auto">
              <a:xfrm>
                <a:off x="2030" y="388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7" name="Oval 433"/>
              <p:cNvSpPr>
                <a:spLocks noChangeArrowheads="1"/>
              </p:cNvSpPr>
              <p:nvPr/>
            </p:nvSpPr>
            <p:spPr bwMode="auto">
              <a:xfrm>
                <a:off x="2110" y="388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8" name="Oval 434"/>
              <p:cNvSpPr>
                <a:spLocks noChangeArrowheads="1"/>
              </p:cNvSpPr>
              <p:nvPr/>
            </p:nvSpPr>
            <p:spPr bwMode="auto">
              <a:xfrm>
                <a:off x="2190" y="388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79" name="Oval 435"/>
              <p:cNvSpPr>
                <a:spLocks noChangeArrowheads="1"/>
              </p:cNvSpPr>
              <p:nvPr/>
            </p:nvSpPr>
            <p:spPr bwMode="auto">
              <a:xfrm>
                <a:off x="2270" y="388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80" name="Oval 436"/>
              <p:cNvSpPr>
                <a:spLocks noChangeArrowheads="1"/>
              </p:cNvSpPr>
              <p:nvPr/>
            </p:nvSpPr>
            <p:spPr bwMode="auto">
              <a:xfrm>
                <a:off x="2350" y="3883"/>
                <a:ext cx="60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81" name="Oval 437"/>
              <p:cNvSpPr>
                <a:spLocks noChangeArrowheads="1"/>
              </p:cNvSpPr>
              <p:nvPr/>
            </p:nvSpPr>
            <p:spPr bwMode="auto">
              <a:xfrm>
                <a:off x="2430" y="388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82" name="Oval 438"/>
              <p:cNvSpPr>
                <a:spLocks noChangeArrowheads="1"/>
              </p:cNvSpPr>
              <p:nvPr/>
            </p:nvSpPr>
            <p:spPr bwMode="auto">
              <a:xfrm>
                <a:off x="2510" y="388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83" name="Oval 439"/>
              <p:cNvSpPr>
                <a:spLocks noChangeArrowheads="1"/>
              </p:cNvSpPr>
              <p:nvPr/>
            </p:nvSpPr>
            <p:spPr bwMode="auto">
              <a:xfrm>
                <a:off x="2590" y="388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17" name="Oval 473"/>
              <p:cNvSpPr>
                <a:spLocks noChangeArrowheads="1"/>
              </p:cNvSpPr>
              <p:nvPr/>
            </p:nvSpPr>
            <p:spPr bwMode="auto">
              <a:xfrm>
                <a:off x="2679" y="3514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18" name="Oval 474"/>
              <p:cNvSpPr>
                <a:spLocks noChangeArrowheads="1"/>
              </p:cNvSpPr>
              <p:nvPr/>
            </p:nvSpPr>
            <p:spPr bwMode="auto">
              <a:xfrm>
                <a:off x="2759" y="3514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19" name="Oval 475"/>
              <p:cNvSpPr>
                <a:spLocks noChangeArrowheads="1"/>
              </p:cNvSpPr>
              <p:nvPr/>
            </p:nvSpPr>
            <p:spPr bwMode="auto">
              <a:xfrm>
                <a:off x="2839" y="3514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20" name="Oval 476"/>
              <p:cNvSpPr>
                <a:spLocks noChangeArrowheads="1"/>
              </p:cNvSpPr>
              <p:nvPr/>
            </p:nvSpPr>
            <p:spPr bwMode="auto">
              <a:xfrm>
                <a:off x="2918" y="3514"/>
                <a:ext cx="60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21" name="Oval 477"/>
              <p:cNvSpPr>
                <a:spLocks noChangeArrowheads="1"/>
              </p:cNvSpPr>
              <p:nvPr/>
            </p:nvSpPr>
            <p:spPr bwMode="auto">
              <a:xfrm>
                <a:off x="2999" y="3514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22" name="Oval 478"/>
              <p:cNvSpPr>
                <a:spLocks noChangeArrowheads="1"/>
              </p:cNvSpPr>
              <p:nvPr/>
            </p:nvSpPr>
            <p:spPr bwMode="auto">
              <a:xfrm>
                <a:off x="3079" y="3514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23" name="Oval 479"/>
              <p:cNvSpPr>
                <a:spLocks noChangeArrowheads="1"/>
              </p:cNvSpPr>
              <p:nvPr/>
            </p:nvSpPr>
            <p:spPr bwMode="auto">
              <a:xfrm>
                <a:off x="3159" y="3514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24" name="Oval 480"/>
              <p:cNvSpPr>
                <a:spLocks noChangeArrowheads="1"/>
              </p:cNvSpPr>
              <p:nvPr/>
            </p:nvSpPr>
            <p:spPr bwMode="auto">
              <a:xfrm>
                <a:off x="3239" y="3514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25" name="Oval 481"/>
              <p:cNvSpPr>
                <a:spLocks noChangeArrowheads="1"/>
              </p:cNvSpPr>
              <p:nvPr/>
            </p:nvSpPr>
            <p:spPr bwMode="auto">
              <a:xfrm>
                <a:off x="2679" y="356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26" name="Oval 482"/>
              <p:cNvSpPr>
                <a:spLocks noChangeArrowheads="1"/>
              </p:cNvSpPr>
              <p:nvPr/>
            </p:nvSpPr>
            <p:spPr bwMode="auto">
              <a:xfrm>
                <a:off x="2759" y="356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27" name="Oval 483"/>
              <p:cNvSpPr>
                <a:spLocks noChangeArrowheads="1"/>
              </p:cNvSpPr>
              <p:nvPr/>
            </p:nvSpPr>
            <p:spPr bwMode="auto">
              <a:xfrm>
                <a:off x="2839" y="356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28" name="Oval 484"/>
              <p:cNvSpPr>
                <a:spLocks noChangeArrowheads="1"/>
              </p:cNvSpPr>
              <p:nvPr/>
            </p:nvSpPr>
            <p:spPr bwMode="auto">
              <a:xfrm>
                <a:off x="2918" y="3566"/>
                <a:ext cx="60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29" name="Oval 485"/>
              <p:cNvSpPr>
                <a:spLocks noChangeArrowheads="1"/>
              </p:cNvSpPr>
              <p:nvPr/>
            </p:nvSpPr>
            <p:spPr bwMode="auto">
              <a:xfrm>
                <a:off x="2999" y="356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30" name="Oval 486"/>
              <p:cNvSpPr>
                <a:spLocks noChangeArrowheads="1"/>
              </p:cNvSpPr>
              <p:nvPr/>
            </p:nvSpPr>
            <p:spPr bwMode="auto">
              <a:xfrm>
                <a:off x="3079" y="356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31" name="Oval 487"/>
              <p:cNvSpPr>
                <a:spLocks noChangeArrowheads="1"/>
              </p:cNvSpPr>
              <p:nvPr/>
            </p:nvSpPr>
            <p:spPr bwMode="auto">
              <a:xfrm>
                <a:off x="3159" y="356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32" name="Oval 488"/>
              <p:cNvSpPr>
                <a:spLocks noChangeArrowheads="1"/>
              </p:cNvSpPr>
              <p:nvPr/>
            </p:nvSpPr>
            <p:spPr bwMode="auto">
              <a:xfrm>
                <a:off x="3239" y="3566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33" name="Oval 489"/>
              <p:cNvSpPr>
                <a:spLocks noChangeArrowheads="1"/>
              </p:cNvSpPr>
              <p:nvPr/>
            </p:nvSpPr>
            <p:spPr bwMode="auto">
              <a:xfrm>
                <a:off x="2679" y="361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34" name="Oval 490"/>
              <p:cNvSpPr>
                <a:spLocks noChangeArrowheads="1"/>
              </p:cNvSpPr>
              <p:nvPr/>
            </p:nvSpPr>
            <p:spPr bwMode="auto">
              <a:xfrm>
                <a:off x="2759" y="361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35" name="Oval 491"/>
              <p:cNvSpPr>
                <a:spLocks noChangeArrowheads="1"/>
              </p:cNvSpPr>
              <p:nvPr/>
            </p:nvSpPr>
            <p:spPr bwMode="auto">
              <a:xfrm>
                <a:off x="2839" y="361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36" name="Oval 492"/>
              <p:cNvSpPr>
                <a:spLocks noChangeArrowheads="1"/>
              </p:cNvSpPr>
              <p:nvPr/>
            </p:nvSpPr>
            <p:spPr bwMode="auto">
              <a:xfrm>
                <a:off x="2918" y="3619"/>
                <a:ext cx="60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37" name="Oval 493"/>
              <p:cNvSpPr>
                <a:spLocks noChangeArrowheads="1"/>
              </p:cNvSpPr>
              <p:nvPr/>
            </p:nvSpPr>
            <p:spPr bwMode="auto">
              <a:xfrm>
                <a:off x="2999" y="361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38" name="Oval 494"/>
              <p:cNvSpPr>
                <a:spLocks noChangeArrowheads="1"/>
              </p:cNvSpPr>
              <p:nvPr/>
            </p:nvSpPr>
            <p:spPr bwMode="auto">
              <a:xfrm>
                <a:off x="3079" y="361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39" name="Oval 495"/>
              <p:cNvSpPr>
                <a:spLocks noChangeArrowheads="1"/>
              </p:cNvSpPr>
              <p:nvPr/>
            </p:nvSpPr>
            <p:spPr bwMode="auto">
              <a:xfrm>
                <a:off x="3159" y="361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40" name="Oval 496"/>
              <p:cNvSpPr>
                <a:spLocks noChangeArrowheads="1"/>
              </p:cNvSpPr>
              <p:nvPr/>
            </p:nvSpPr>
            <p:spPr bwMode="auto">
              <a:xfrm>
                <a:off x="3239" y="3619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41" name="Oval 497"/>
              <p:cNvSpPr>
                <a:spLocks noChangeArrowheads="1"/>
              </p:cNvSpPr>
              <p:nvPr/>
            </p:nvSpPr>
            <p:spPr bwMode="auto">
              <a:xfrm>
                <a:off x="2679" y="3672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42" name="Oval 498"/>
              <p:cNvSpPr>
                <a:spLocks noChangeArrowheads="1"/>
              </p:cNvSpPr>
              <p:nvPr/>
            </p:nvSpPr>
            <p:spPr bwMode="auto">
              <a:xfrm>
                <a:off x="2759" y="3672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43" name="Oval 499"/>
              <p:cNvSpPr>
                <a:spLocks noChangeArrowheads="1"/>
              </p:cNvSpPr>
              <p:nvPr/>
            </p:nvSpPr>
            <p:spPr bwMode="auto">
              <a:xfrm>
                <a:off x="2839" y="3672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44" name="Oval 500"/>
              <p:cNvSpPr>
                <a:spLocks noChangeArrowheads="1"/>
              </p:cNvSpPr>
              <p:nvPr/>
            </p:nvSpPr>
            <p:spPr bwMode="auto">
              <a:xfrm>
                <a:off x="2918" y="3672"/>
                <a:ext cx="60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45" name="Oval 501"/>
              <p:cNvSpPr>
                <a:spLocks noChangeArrowheads="1"/>
              </p:cNvSpPr>
              <p:nvPr/>
            </p:nvSpPr>
            <p:spPr bwMode="auto">
              <a:xfrm>
                <a:off x="2999" y="3672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46" name="Oval 502"/>
              <p:cNvSpPr>
                <a:spLocks noChangeArrowheads="1"/>
              </p:cNvSpPr>
              <p:nvPr/>
            </p:nvSpPr>
            <p:spPr bwMode="auto">
              <a:xfrm>
                <a:off x="3079" y="3672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47" name="Oval 503"/>
              <p:cNvSpPr>
                <a:spLocks noChangeArrowheads="1"/>
              </p:cNvSpPr>
              <p:nvPr/>
            </p:nvSpPr>
            <p:spPr bwMode="auto">
              <a:xfrm>
                <a:off x="3159" y="3672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48" name="Oval 504"/>
              <p:cNvSpPr>
                <a:spLocks noChangeArrowheads="1"/>
              </p:cNvSpPr>
              <p:nvPr/>
            </p:nvSpPr>
            <p:spPr bwMode="auto">
              <a:xfrm>
                <a:off x="3239" y="3672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49" name="Oval 505"/>
              <p:cNvSpPr>
                <a:spLocks noChangeArrowheads="1"/>
              </p:cNvSpPr>
              <p:nvPr/>
            </p:nvSpPr>
            <p:spPr bwMode="auto">
              <a:xfrm>
                <a:off x="2679" y="3725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0" name="Oval 506"/>
              <p:cNvSpPr>
                <a:spLocks noChangeArrowheads="1"/>
              </p:cNvSpPr>
              <p:nvPr/>
            </p:nvSpPr>
            <p:spPr bwMode="auto">
              <a:xfrm>
                <a:off x="2759" y="3725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1" name="Oval 507"/>
              <p:cNvSpPr>
                <a:spLocks noChangeArrowheads="1"/>
              </p:cNvSpPr>
              <p:nvPr/>
            </p:nvSpPr>
            <p:spPr bwMode="auto">
              <a:xfrm>
                <a:off x="2839" y="3725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2" name="Oval 508"/>
              <p:cNvSpPr>
                <a:spLocks noChangeArrowheads="1"/>
              </p:cNvSpPr>
              <p:nvPr/>
            </p:nvSpPr>
            <p:spPr bwMode="auto">
              <a:xfrm>
                <a:off x="2918" y="3725"/>
                <a:ext cx="60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3" name="Oval 509"/>
              <p:cNvSpPr>
                <a:spLocks noChangeArrowheads="1"/>
              </p:cNvSpPr>
              <p:nvPr/>
            </p:nvSpPr>
            <p:spPr bwMode="auto">
              <a:xfrm>
                <a:off x="2999" y="3725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4" name="Oval 510"/>
              <p:cNvSpPr>
                <a:spLocks noChangeArrowheads="1"/>
              </p:cNvSpPr>
              <p:nvPr/>
            </p:nvSpPr>
            <p:spPr bwMode="auto">
              <a:xfrm>
                <a:off x="3079" y="3725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5" name="Oval 511"/>
              <p:cNvSpPr>
                <a:spLocks noChangeArrowheads="1"/>
              </p:cNvSpPr>
              <p:nvPr/>
            </p:nvSpPr>
            <p:spPr bwMode="auto">
              <a:xfrm>
                <a:off x="3159" y="3725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6" name="Oval 512"/>
              <p:cNvSpPr>
                <a:spLocks noChangeArrowheads="1"/>
              </p:cNvSpPr>
              <p:nvPr/>
            </p:nvSpPr>
            <p:spPr bwMode="auto">
              <a:xfrm>
                <a:off x="3239" y="3725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7" name="Oval 513"/>
              <p:cNvSpPr>
                <a:spLocks noChangeArrowheads="1"/>
              </p:cNvSpPr>
              <p:nvPr/>
            </p:nvSpPr>
            <p:spPr bwMode="auto">
              <a:xfrm>
                <a:off x="2679" y="377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8" name="Oval 514"/>
              <p:cNvSpPr>
                <a:spLocks noChangeArrowheads="1"/>
              </p:cNvSpPr>
              <p:nvPr/>
            </p:nvSpPr>
            <p:spPr bwMode="auto">
              <a:xfrm>
                <a:off x="2759" y="377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59" name="Oval 515"/>
              <p:cNvSpPr>
                <a:spLocks noChangeArrowheads="1"/>
              </p:cNvSpPr>
              <p:nvPr/>
            </p:nvSpPr>
            <p:spPr bwMode="auto">
              <a:xfrm>
                <a:off x="2839" y="377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0" name="Oval 516"/>
              <p:cNvSpPr>
                <a:spLocks noChangeArrowheads="1"/>
              </p:cNvSpPr>
              <p:nvPr/>
            </p:nvSpPr>
            <p:spPr bwMode="auto">
              <a:xfrm>
                <a:off x="2918" y="3778"/>
                <a:ext cx="60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1" name="Oval 517"/>
              <p:cNvSpPr>
                <a:spLocks noChangeArrowheads="1"/>
              </p:cNvSpPr>
              <p:nvPr/>
            </p:nvSpPr>
            <p:spPr bwMode="auto">
              <a:xfrm>
                <a:off x="2999" y="377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2" name="Oval 518"/>
              <p:cNvSpPr>
                <a:spLocks noChangeArrowheads="1"/>
              </p:cNvSpPr>
              <p:nvPr/>
            </p:nvSpPr>
            <p:spPr bwMode="auto">
              <a:xfrm>
                <a:off x="3079" y="377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3" name="Oval 519"/>
              <p:cNvSpPr>
                <a:spLocks noChangeArrowheads="1"/>
              </p:cNvSpPr>
              <p:nvPr/>
            </p:nvSpPr>
            <p:spPr bwMode="auto">
              <a:xfrm>
                <a:off x="3159" y="377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4" name="Oval 520"/>
              <p:cNvSpPr>
                <a:spLocks noChangeArrowheads="1"/>
              </p:cNvSpPr>
              <p:nvPr/>
            </p:nvSpPr>
            <p:spPr bwMode="auto">
              <a:xfrm>
                <a:off x="3239" y="3778"/>
                <a:ext cx="59" cy="52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5" name="Oval 521"/>
              <p:cNvSpPr>
                <a:spLocks noChangeArrowheads="1"/>
              </p:cNvSpPr>
              <p:nvPr/>
            </p:nvSpPr>
            <p:spPr bwMode="auto">
              <a:xfrm>
                <a:off x="2679" y="383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6" name="Oval 522"/>
              <p:cNvSpPr>
                <a:spLocks noChangeArrowheads="1"/>
              </p:cNvSpPr>
              <p:nvPr/>
            </p:nvSpPr>
            <p:spPr bwMode="auto">
              <a:xfrm>
                <a:off x="2759" y="383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7" name="Oval 523"/>
              <p:cNvSpPr>
                <a:spLocks noChangeArrowheads="1"/>
              </p:cNvSpPr>
              <p:nvPr/>
            </p:nvSpPr>
            <p:spPr bwMode="auto">
              <a:xfrm>
                <a:off x="2839" y="383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8" name="Oval 524"/>
              <p:cNvSpPr>
                <a:spLocks noChangeArrowheads="1"/>
              </p:cNvSpPr>
              <p:nvPr/>
            </p:nvSpPr>
            <p:spPr bwMode="auto">
              <a:xfrm>
                <a:off x="2918" y="3830"/>
                <a:ext cx="60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69" name="Oval 525"/>
              <p:cNvSpPr>
                <a:spLocks noChangeArrowheads="1"/>
              </p:cNvSpPr>
              <p:nvPr/>
            </p:nvSpPr>
            <p:spPr bwMode="auto">
              <a:xfrm>
                <a:off x="2999" y="383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70" name="Oval 526"/>
              <p:cNvSpPr>
                <a:spLocks noChangeArrowheads="1"/>
              </p:cNvSpPr>
              <p:nvPr/>
            </p:nvSpPr>
            <p:spPr bwMode="auto">
              <a:xfrm>
                <a:off x="3079" y="383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71" name="Oval 527"/>
              <p:cNvSpPr>
                <a:spLocks noChangeArrowheads="1"/>
              </p:cNvSpPr>
              <p:nvPr/>
            </p:nvSpPr>
            <p:spPr bwMode="auto">
              <a:xfrm>
                <a:off x="3159" y="383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72" name="Oval 528"/>
              <p:cNvSpPr>
                <a:spLocks noChangeArrowheads="1"/>
              </p:cNvSpPr>
              <p:nvPr/>
            </p:nvSpPr>
            <p:spPr bwMode="auto">
              <a:xfrm>
                <a:off x="3239" y="3830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73" name="Oval 529"/>
              <p:cNvSpPr>
                <a:spLocks noChangeArrowheads="1"/>
              </p:cNvSpPr>
              <p:nvPr/>
            </p:nvSpPr>
            <p:spPr bwMode="auto">
              <a:xfrm>
                <a:off x="2679" y="388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74" name="Oval 530"/>
              <p:cNvSpPr>
                <a:spLocks noChangeArrowheads="1"/>
              </p:cNvSpPr>
              <p:nvPr/>
            </p:nvSpPr>
            <p:spPr bwMode="auto">
              <a:xfrm>
                <a:off x="2759" y="388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75" name="Oval 531"/>
              <p:cNvSpPr>
                <a:spLocks noChangeArrowheads="1"/>
              </p:cNvSpPr>
              <p:nvPr/>
            </p:nvSpPr>
            <p:spPr bwMode="auto">
              <a:xfrm>
                <a:off x="2839" y="388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76" name="Oval 532"/>
              <p:cNvSpPr>
                <a:spLocks noChangeArrowheads="1"/>
              </p:cNvSpPr>
              <p:nvPr/>
            </p:nvSpPr>
            <p:spPr bwMode="auto">
              <a:xfrm>
                <a:off x="2918" y="3883"/>
                <a:ext cx="60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77" name="Oval 533"/>
              <p:cNvSpPr>
                <a:spLocks noChangeArrowheads="1"/>
              </p:cNvSpPr>
              <p:nvPr/>
            </p:nvSpPr>
            <p:spPr bwMode="auto">
              <a:xfrm>
                <a:off x="2999" y="388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78" name="Oval 534"/>
              <p:cNvSpPr>
                <a:spLocks noChangeArrowheads="1"/>
              </p:cNvSpPr>
              <p:nvPr/>
            </p:nvSpPr>
            <p:spPr bwMode="auto">
              <a:xfrm>
                <a:off x="3079" y="388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79" name="Oval 535"/>
              <p:cNvSpPr>
                <a:spLocks noChangeArrowheads="1"/>
              </p:cNvSpPr>
              <p:nvPr/>
            </p:nvSpPr>
            <p:spPr bwMode="auto">
              <a:xfrm>
                <a:off x="3159" y="388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80" name="Oval 536"/>
              <p:cNvSpPr>
                <a:spLocks noChangeArrowheads="1"/>
              </p:cNvSpPr>
              <p:nvPr/>
            </p:nvSpPr>
            <p:spPr bwMode="auto">
              <a:xfrm>
                <a:off x="3239" y="3883"/>
                <a:ext cx="59" cy="53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81" name="Oval 537"/>
              <p:cNvSpPr>
                <a:spLocks noChangeArrowheads="1"/>
              </p:cNvSpPr>
              <p:nvPr/>
            </p:nvSpPr>
            <p:spPr bwMode="auto">
              <a:xfrm>
                <a:off x="2016" y="2160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82" name="Oval 538"/>
              <p:cNvSpPr>
                <a:spLocks noChangeArrowheads="1"/>
              </p:cNvSpPr>
              <p:nvPr/>
            </p:nvSpPr>
            <p:spPr bwMode="auto">
              <a:xfrm>
                <a:off x="2096" y="2160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83" name="Oval 539"/>
              <p:cNvSpPr>
                <a:spLocks noChangeArrowheads="1"/>
              </p:cNvSpPr>
              <p:nvPr/>
            </p:nvSpPr>
            <p:spPr bwMode="auto">
              <a:xfrm>
                <a:off x="2176" y="2160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84" name="Oval 540"/>
              <p:cNvSpPr>
                <a:spLocks noChangeArrowheads="1"/>
              </p:cNvSpPr>
              <p:nvPr/>
            </p:nvSpPr>
            <p:spPr bwMode="auto">
              <a:xfrm>
                <a:off x="2256" y="2160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85" name="Oval 541"/>
              <p:cNvSpPr>
                <a:spLocks noChangeArrowheads="1"/>
              </p:cNvSpPr>
              <p:nvPr/>
            </p:nvSpPr>
            <p:spPr bwMode="auto">
              <a:xfrm>
                <a:off x="2336" y="2160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86" name="Oval 542"/>
              <p:cNvSpPr>
                <a:spLocks noChangeArrowheads="1"/>
              </p:cNvSpPr>
              <p:nvPr/>
            </p:nvSpPr>
            <p:spPr bwMode="auto">
              <a:xfrm>
                <a:off x="2416" y="2160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87" name="Oval 543"/>
              <p:cNvSpPr>
                <a:spLocks noChangeArrowheads="1"/>
              </p:cNvSpPr>
              <p:nvPr/>
            </p:nvSpPr>
            <p:spPr bwMode="auto">
              <a:xfrm>
                <a:off x="2496" y="2160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88" name="Oval 544"/>
              <p:cNvSpPr>
                <a:spLocks noChangeArrowheads="1"/>
              </p:cNvSpPr>
              <p:nvPr/>
            </p:nvSpPr>
            <p:spPr bwMode="auto">
              <a:xfrm>
                <a:off x="2576" y="2160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89" name="Oval 545"/>
              <p:cNvSpPr>
                <a:spLocks noChangeArrowheads="1"/>
              </p:cNvSpPr>
              <p:nvPr/>
            </p:nvSpPr>
            <p:spPr bwMode="auto">
              <a:xfrm>
                <a:off x="2016" y="2213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0" name="Oval 546"/>
              <p:cNvSpPr>
                <a:spLocks noChangeArrowheads="1"/>
              </p:cNvSpPr>
              <p:nvPr/>
            </p:nvSpPr>
            <p:spPr bwMode="auto">
              <a:xfrm>
                <a:off x="2096" y="2213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1" name="Oval 547"/>
              <p:cNvSpPr>
                <a:spLocks noChangeArrowheads="1"/>
              </p:cNvSpPr>
              <p:nvPr/>
            </p:nvSpPr>
            <p:spPr bwMode="auto">
              <a:xfrm>
                <a:off x="2176" y="2213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2" name="Oval 548"/>
              <p:cNvSpPr>
                <a:spLocks noChangeArrowheads="1"/>
              </p:cNvSpPr>
              <p:nvPr/>
            </p:nvSpPr>
            <p:spPr bwMode="auto">
              <a:xfrm>
                <a:off x="2256" y="2213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3" name="Oval 549"/>
              <p:cNvSpPr>
                <a:spLocks noChangeArrowheads="1"/>
              </p:cNvSpPr>
              <p:nvPr/>
            </p:nvSpPr>
            <p:spPr bwMode="auto">
              <a:xfrm>
                <a:off x="2336" y="2213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4" name="Oval 550"/>
              <p:cNvSpPr>
                <a:spLocks noChangeArrowheads="1"/>
              </p:cNvSpPr>
              <p:nvPr/>
            </p:nvSpPr>
            <p:spPr bwMode="auto">
              <a:xfrm>
                <a:off x="2416" y="2213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5" name="Oval 551"/>
              <p:cNvSpPr>
                <a:spLocks noChangeArrowheads="1"/>
              </p:cNvSpPr>
              <p:nvPr/>
            </p:nvSpPr>
            <p:spPr bwMode="auto">
              <a:xfrm>
                <a:off x="2496" y="2213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6" name="Oval 552"/>
              <p:cNvSpPr>
                <a:spLocks noChangeArrowheads="1"/>
              </p:cNvSpPr>
              <p:nvPr/>
            </p:nvSpPr>
            <p:spPr bwMode="auto">
              <a:xfrm>
                <a:off x="2576" y="2213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7" name="Oval 553"/>
              <p:cNvSpPr>
                <a:spLocks noChangeArrowheads="1"/>
              </p:cNvSpPr>
              <p:nvPr/>
            </p:nvSpPr>
            <p:spPr bwMode="auto">
              <a:xfrm>
                <a:off x="2016" y="2266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8" name="Oval 554"/>
              <p:cNvSpPr>
                <a:spLocks noChangeArrowheads="1"/>
              </p:cNvSpPr>
              <p:nvPr/>
            </p:nvSpPr>
            <p:spPr bwMode="auto">
              <a:xfrm>
                <a:off x="2096" y="2266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99" name="Oval 555"/>
              <p:cNvSpPr>
                <a:spLocks noChangeArrowheads="1"/>
              </p:cNvSpPr>
              <p:nvPr/>
            </p:nvSpPr>
            <p:spPr bwMode="auto">
              <a:xfrm>
                <a:off x="2176" y="2266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0" name="Oval 556"/>
              <p:cNvSpPr>
                <a:spLocks noChangeArrowheads="1"/>
              </p:cNvSpPr>
              <p:nvPr/>
            </p:nvSpPr>
            <p:spPr bwMode="auto">
              <a:xfrm>
                <a:off x="2256" y="2266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1" name="Oval 557"/>
              <p:cNvSpPr>
                <a:spLocks noChangeArrowheads="1"/>
              </p:cNvSpPr>
              <p:nvPr/>
            </p:nvSpPr>
            <p:spPr bwMode="auto">
              <a:xfrm>
                <a:off x="2336" y="2266"/>
                <a:ext cx="60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2" name="Oval 558"/>
              <p:cNvSpPr>
                <a:spLocks noChangeArrowheads="1"/>
              </p:cNvSpPr>
              <p:nvPr/>
            </p:nvSpPr>
            <p:spPr bwMode="auto">
              <a:xfrm>
                <a:off x="2416" y="2266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3" name="Oval 559"/>
              <p:cNvSpPr>
                <a:spLocks noChangeArrowheads="1"/>
              </p:cNvSpPr>
              <p:nvPr/>
            </p:nvSpPr>
            <p:spPr bwMode="auto">
              <a:xfrm>
                <a:off x="2496" y="2266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4" name="Oval 560"/>
              <p:cNvSpPr>
                <a:spLocks noChangeArrowheads="1"/>
              </p:cNvSpPr>
              <p:nvPr/>
            </p:nvSpPr>
            <p:spPr bwMode="auto">
              <a:xfrm>
                <a:off x="2576" y="2266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5" name="Oval 561"/>
              <p:cNvSpPr>
                <a:spLocks noChangeArrowheads="1"/>
              </p:cNvSpPr>
              <p:nvPr/>
            </p:nvSpPr>
            <p:spPr bwMode="auto">
              <a:xfrm>
                <a:off x="2016" y="231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6" name="Oval 562"/>
              <p:cNvSpPr>
                <a:spLocks noChangeArrowheads="1"/>
              </p:cNvSpPr>
              <p:nvPr/>
            </p:nvSpPr>
            <p:spPr bwMode="auto">
              <a:xfrm>
                <a:off x="2096" y="231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7" name="Oval 563"/>
              <p:cNvSpPr>
                <a:spLocks noChangeArrowheads="1"/>
              </p:cNvSpPr>
              <p:nvPr/>
            </p:nvSpPr>
            <p:spPr bwMode="auto">
              <a:xfrm>
                <a:off x="2176" y="231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8" name="Oval 564"/>
              <p:cNvSpPr>
                <a:spLocks noChangeArrowheads="1"/>
              </p:cNvSpPr>
              <p:nvPr/>
            </p:nvSpPr>
            <p:spPr bwMode="auto">
              <a:xfrm>
                <a:off x="2256" y="231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09" name="Oval 565"/>
              <p:cNvSpPr>
                <a:spLocks noChangeArrowheads="1"/>
              </p:cNvSpPr>
              <p:nvPr/>
            </p:nvSpPr>
            <p:spPr bwMode="auto">
              <a:xfrm>
                <a:off x="2336" y="2318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0" name="Oval 566"/>
              <p:cNvSpPr>
                <a:spLocks noChangeArrowheads="1"/>
              </p:cNvSpPr>
              <p:nvPr/>
            </p:nvSpPr>
            <p:spPr bwMode="auto">
              <a:xfrm>
                <a:off x="2416" y="231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1" name="Oval 567"/>
              <p:cNvSpPr>
                <a:spLocks noChangeArrowheads="1"/>
              </p:cNvSpPr>
              <p:nvPr/>
            </p:nvSpPr>
            <p:spPr bwMode="auto">
              <a:xfrm>
                <a:off x="2496" y="231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2" name="Oval 568"/>
              <p:cNvSpPr>
                <a:spLocks noChangeArrowheads="1"/>
              </p:cNvSpPr>
              <p:nvPr/>
            </p:nvSpPr>
            <p:spPr bwMode="auto">
              <a:xfrm>
                <a:off x="2576" y="231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3" name="Oval 569"/>
              <p:cNvSpPr>
                <a:spLocks noChangeArrowheads="1"/>
              </p:cNvSpPr>
              <p:nvPr/>
            </p:nvSpPr>
            <p:spPr bwMode="auto">
              <a:xfrm>
                <a:off x="2016" y="237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4" name="Oval 570"/>
              <p:cNvSpPr>
                <a:spLocks noChangeArrowheads="1"/>
              </p:cNvSpPr>
              <p:nvPr/>
            </p:nvSpPr>
            <p:spPr bwMode="auto">
              <a:xfrm>
                <a:off x="2096" y="237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5" name="Oval 571"/>
              <p:cNvSpPr>
                <a:spLocks noChangeArrowheads="1"/>
              </p:cNvSpPr>
              <p:nvPr/>
            </p:nvSpPr>
            <p:spPr bwMode="auto">
              <a:xfrm>
                <a:off x="2176" y="237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6" name="Oval 572"/>
              <p:cNvSpPr>
                <a:spLocks noChangeArrowheads="1"/>
              </p:cNvSpPr>
              <p:nvPr/>
            </p:nvSpPr>
            <p:spPr bwMode="auto">
              <a:xfrm>
                <a:off x="2256" y="237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7" name="Oval 573"/>
              <p:cNvSpPr>
                <a:spLocks noChangeArrowheads="1"/>
              </p:cNvSpPr>
              <p:nvPr/>
            </p:nvSpPr>
            <p:spPr bwMode="auto">
              <a:xfrm>
                <a:off x="2336" y="2371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8" name="Oval 574"/>
              <p:cNvSpPr>
                <a:spLocks noChangeArrowheads="1"/>
              </p:cNvSpPr>
              <p:nvPr/>
            </p:nvSpPr>
            <p:spPr bwMode="auto">
              <a:xfrm>
                <a:off x="2416" y="237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19" name="Oval 575"/>
              <p:cNvSpPr>
                <a:spLocks noChangeArrowheads="1"/>
              </p:cNvSpPr>
              <p:nvPr/>
            </p:nvSpPr>
            <p:spPr bwMode="auto">
              <a:xfrm>
                <a:off x="2496" y="237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0" name="Oval 576"/>
              <p:cNvSpPr>
                <a:spLocks noChangeArrowheads="1"/>
              </p:cNvSpPr>
              <p:nvPr/>
            </p:nvSpPr>
            <p:spPr bwMode="auto">
              <a:xfrm>
                <a:off x="2576" y="237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1" name="Oval 577"/>
              <p:cNvSpPr>
                <a:spLocks noChangeArrowheads="1"/>
              </p:cNvSpPr>
              <p:nvPr/>
            </p:nvSpPr>
            <p:spPr bwMode="auto">
              <a:xfrm>
                <a:off x="2016" y="242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2" name="Oval 578"/>
              <p:cNvSpPr>
                <a:spLocks noChangeArrowheads="1"/>
              </p:cNvSpPr>
              <p:nvPr/>
            </p:nvSpPr>
            <p:spPr bwMode="auto">
              <a:xfrm>
                <a:off x="2096" y="242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3" name="Oval 579"/>
              <p:cNvSpPr>
                <a:spLocks noChangeArrowheads="1"/>
              </p:cNvSpPr>
              <p:nvPr/>
            </p:nvSpPr>
            <p:spPr bwMode="auto">
              <a:xfrm>
                <a:off x="2176" y="242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4" name="Oval 580"/>
              <p:cNvSpPr>
                <a:spLocks noChangeArrowheads="1"/>
              </p:cNvSpPr>
              <p:nvPr/>
            </p:nvSpPr>
            <p:spPr bwMode="auto">
              <a:xfrm>
                <a:off x="2256" y="242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5" name="Oval 581"/>
              <p:cNvSpPr>
                <a:spLocks noChangeArrowheads="1"/>
              </p:cNvSpPr>
              <p:nvPr/>
            </p:nvSpPr>
            <p:spPr bwMode="auto">
              <a:xfrm>
                <a:off x="2336" y="2424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6" name="Oval 582"/>
              <p:cNvSpPr>
                <a:spLocks noChangeArrowheads="1"/>
              </p:cNvSpPr>
              <p:nvPr/>
            </p:nvSpPr>
            <p:spPr bwMode="auto">
              <a:xfrm>
                <a:off x="2416" y="242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7" name="Oval 583"/>
              <p:cNvSpPr>
                <a:spLocks noChangeArrowheads="1"/>
              </p:cNvSpPr>
              <p:nvPr/>
            </p:nvSpPr>
            <p:spPr bwMode="auto">
              <a:xfrm>
                <a:off x="2496" y="242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8" name="Oval 584"/>
              <p:cNvSpPr>
                <a:spLocks noChangeArrowheads="1"/>
              </p:cNvSpPr>
              <p:nvPr/>
            </p:nvSpPr>
            <p:spPr bwMode="auto">
              <a:xfrm>
                <a:off x="2576" y="242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29" name="Oval 585"/>
              <p:cNvSpPr>
                <a:spLocks noChangeArrowheads="1"/>
              </p:cNvSpPr>
              <p:nvPr/>
            </p:nvSpPr>
            <p:spPr bwMode="auto">
              <a:xfrm>
                <a:off x="2016" y="247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0" name="Oval 586"/>
              <p:cNvSpPr>
                <a:spLocks noChangeArrowheads="1"/>
              </p:cNvSpPr>
              <p:nvPr/>
            </p:nvSpPr>
            <p:spPr bwMode="auto">
              <a:xfrm>
                <a:off x="2096" y="247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1" name="Oval 587"/>
              <p:cNvSpPr>
                <a:spLocks noChangeArrowheads="1"/>
              </p:cNvSpPr>
              <p:nvPr/>
            </p:nvSpPr>
            <p:spPr bwMode="auto">
              <a:xfrm>
                <a:off x="2176" y="247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2" name="Oval 588"/>
              <p:cNvSpPr>
                <a:spLocks noChangeArrowheads="1"/>
              </p:cNvSpPr>
              <p:nvPr/>
            </p:nvSpPr>
            <p:spPr bwMode="auto">
              <a:xfrm>
                <a:off x="2256" y="247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3" name="Oval 589"/>
              <p:cNvSpPr>
                <a:spLocks noChangeArrowheads="1"/>
              </p:cNvSpPr>
              <p:nvPr/>
            </p:nvSpPr>
            <p:spPr bwMode="auto">
              <a:xfrm>
                <a:off x="2336" y="2477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4" name="Oval 590"/>
              <p:cNvSpPr>
                <a:spLocks noChangeArrowheads="1"/>
              </p:cNvSpPr>
              <p:nvPr/>
            </p:nvSpPr>
            <p:spPr bwMode="auto">
              <a:xfrm>
                <a:off x="2416" y="247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5" name="Oval 591"/>
              <p:cNvSpPr>
                <a:spLocks noChangeArrowheads="1"/>
              </p:cNvSpPr>
              <p:nvPr/>
            </p:nvSpPr>
            <p:spPr bwMode="auto">
              <a:xfrm>
                <a:off x="2496" y="247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6" name="Oval 592"/>
              <p:cNvSpPr>
                <a:spLocks noChangeArrowheads="1"/>
              </p:cNvSpPr>
              <p:nvPr/>
            </p:nvSpPr>
            <p:spPr bwMode="auto">
              <a:xfrm>
                <a:off x="2576" y="247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7" name="Oval 593"/>
              <p:cNvSpPr>
                <a:spLocks noChangeArrowheads="1"/>
              </p:cNvSpPr>
              <p:nvPr/>
            </p:nvSpPr>
            <p:spPr bwMode="auto">
              <a:xfrm>
                <a:off x="2016" y="253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8" name="Oval 594"/>
              <p:cNvSpPr>
                <a:spLocks noChangeArrowheads="1"/>
              </p:cNvSpPr>
              <p:nvPr/>
            </p:nvSpPr>
            <p:spPr bwMode="auto">
              <a:xfrm>
                <a:off x="2096" y="253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39" name="Oval 595"/>
              <p:cNvSpPr>
                <a:spLocks noChangeArrowheads="1"/>
              </p:cNvSpPr>
              <p:nvPr/>
            </p:nvSpPr>
            <p:spPr bwMode="auto">
              <a:xfrm>
                <a:off x="2176" y="253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40" name="Oval 596"/>
              <p:cNvSpPr>
                <a:spLocks noChangeArrowheads="1"/>
              </p:cNvSpPr>
              <p:nvPr/>
            </p:nvSpPr>
            <p:spPr bwMode="auto">
              <a:xfrm>
                <a:off x="2256" y="253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41" name="Oval 597"/>
              <p:cNvSpPr>
                <a:spLocks noChangeArrowheads="1"/>
              </p:cNvSpPr>
              <p:nvPr/>
            </p:nvSpPr>
            <p:spPr bwMode="auto">
              <a:xfrm>
                <a:off x="2336" y="2530"/>
                <a:ext cx="60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42" name="Oval 598"/>
              <p:cNvSpPr>
                <a:spLocks noChangeArrowheads="1"/>
              </p:cNvSpPr>
              <p:nvPr/>
            </p:nvSpPr>
            <p:spPr bwMode="auto">
              <a:xfrm>
                <a:off x="2416" y="253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43" name="Oval 599"/>
              <p:cNvSpPr>
                <a:spLocks noChangeArrowheads="1"/>
              </p:cNvSpPr>
              <p:nvPr/>
            </p:nvSpPr>
            <p:spPr bwMode="auto">
              <a:xfrm>
                <a:off x="2496" y="253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44" name="Oval 600"/>
              <p:cNvSpPr>
                <a:spLocks noChangeArrowheads="1"/>
              </p:cNvSpPr>
              <p:nvPr/>
            </p:nvSpPr>
            <p:spPr bwMode="auto">
              <a:xfrm>
                <a:off x="2576" y="253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45" name="Oval 601"/>
              <p:cNvSpPr>
                <a:spLocks noChangeArrowheads="1"/>
              </p:cNvSpPr>
              <p:nvPr/>
            </p:nvSpPr>
            <p:spPr bwMode="auto">
              <a:xfrm>
                <a:off x="2665" y="2160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46" name="Oval 602"/>
              <p:cNvSpPr>
                <a:spLocks noChangeArrowheads="1"/>
              </p:cNvSpPr>
              <p:nvPr/>
            </p:nvSpPr>
            <p:spPr bwMode="auto">
              <a:xfrm>
                <a:off x="2745" y="2160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47" name="Oval 603"/>
              <p:cNvSpPr>
                <a:spLocks noChangeArrowheads="1"/>
              </p:cNvSpPr>
              <p:nvPr/>
            </p:nvSpPr>
            <p:spPr bwMode="auto">
              <a:xfrm>
                <a:off x="2825" y="2160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48" name="Oval 604"/>
              <p:cNvSpPr>
                <a:spLocks noChangeArrowheads="1"/>
              </p:cNvSpPr>
              <p:nvPr/>
            </p:nvSpPr>
            <p:spPr bwMode="auto">
              <a:xfrm>
                <a:off x="2904" y="2160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49" name="Oval 605"/>
              <p:cNvSpPr>
                <a:spLocks noChangeArrowheads="1"/>
              </p:cNvSpPr>
              <p:nvPr/>
            </p:nvSpPr>
            <p:spPr bwMode="auto">
              <a:xfrm>
                <a:off x="2985" y="2160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50" name="Oval 606"/>
              <p:cNvSpPr>
                <a:spLocks noChangeArrowheads="1"/>
              </p:cNvSpPr>
              <p:nvPr/>
            </p:nvSpPr>
            <p:spPr bwMode="auto">
              <a:xfrm>
                <a:off x="3065" y="2160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51" name="Oval 607"/>
              <p:cNvSpPr>
                <a:spLocks noChangeArrowheads="1"/>
              </p:cNvSpPr>
              <p:nvPr/>
            </p:nvSpPr>
            <p:spPr bwMode="auto">
              <a:xfrm>
                <a:off x="3145" y="2160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52" name="Oval 608"/>
              <p:cNvSpPr>
                <a:spLocks noChangeArrowheads="1"/>
              </p:cNvSpPr>
              <p:nvPr/>
            </p:nvSpPr>
            <p:spPr bwMode="auto">
              <a:xfrm>
                <a:off x="3225" y="2160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53" name="Oval 609"/>
              <p:cNvSpPr>
                <a:spLocks noChangeArrowheads="1"/>
              </p:cNvSpPr>
              <p:nvPr/>
            </p:nvSpPr>
            <p:spPr bwMode="auto">
              <a:xfrm>
                <a:off x="2665" y="2213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54" name="Oval 610"/>
              <p:cNvSpPr>
                <a:spLocks noChangeArrowheads="1"/>
              </p:cNvSpPr>
              <p:nvPr/>
            </p:nvSpPr>
            <p:spPr bwMode="auto">
              <a:xfrm>
                <a:off x="2745" y="2213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55" name="Oval 611"/>
              <p:cNvSpPr>
                <a:spLocks noChangeArrowheads="1"/>
              </p:cNvSpPr>
              <p:nvPr/>
            </p:nvSpPr>
            <p:spPr bwMode="auto">
              <a:xfrm>
                <a:off x="2825" y="2213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56" name="Oval 612"/>
              <p:cNvSpPr>
                <a:spLocks noChangeArrowheads="1"/>
              </p:cNvSpPr>
              <p:nvPr/>
            </p:nvSpPr>
            <p:spPr bwMode="auto">
              <a:xfrm>
                <a:off x="2904" y="2213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57" name="Oval 613"/>
              <p:cNvSpPr>
                <a:spLocks noChangeArrowheads="1"/>
              </p:cNvSpPr>
              <p:nvPr/>
            </p:nvSpPr>
            <p:spPr bwMode="auto">
              <a:xfrm>
                <a:off x="2985" y="2213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58" name="Oval 614"/>
              <p:cNvSpPr>
                <a:spLocks noChangeArrowheads="1"/>
              </p:cNvSpPr>
              <p:nvPr/>
            </p:nvSpPr>
            <p:spPr bwMode="auto">
              <a:xfrm>
                <a:off x="3065" y="2213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59" name="Oval 615"/>
              <p:cNvSpPr>
                <a:spLocks noChangeArrowheads="1"/>
              </p:cNvSpPr>
              <p:nvPr/>
            </p:nvSpPr>
            <p:spPr bwMode="auto">
              <a:xfrm>
                <a:off x="3145" y="2213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0" name="Oval 616"/>
              <p:cNvSpPr>
                <a:spLocks noChangeArrowheads="1"/>
              </p:cNvSpPr>
              <p:nvPr/>
            </p:nvSpPr>
            <p:spPr bwMode="auto">
              <a:xfrm>
                <a:off x="3225" y="2213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" name="Oval 617"/>
              <p:cNvSpPr>
                <a:spLocks noChangeArrowheads="1"/>
              </p:cNvSpPr>
              <p:nvPr/>
            </p:nvSpPr>
            <p:spPr bwMode="auto">
              <a:xfrm>
                <a:off x="2665" y="2266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2" name="Oval 618"/>
              <p:cNvSpPr>
                <a:spLocks noChangeArrowheads="1"/>
              </p:cNvSpPr>
              <p:nvPr/>
            </p:nvSpPr>
            <p:spPr bwMode="auto">
              <a:xfrm>
                <a:off x="2745" y="2266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3" name="Oval 619"/>
              <p:cNvSpPr>
                <a:spLocks noChangeArrowheads="1"/>
              </p:cNvSpPr>
              <p:nvPr/>
            </p:nvSpPr>
            <p:spPr bwMode="auto">
              <a:xfrm>
                <a:off x="2825" y="2266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4" name="Oval 620"/>
              <p:cNvSpPr>
                <a:spLocks noChangeArrowheads="1"/>
              </p:cNvSpPr>
              <p:nvPr/>
            </p:nvSpPr>
            <p:spPr bwMode="auto">
              <a:xfrm>
                <a:off x="2904" y="2266"/>
                <a:ext cx="60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5" name="Oval 621"/>
              <p:cNvSpPr>
                <a:spLocks noChangeArrowheads="1"/>
              </p:cNvSpPr>
              <p:nvPr/>
            </p:nvSpPr>
            <p:spPr bwMode="auto">
              <a:xfrm>
                <a:off x="2985" y="2266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6" name="Oval 622"/>
              <p:cNvSpPr>
                <a:spLocks noChangeArrowheads="1"/>
              </p:cNvSpPr>
              <p:nvPr/>
            </p:nvSpPr>
            <p:spPr bwMode="auto">
              <a:xfrm>
                <a:off x="3065" y="2266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7" name="Oval 623"/>
              <p:cNvSpPr>
                <a:spLocks noChangeArrowheads="1"/>
              </p:cNvSpPr>
              <p:nvPr/>
            </p:nvSpPr>
            <p:spPr bwMode="auto">
              <a:xfrm>
                <a:off x="3145" y="2266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8" name="Oval 624"/>
              <p:cNvSpPr>
                <a:spLocks noChangeArrowheads="1"/>
              </p:cNvSpPr>
              <p:nvPr/>
            </p:nvSpPr>
            <p:spPr bwMode="auto">
              <a:xfrm>
                <a:off x="3225" y="2266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9" name="Oval 625"/>
              <p:cNvSpPr>
                <a:spLocks noChangeArrowheads="1"/>
              </p:cNvSpPr>
              <p:nvPr/>
            </p:nvSpPr>
            <p:spPr bwMode="auto">
              <a:xfrm>
                <a:off x="2665" y="231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0" name="Oval 626"/>
              <p:cNvSpPr>
                <a:spLocks noChangeArrowheads="1"/>
              </p:cNvSpPr>
              <p:nvPr/>
            </p:nvSpPr>
            <p:spPr bwMode="auto">
              <a:xfrm>
                <a:off x="2745" y="231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1" name="Oval 627"/>
              <p:cNvSpPr>
                <a:spLocks noChangeArrowheads="1"/>
              </p:cNvSpPr>
              <p:nvPr/>
            </p:nvSpPr>
            <p:spPr bwMode="auto">
              <a:xfrm>
                <a:off x="2825" y="231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2" name="Oval 628"/>
              <p:cNvSpPr>
                <a:spLocks noChangeArrowheads="1"/>
              </p:cNvSpPr>
              <p:nvPr/>
            </p:nvSpPr>
            <p:spPr bwMode="auto">
              <a:xfrm>
                <a:off x="2904" y="2318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3" name="Oval 629"/>
              <p:cNvSpPr>
                <a:spLocks noChangeArrowheads="1"/>
              </p:cNvSpPr>
              <p:nvPr/>
            </p:nvSpPr>
            <p:spPr bwMode="auto">
              <a:xfrm>
                <a:off x="2985" y="231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4" name="Oval 630"/>
              <p:cNvSpPr>
                <a:spLocks noChangeArrowheads="1"/>
              </p:cNvSpPr>
              <p:nvPr/>
            </p:nvSpPr>
            <p:spPr bwMode="auto">
              <a:xfrm>
                <a:off x="3065" y="231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5" name="Oval 631"/>
              <p:cNvSpPr>
                <a:spLocks noChangeArrowheads="1"/>
              </p:cNvSpPr>
              <p:nvPr/>
            </p:nvSpPr>
            <p:spPr bwMode="auto">
              <a:xfrm>
                <a:off x="3145" y="231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6" name="Oval 632"/>
              <p:cNvSpPr>
                <a:spLocks noChangeArrowheads="1"/>
              </p:cNvSpPr>
              <p:nvPr/>
            </p:nvSpPr>
            <p:spPr bwMode="auto">
              <a:xfrm>
                <a:off x="3225" y="2318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7" name="Oval 633"/>
              <p:cNvSpPr>
                <a:spLocks noChangeArrowheads="1"/>
              </p:cNvSpPr>
              <p:nvPr/>
            </p:nvSpPr>
            <p:spPr bwMode="auto">
              <a:xfrm>
                <a:off x="2665" y="237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8" name="Oval 634"/>
              <p:cNvSpPr>
                <a:spLocks noChangeArrowheads="1"/>
              </p:cNvSpPr>
              <p:nvPr/>
            </p:nvSpPr>
            <p:spPr bwMode="auto">
              <a:xfrm>
                <a:off x="2745" y="237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79" name="Oval 635"/>
              <p:cNvSpPr>
                <a:spLocks noChangeArrowheads="1"/>
              </p:cNvSpPr>
              <p:nvPr/>
            </p:nvSpPr>
            <p:spPr bwMode="auto">
              <a:xfrm>
                <a:off x="2825" y="237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80" name="Oval 636"/>
              <p:cNvSpPr>
                <a:spLocks noChangeArrowheads="1"/>
              </p:cNvSpPr>
              <p:nvPr/>
            </p:nvSpPr>
            <p:spPr bwMode="auto">
              <a:xfrm>
                <a:off x="2904" y="2371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81" name="Oval 637"/>
              <p:cNvSpPr>
                <a:spLocks noChangeArrowheads="1"/>
              </p:cNvSpPr>
              <p:nvPr/>
            </p:nvSpPr>
            <p:spPr bwMode="auto">
              <a:xfrm>
                <a:off x="2985" y="237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82" name="Oval 638"/>
              <p:cNvSpPr>
                <a:spLocks noChangeArrowheads="1"/>
              </p:cNvSpPr>
              <p:nvPr/>
            </p:nvSpPr>
            <p:spPr bwMode="auto">
              <a:xfrm>
                <a:off x="3065" y="237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83" name="Oval 639"/>
              <p:cNvSpPr>
                <a:spLocks noChangeArrowheads="1"/>
              </p:cNvSpPr>
              <p:nvPr/>
            </p:nvSpPr>
            <p:spPr bwMode="auto">
              <a:xfrm>
                <a:off x="3145" y="237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84" name="Oval 640"/>
              <p:cNvSpPr>
                <a:spLocks noChangeArrowheads="1"/>
              </p:cNvSpPr>
              <p:nvPr/>
            </p:nvSpPr>
            <p:spPr bwMode="auto">
              <a:xfrm>
                <a:off x="3225" y="2371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85" name="Oval 641"/>
              <p:cNvSpPr>
                <a:spLocks noChangeArrowheads="1"/>
              </p:cNvSpPr>
              <p:nvPr/>
            </p:nvSpPr>
            <p:spPr bwMode="auto">
              <a:xfrm>
                <a:off x="2665" y="242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86" name="Oval 642"/>
              <p:cNvSpPr>
                <a:spLocks noChangeArrowheads="1"/>
              </p:cNvSpPr>
              <p:nvPr/>
            </p:nvSpPr>
            <p:spPr bwMode="auto">
              <a:xfrm>
                <a:off x="2745" y="242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87" name="Oval 643"/>
              <p:cNvSpPr>
                <a:spLocks noChangeArrowheads="1"/>
              </p:cNvSpPr>
              <p:nvPr/>
            </p:nvSpPr>
            <p:spPr bwMode="auto">
              <a:xfrm>
                <a:off x="2825" y="242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88" name="Oval 644"/>
              <p:cNvSpPr>
                <a:spLocks noChangeArrowheads="1"/>
              </p:cNvSpPr>
              <p:nvPr/>
            </p:nvSpPr>
            <p:spPr bwMode="auto">
              <a:xfrm>
                <a:off x="2904" y="2424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89" name="Oval 645"/>
              <p:cNvSpPr>
                <a:spLocks noChangeArrowheads="1"/>
              </p:cNvSpPr>
              <p:nvPr/>
            </p:nvSpPr>
            <p:spPr bwMode="auto">
              <a:xfrm>
                <a:off x="2985" y="242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90" name="Oval 646"/>
              <p:cNvSpPr>
                <a:spLocks noChangeArrowheads="1"/>
              </p:cNvSpPr>
              <p:nvPr/>
            </p:nvSpPr>
            <p:spPr bwMode="auto">
              <a:xfrm>
                <a:off x="3065" y="242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91" name="Oval 647"/>
              <p:cNvSpPr>
                <a:spLocks noChangeArrowheads="1"/>
              </p:cNvSpPr>
              <p:nvPr/>
            </p:nvSpPr>
            <p:spPr bwMode="auto">
              <a:xfrm>
                <a:off x="3145" y="242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92" name="Oval 648"/>
              <p:cNvSpPr>
                <a:spLocks noChangeArrowheads="1"/>
              </p:cNvSpPr>
              <p:nvPr/>
            </p:nvSpPr>
            <p:spPr bwMode="auto">
              <a:xfrm>
                <a:off x="3225" y="2424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93" name="Oval 649"/>
              <p:cNvSpPr>
                <a:spLocks noChangeArrowheads="1"/>
              </p:cNvSpPr>
              <p:nvPr/>
            </p:nvSpPr>
            <p:spPr bwMode="auto">
              <a:xfrm>
                <a:off x="2665" y="247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94" name="Oval 650"/>
              <p:cNvSpPr>
                <a:spLocks noChangeArrowheads="1"/>
              </p:cNvSpPr>
              <p:nvPr/>
            </p:nvSpPr>
            <p:spPr bwMode="auto">
              <a:xfrm>
                <a:off x="2745" y="247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95" name="Oval 651"/>
              <p:cNvSpPr>
                <a:spLocks noChangeArrowheads="1"/>
              </p:cNvSpPr>
              <p:nvPr/>
            </p:nvSpPr>
            <p:spPr bwMode="auto">
              <a:xfrm>
                <a:off x="2825" y="247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96" name="Oval 652"/>
              <p:cNvSpPr>
                <a:spLocks noChangeArrowheads="1"/>
              </p:cNvSpPr>
              <p:nvPr/>
            </p:nvSpPr>
            <p:spPr bwMode="auto">
              <a:xfrm>
                <a:off x="2904" y="2477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97" name="Oval 653"/>
              <p:cNvSpPr>
                <a:spLocks noChangeArrowheads="1"/>
              </p:cNvSpPr>
              <p:nvPr/>
            </p:nvSpPr>
            <p:spPr bwMode="auto">
              <a:xfrm>
                <a:off x="2985" y="247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98" name="Oval 654"/>
              <p:cNvSpPr>
                <a:spLocks noChangeArrowheads="1"/>
              </p:cNvSpPr>
              <p:nvPr/>
            </p:nvSpPr>
            <p:spPr bwMode="auto">
              <a:xfrm>
                <a:off x="3065" y="247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99" name="Oval 655"/>
              <p:cNvSpPr>
                <a:spLocks noChangeArrowheads="1"/>
              </p:cNvSpPr>
              <p:nvPr/>
            </p:nvSpPr>
            <p:spPr bwMode="auto">
              <a:xfrm>
                <a:off x="3145" y="247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00" name="Oval 656"/>
              <p:cNvSpPr>
                <a:spLocks noChangeArrowheads="1"/>
              </p:cNvSpPr>
              <p:nvPr/>
            </p:nvSpPr>
            <p:spPr bwMode="auto">
              <a:xfrm>
                <a:off x="3225" y="2477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01" name="Oval 657"/>
              <p:cNvSpPr>
                <a:spLocks noChangeArrowheads="1"/>
              </p:cNvSpPr>
              <p:nvPr/>
            </p:nvSpPr>
            <p:spPr bwMode="auto">
              <a:xfrm>
                <a:off x="2665" y="253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02" name="Oval 658"/>
              <p:cNvSpPr>
                <a:spLocks noChangeArrowheads="1"/>
              </p:cNvSpPr>
              <p:nvPr/>
            </p:nvSpPr>
            <p:spPr bwMode="auto">
              <a:xfrm>
                <a:off x="2745" y="253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03" name="Oval 659"/>
              <p:cNvSpPr>
                <a:spLocks noChangeArrowheads="1"/>
              </p:cNvSpPr>
              <p:nvPr/>
            </p:nvSpPr>
            <p:spPr bwMode="auto">
              <a:xfrm>
                <a:off x="2825" y="253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04" name="Oval 660"/>
              <p:cNvSpPr>
                <a:spLocks noChangeArrowheads="1"/>
              </p:cNvSpPr>
              <p:nvPr/>
            </p:nvSpPr>
            <p:spPr bwMode="auto">
              <a:xfrm>
                <a:off x="2904" y="2530"/>
                <a:ext cx="60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05" name="Oval 661"/>
              <p:cNvSpPr>
                <a:spLocks noChangeArrowheads="1"/>
              </p:cNvSpPr>
              <p:nvPr/>
            </p:nvSpPr>
            <p:spPr bwMode="auto">
              <a:xfrm>
                <a:off x="2985" y="253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06" name="Oval 662"/>
              <p:cNvSpPr>
                <a:spLocks noChangeArrowheads="1"/>
              </p:cNvSpPr>
              <p:nvPr/>
            </p:nvSpPr>
            <p:spPr bwMode="auto">
              <a:xfrm>
                <a:off x="3065" y="253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07" name="Oval 663"/>
              <p:cNvSpPr>
                <a:spLocks noChangeArrowheads="1"/>
              </p:cNvSpPr>
              <p:nvPr/>
            </p:nvSpPr>
            <p:spPr bwMode="auto">
              <a:xfrm>
                <a:off x="3145" y="253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08" name="Oval 664"/>
              <p:cNvSpPr>
                <a:spLocks noChangeArrowheads="1"/>
              </p:cNvSpPr>
              <p:nvPr/>
            </p:nvSpPr>
            <p:spPr bwMode="auto">
              <a:xfrm>
                <a:off x="3225" y="2530"/>
                <a:ext cx="59" cy="5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09" name="Line 665"/>
              <p:cNvSpPr>
                <a:spLocks noChangeShapeType="1"/>
              </p:cNvSpPr>
              <p:nvPr/>
            </p:nvSpPr>
            <p:spPr bwMode="auto">
              <a:xfrm>
                <a:off x="2496" y="2688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0" name="Text Box 666"/>
              <p:cNvSpPr txBox="1">
                <a:spLocks noChangeArrowheads="1"/>
              </p:cNvSpPr>
              <p:nvPr/>
            </p:nvSpPr>
            <p:spPr bwMode="auto">
              <a:xfrm>
                <a:off x="2544" y="2928"/>
                <a:ext cx="33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/>
                  <a:t>E</a:t>
                </a:r>
                <a:r>
                  <a:rPr lang="en-US" sz="1600" baseline="-25000"/>
                  <a:t>g</a:t>
                </a:r>
                <a:endParaRPr lang="en-US" sz="1600"/>
              </a:p>
            </p:txBody>
          </p:sp>
          <p:sp>
            <p:nvSpPr>
              <p:cNvPr id="6812" name="Oval 668"/>
              <p:cNvSpPr>
                <a:spLocks noChangeArrowheads="1"/>
              </p:cNvSpPr>
              <p:nvPr/>
            </p:nvSpPr>
            <p:spPr bwMode="auto">
              <a:xfrm>
                <a:off x="2016" y="2576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13" name="Oval 669"/>
              <p:cNvSpPr>
                <a:spLocks noChangeArrowheads="1"/>
              </p:cNvSpPr>
              <p:nvPr/>
            </p:nvSpPr>
            <p:spPr bwMode="auto">
              <a:xfrm>
                <a:off x="2096" y="2576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14" name="Oval 670"/>
              <p:cNvSpPr>
                <a:spLocks noChangeArrowheads="1"/>
              </p:cNvSpPr>
              <p:nvPr/>
            </p:nvSpPr>
            <p:spPr bwMode="auto">
              <a:xfrm>
                <a:off x="2176" y="2576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15" name="Oval 671"/>
              <p:cNvSpPr>
                <a:spLocks noChangeArrowheads="1"/>
              </p:cNvSpPr>
              <p:nvPr/>
            </p:nvSpPr>
            <p:spPr bwMode="auto">
              <a:xfrm>
                <a:off x="2256" y="2576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16" name="Oval 672"/>
              <p:cNvSpPr>
                <a:spLocks noChangeArrowheads="1"/>
              </p:cNvSpPr>
              <p:nvPr/>
            </p:nvSpPr>
            <p:spPr bwMode="auto">
              <a:xfrm>
                <a:off x="2336" y="2576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17" name="Oval 673"/>
              <p:cNvSpPr>
                <a:spLocks noChangeArrowheads="1"/>
              </p:cNvSpPr>
              <p:nvPr/>
            </p:nvSpPr>
            <p:spPr bwMode="auto">
              <a:xfrm>
                <a:off x="2416" y="2576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18" name="Oval 674"/>
              <p:cNvSpPr>
                <a:spLocks noChangeArrowheads="1"/>
              </p:cNvSpPr>
              <p:nvPr/>
            </p:nvSpPr>
            <p:spPr bwMode="auto">
              <a:xfrm>
                <a:off x="2496" y="2576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19" name="Oval 675"/>
              <p:cNvSpPr>
                <a:spLocks noChangeArrowheads="1"/>
              </p:cNvSpPr>
              <p:nvPr/>
            </p:nvSpPr>
            <p:spPr bwMode="auto">
              <a:xfrm>
                <a:off x="2576" y="2576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20" name="Oval 676"/>
              <p:cNvSpPr>
                <a:spLocks noChangeArrowheads="1"/>
              </p:cNvSpPr>
              <p:nvPr/>
            </p:nvSpPr>
            <p:spPr bwMode="auto">
              <a:xfrm>
                <a:off x="2016" y="2629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21" name="Oval 677"/>
              <p:cNvSpPr>
                <a:spLocks noChangeArrowheads="1"/>
              </p:cNvSpPr>
              <p:nvPr/>
            </p:nvSpPr>
            <p:spPr bwMode="auto">
              <a:xfrm>
                <a:off x="2096" y="2629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22" name="Oval 678"/>
              <p:cNvSpPr>
                <a:spLocks noChangeArrowheads="1"/>
              </p:cNvSpPr>
              <p:nvPr/>
            </p:nvSpPr>
            <p:spPr bwMode="auto">
              <a:xfrm>
                <a:off x="2176" y="2629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23" name="Oval 679"/>
              <p:cNvSpPr>
                <a:spLocks noChangeArrowheads="1"/>
              </p:cNvSpPr>
              <p:nvPr/>
            </p:nvSpPr>
            <p:spPr bwMode="auto">
              <a:xfrm>
                <a:off x="2256" y="2629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24" name="Oval 680"/>
              <p:cNvSpPr>
                <a:spLocks noChangeArrowheads="1"/>
              </p:cNvSpPr>
              <p:nvPr/>
            </p:nvSpPr>
            <p:spPr bwMode="auto">
              <a:xfrm>
                <a:off x="2336" y="2629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25" name="Oval 681"/>
              <p:cNvSpPr>
                <a:spLocks noChangeArrowheads="1"/>
              </p:cNvSpPr>
              <p:nvPr/>
            </p:nvSpPr>
            <p:spPr bwMode="auto">
              <a:xfrm>
                <a:off x="2416" y="2629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26" name="Oval 682"/>
              <p:cNvSpPr>
                <a:spLocks noChangeArrowheads="1"/>
              </p:cNvSpPr>
              <p:nvPr/>
            </p:nvSpPr>
            <p:spPr bwMode="auto">
              <a:xfrm>
                <a:off x="2496" y="2629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27" name="Oval 683"/>
              <p:cNvSpPr>
                <a:spLocks noChangeArrowheads="1"/>
              </p:cNvSpPr>
              <p:nvPr/>
            </p:nvSpPr>
            <p:spPr bwMode="auto">
              <a:xfrm>
                <a:off x="2576" y="2629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28" name="Oval 684"/>
              <p:cNvSpPr>
                <a:spLocks noChangeArrowheads="1"/>
              </p:cNvSpPr>
              <p:nvPr/>
            </p:nvSpPr>
            <p:spPr bwMode="auto">
              <a:xfrm>
                <a:off x="2665" y="2576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29" name="Oval 685"/>
              <p:cNvSpPr>
                <a:spLocks noChangeArrowheads="1"/>
              </p:cNvSpPr>
              <p:nvPr/>
            </p:nvSpPr>
            <p:spPr bwMode="auto">
              <a:xfrm>
                <a:off x="2745" y="2576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30" name="Oval 686"/>
              <p:cNvSpPr>
                <a:spLocks noChangeArrowheads="1"/>
              </p:cNvSpPr>
              <p:nvPr/>
            </p:nvSpPr>
            <p:spPr bwMode="auto">
              <a:xfrm>
                <a:off x="2825" y="2576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31" name="Oval 687"/>
              <p:cNvSpPr>
                <a:spLocks noChangeArrowheads="1"/>
              </p:cNvSpPr>
              <p:nvPr/>
            </p:nvSpPr>
            <p:spPr bwMode="auto">
              <a:xfrm>
                <a:off x="2904" y="2576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32" name="Oval 688"/>
              <p:cNvSpPr>
                <a:spLocks noChangeArrowheads="1"/>
              </p:cNvSpPr>
              <p:nvPr/>
            </p:nvSpPr>
            <p:spPr bwMode="auto">
              <a:xfrm>
                <a:off x="2985" y="2576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33" name="Oval 689"/>
              <p:cNvSpPr>
                <a:spLocks noChangeArrowheads="1"/>
              </p:cNvSpPr>
              <p:nvPr/>
            </p:nvSpPr>
            <p:spPr bwMode="auto">
              <a:xfrm>
                <a:off x="3065" y="2576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34" name="Oval 690"/>
              <p:cNvSpPr>
                <a:spLocks noChangeArrowheads="1"/>
              </p:cNvSpPr>
              <p:nvPr/>
            </p:nvSpPr>
            <p:spPr bwMode="auto">
              <a:xfrm>
                <a:off x="3145" y="2576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35" name="Oval 691"/>
              <p:cNvSpPr>
                <a:spLocks noChangeArrowheads="1"/>
              </p:cNvSpPr>
              <p:nvPr/>
            </p:nvSpPr>
            <p:spPr bwMode="auto">
              <a:xfrm>
                <a:off x="3225" y="2576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36" name="Oval 692"/>
              <p:cNvSpPr>
                <a:spLocks noChangeArrowheads="1"/>
              </p:cNvSpPr>
              <p:nvPr/>
            </p:nvSpPr>
            <p:spPr bwMode="auto">
              <a:xfrm>
                <a:off x="2665" y="2629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37" name="Oval 693"/>
              <p:cNvSpPr>
                <a:spLocks noChangeArrowheads="1"/>
              </p:cNvSpPr>
              <p:nvPr/>
            </p:nvSpPr>
            <p:spPr bwMode="auto">
              <a:xfrm>
                <a:off x="2745" y="2629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38" name="Oval 694"/>
              <p:cNvSpPr>
                <a:spLocks noChangeArrowheads="1"/>
              </p:cNvSpPr>
              <p:nvPr/>
            </p:nvSpPr>
            <p:spPr bwMode="auto">
              <a:xfrm>
                <a:off x="2825" y="2629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39" name="Oval 695"/>
              <p:cNvSpPr>
                <a:spLocks noChangeArrowheads="1"/>
              </p:cNvSpPr>
              <p:nvPr/>
            </p:nvSpPr>
            <p:spPr bwMode="auto">
              <a:xfrm>
                <a:off x="2904" y="2629"/>
                <a:ext cx="60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40" name="Oval 696"/>
              <p:cNvSpPr>
                <a:spLocks noChangeArrowheads="1"/>
              </p:cNvSpPr>
              <p:nvPr/>
            </p:nvSpPr>
            <p:spPr bwMode="auto">
              <a:xfrm>
                <a:off x="2985" y="2629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41" name="Oval 697"/>
              <p:cNvSpPr>
                <a:spLocks noChangeArrowheads="1"/>
              </p:cNvSpPr>
              <p:nvPr/>
            </p:nvSpPr>
            <p:spPr bwMode="auto">
              <a:xfrm>
                <a:off x="3065" y="2629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42" name="Oval 698"/>
              <p:cNvSpPr>
                <a:spLocks noChangeArrowheads="1"/>
              </p:cNvSpPr>
              <p:nvPr/>
            </p:nvSpPr>
            <p:spPr bwMode="auto">
              <a:xfrm>
                <a:off x="3145" y="2629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43" name="Oval 699"/>
              <p:cNvSpPr>
                <a:spLocks noChangeArrowheads="1"/>
              </p:cNvSpPr>
              <p:nvPr/>
            </p:nvSpPr>
            <p:spPr bwMode="auto">
              <a:xfrm>
                <a:off x="3225" y="2629"/>
                <a:ext cx="59" cy="53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44" name="Line 700"/>
              <p:cNvSpPr>
                <a:spLocks noChangeShapeType="1"/>
              </p:cNvSpPr>
              <p:nvPr/>
            </p:nvSpPr>
            <p:spPr bwMode="auto">
              <a:xfrm>
                <a:off x="2064" y="3312"/>
                <a:ext cx="1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845" name="Group 701"/>
              <p:cNvGrpSpPr>
                <a:grpSpLocks/>
              </p:cNvGrpSpPr>
              <p:nvPr/>
            </p:nvGrpSpPr>
            <p:grpSpPr bwMode="auto">
              <a:xfrm>
                <a:off x="2042" y="3406"/>
                <a:ext cx="1268" cy="106"/>
                <a:chOff x="634" y="2102"/>
                <a:chExt cx="1268" cy="106"/>
              </a:xfrm>
            </p:grpSpPr>
            <p:sp>
              <p:nvSpPr>
                <p:cNvPr id="6382" name="Oval 238"/>
                <p:cNvSpPr>
                  <a:spLocks noChangeArrowheads="1"/>
                </p:cNvSpPr>
                <p:nvPr/>
              </p:nvSpPr>
              <p:spPr bwMode="auto">
                <a:xfrm>
                  <a:off x="634" y="2102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83" name="Oval 239"/>
                <p:cNvSpPr>
                  <a:spLocks noChangeArrowheads="1"/>
                </p:cNvSpPr>
                <p:nvPr/>
              </p:nvSpPr>
              <p:spPr bwMode="auto">
                <a:xfrm>
                  <a:off x="714" y="2102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84" name="Oval 240"/>
                <p:cNvSpPr>
                  <a:spLocks noChangeArrowheads="1"/>
                </p:cNvSpPr>
                <p:nvPr/>
              </p:nvSpPr>
              <p:spPr bwMode="auto">
                <a:xfrm>
                  <a:off x="794" y="2102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85" name="Oval 241"/>
                <p:cNvSpPr>
                  <a:spLocks noChangeArrowheads="1"/>
                </p:cNvSpPr>
                <p:nvPr/>
              </p:nvSpPr>
              <p:spPr bwMode="auto">
                <a:xfrm>
                  <a:off x="874" y="2102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86" name="Oval 242"/>
                <p:cNvSpPr>
                  <a:spLocks noChangeArrowheads="1"/>
                </p:cNvSpPr>
                <p:nvPr/>
              </p:nvSpPr>
              <p:spPr bwMode="auto">
                <a:xfrm>
                  <a:off x="954" y="2102"/>
                  <a:ext cx="60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87" name="Oval 243"/>
                <p:cNvSpPr>
                  <a:spLocks noChangeArrowheads="1"/>
                </p:cNvSpPr>
                <p:nvPr/>
              </p:nvSpPr>
              <p:spPr bwMode="auto">
                <a:xfrm>
                  <a:off x="1034" y="2102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88" name="Oval 244"/>
                <p:cNvSpPr>
                  <a:spLocks noChangeArrowheads="1"/>
                </p:cNvSpPr>
                <p:nvPr/>
              </p:nvSpPr>
              <p:spPr bwMode="auto">
                <a:xfrm>
                  <a:off x="1114" y="2102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89" name="Oval 245"/>
                <p:cNvSpPr>
                  <a:spLocks noChangeArrowheads="1"/>
                </p:cNvSpPr>
                <p:nvPr/>
              </p:nvSpPr>
              <p:spPr bwMode="auto">
                <a:xfrm>
                  <a:off x="1194" y="2102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90" name="Oval 246"/>
                <p:cNvSpPr>
                  <a:spLocks noChangeArrowheads="1"/>
                </p:cNvSpPr>
                <p:nvPr/>
              </p:nvSpPr>
              <p:spPr bwMode="auto">
                <a:xfrm>
                  <a:off x="634" y="2155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91" name="Oval 247"/>
                <p:cNvSpPr>
                  <a:spLocks noChangeArrowheads="1"/>
                </p:cNvSpPr>
                <p:nvPr/>
              </p:nvSpPr>
              <p:spPr bwMode="auto">
                <a:xfrm>
                  <a:off x="714" y="2155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92" name="Oval 248"/>
                <p:cNvSpPr>
                  <a:spLocks noChangeArrowheads="1"/>
                </p:cNvSpPr>
                <p:nvPr/>
              </p:nvSpPr>
              <p:spPr bwMode="auto">
                <a:xfrm>
                  <a:off x="794" y="2155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93" name="Oval 249"/>
                <p:cNvSpPr>
                  <a:spLocks noChangeArrowheads="1"/>
                </p:cNvSpPr>
                <p:nvPr/>
              </p:nvSpPr>
              <p:spPr bwMode="auto">
                <a:xfrm>
                  <a:off x="874" y="2155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94" name="Oval 250"/>
                <p:cNvSpPr>
                  <a:spLocks noChangeArrowheads="1"/>
                </p:cNvSpPr>
                <p:nvPr/>
              </p:nvSpPr>
              <p:spPr bwMode="auto">
                <a:xfrm>
                  <a:off x="954" y="2155"/>
                  <a:ext cx="60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95" name="Oval 251"/>
                <p:cNvSpPr>
                  <a:spLocks noChangeArrowheads="1"/>
                </p:cNvSpPr>
                <p:nvPr/>
              </p:nvSpPr>
              <p:spPr bwMode="auto">
                <a:xfrm>
                  <a:off x="1034" y="2155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96" name="Oval 252"/>
                <p:cNvSpPr>
                  <a:spLocks noChangeArrowheads="1"/>
                </p:cNvSpPr>
                <p:nvPr/>
              </p:nvSpPr>
              <p:spPr bwMode="auto">
                <a:xfrm>
                  <a:off x="1114" y="2155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97" name="Oval 253"/>
                <p:cNvSpPr>
                  <a:spLocks noChangeArrowheads="1"/>
                </p:cNvSpPr>
                <p:nvPr/>
              </p:nvSpPr>
              <p:spPr bwMode="auto">
                <a:xfrm>
                  <a:off x="1194" y="2155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62" name="Oval 318"/>
                <p:cNvSpPr>
                  <a:spLocks noChangeArrowheads="1"/>
                </p:cNvSpPr>
                <p:nvPr/>
              </p:nvSpPr>
              <p:spPr bwMode="auto">
                <a:xfrm>
                  <a:off x="1283" y="2102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63" name="Oval 319"/>
                <p:cNvSpPr>
                  <a:spLocks noChangeArrowheads="1"/>
                </p:cNvSpPr>
                <p:nvPr/>
              </p:nvSpPr>
              <p:spPr bwMode="auto">
                <a:xfrm>
                  <a:off x="1363" y="2102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64" name="Oval 320"/>
                <p:cNvSpPr>
                  <a:spLocks noChangeArrowheads="1"/>
                </p:cNvSpPr>
                <p:nvPr/>
              </p:nvSpPr>
              <p:spPr bwMode="auto">
                <a:xfrm>
                  <a:off x="1443" y="2102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65" name="Oval 321"/>
                <p:cNvSpPr>
                  <a:spLocks noChangeArrowheads="1"/>
                </p:cNvSpPr>
                <p:nvPr/>
              </p:nvSpPr>
              <p:spPr bwMode="auto">
                <a:xfrm>
                  <a:off x="1522" y="2102"/>
                  <a:ext cx="60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66" name="Oval 322"/>
                <p:cNvSpPr>
                  <a:spLocks noChangeArrowheads="1"/>
                </p:cNvSpPr>
                <p:nvPr/>
              </p:nvSpPr>
              <p:spPr bwMode="auto">
                <a:xfrm>
                  <a:off x="1603" y="2102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67" name="Oval 323"/>
                <p:cNvSpPr>
                  <a:spLocks noChangeArrowheads="1"/>
                </p:cNvSpPr>
                <p:nvPr/>
              </p:nvSpPr>
              <p:spPr bwMode="auto">
                <a:xfrm>
                  <a:off x="1683" y="2102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68" name="Oval 324"/>
                <p:cNvSpPr>
                  <a:spLocks noChangeArrowheads="1"/>
                </p:cNvSpPr>
                <p:nvPr/>
              </p:nvSpPr>
              <p:spPr bwMode="auto">
                <a:xfrm>
                  <a:off x="1763" y="2102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69" name="Oval 325"/>
                <p:cNvSpPr>
                  <a:spLocks noChangeArrowheads="1"/>
                </p:cNvSpPr>
                <p:nvPr/>
              </p:nvSpPr>
              <p:spPr bwMode="auto">
                <a:xfrm>
                  <a:off x="1843" y="2102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70" name="Oval 326"/>
                <p:cNvSpPr>
                  <a:spLocks noChangeArrowheads="1"/>
                </p:cNvSpPr>
                <p:nvPr/>
              </p:nvSpPr>
              <p:spPr bwMode="auto">
                <a:xfrm>
                  <a:off x="1283" y="2155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71" name="Oval 327"/>
                <p:cNvSpPr>
                  <a:spLocks noChangeArrowheads="1"/>
                </p:cNvSpPr>
                <p:nvPr/>
              </p:nvSpPr>
              <p:spPr bwMode="auto">
                <a:xfrm>
                  <a:off x="1363" y="2155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72" name="Oval 328"/>
                <p:cNvSpPr>
                  <a:spLocks noChangeArrowheads="1"/>
                </p:cNvSpPr>
                <p:nvPr/>
              </p:nvSpPr>
              <p:spPr bwMode="auto">
                <a:xfrm>
                  <a:off x="1443" y="2155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73" name="Oval 329"/>
                <p:cNvSpPr>
                  <a:spLocks noChangeArrowheads="1"/>
                </p:cNvSpPr>
                <p:nvPr/>
              </p:nvSpPr>
              <p:spPr bwMode="auto">
                <a:xfrm>
                  <a:off x="1522" y="2155"/>
                  <a:ext cx="60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74" name="Oval 330"/>
                <p:cNvSpPr>
                  <a:spLocks noChangeArrowheads="1"/>
                </p:cNvSpPr>
                <p:nvPr/>
              </p:nvSpPr>
              <p:spPr bwMode="auto">
                <a:xfrm>
                  <a:off x="1603" y="2155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75" name="Oval 331"/>
                <p:cNvSpPr>
                  <a:spLocks noChangeArrowheads="1"/>
                </p:cNvSpPr>
                <p:nvPr/>
              </p:nvSpPr>
              <p:spPr bwMode="auto">
                <a:xfrm>
                  <a:off x="1683" y="2155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76" name="Oval 332"/>
                <p:cNvSpPr>
                  <a:spLocks noChangeArrowheads="1"/>
                </p:cNvSpPr>
                <p:nvPr/>
              </p:nvSpPr>
              <p:spPr bwMode="auto">
                <a:xfrm>
                  <a:off x="1763" y="2155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77" name="Oval 333"/>
                <p:cNvSpPr>
                  <a:spLocks noChangeArrowheads="1"/>
                </p:cNvSpPr>
                <p:nvPr/>
              </p:nvSpPr>
              <p:spPr bwMode="auto">
                <a:xfrm>
                  <a:off x="1843" y="2155"/>
                  <a:ext cx="59" cy="5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6850" name="Rectangle 706"/>
            <p:cNvSpPr>
              <a:spLocks noChangeArrowheads="1"/>
            </p:cNvSpPr>
            <p:nvPr/>
          </p:nvSpPr>
          <p:spPr bwMode="auto">
            <a:xfrm>
              <a:off x="4752" y="2160"/>
              <a:ext cx="22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E</a:t>
              </a:r>
              <a:r>
                <a:rPr lang="en-US" sz="1600" baseline="-25000"/>
                <a:t>f</a:t>
              </a:r>
            </a:p>
          </p:txBody>
        </p:sp>
      </p:grpSp>
      <p:sp>
        <p:nvSpPr>
          <p:cNvPr id="6851" name="Text Box 707"/>
          <p:cNvSpPr txBox="1">
            <a:spLocks noChangeArrowheads="1"/>
          </p:cNvSpPr>
          <p:nvPr/>
        </p:nvSpPr>
        <p:spPr bwMode="auto">
          <a:xfrm>
            <a:off x="457200" y="4953000"/>
            <a:ext cx="28194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Examples: </a:t>
            </a:r>
            <a:r>
              <a:rPr lang="en-US" sz="1600">
                <a:solidFill>
                  <a:schemeClr val="accent2"/>
                </a:solidFill>
              </a:rPr>
              <a:t>GaAs</a:t>
            </a:r>
            <a:r>
              <a:rPr lang="en-US" sz="1600"/>
              <a:t> doped with </a:t>
            </a:r>
            <a:r>
              <a:rPr lang="en-US" sz="1600">
                <a:solidFill>
                  <a:srgbClr val="FF3300"/>
                </a:solidFill>
              </a:rPr>
              <a:t>Br</a:t>
            </a:r>
          </a:p>
          <a:p>
            <a:pPr>
              <a:spcBef>
                <a:spcPct val="50000"/>
              </a:spcBef>
            </a:pPr>
            <a:r>
              <a:rPr lang="en-US" sz="1600">
                <a:solidFill>
                  <a:srgbClr val="FF3300"/>
                </a:solidFill>
              </a:rPr>
              <a:t>                  </a:t>
            </a:r>
            <a:r>
              <a:rPr lang="en-US" sz="1600">
                <a:solidFill>
                  <a:schemeClr val="accent2"/>
                </a:solidFill>
              </a:rPr>
              <a:t>Si</a:t>
            </a:r>
            <a:r>
              <a:rPr lang="en-US" sz="1600"/>
              <a:t>  doped with </a:t>
            </a:r>
            <a:r>
              <a:rPr lang="en-US" sz="1600">
                <a:solidFill>
                  <a:srgbClr val="FF3300"/>
                </a:solidFill>
              </a:rPr>
              <a:t>P</a:t>
            </a:r>
          </a:p>
        </p:txBody>
      </p:sp>
      <p:sp>
        <p:nvSpPr>
          <p:cNvPr id="6852" name="Text Box 708"/>
          <p:cNvSpPr txBox="1">
            <a:spLocks noChangeArrowheads="1"/>
          </p:cNvSpPr>
          <p:nvPr/>
        </p:nvSpPr>
        <p:spPr bwMode="auto">
          <a:xfrm>
            <a:off x="5334000" y="4953000"/>
            <a:ext cx="28194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Examples: </a:t>
            </a:r>
            <a:r>
              <a:rPr lang="en-US" sz="1600">
                <a:solidFill>
                  <a:schemeClr val="accent2"/>
                </a:solidFill>
              </a:rPr>
              <a:t>GaAs</a:t>
            </a:r>
            <a:r>
              <a:rPr lang="en-US" sz="1600"/>
              <a:t> doped with </a:t>
            </a:r>
            <a:r>
              <a:rPr lang="en-US" sz="1600">
                <a:solidFill>
                  <a:schemeClr val="accent1"/>
                </a:solidFill>
              </a:rPr>
              <a:t>Zn</a:t>
            </a:r>
          </a:p>
          <a:p>
            <a:pPr>
              <a:spcBef>
                <a:spcPct val="50000"/>
              </a:spcBef>
            </a:pPr>
            <a:r>
              <a:rPr lang="en-US" sz="1600">
                <a:solidFill>
                  <a:srgbClr val="FF3300"/>
                </a:solidFill>
              </a:rPr>
              <a:t>                  </a:t>
            </a:r>
            <a:r>
              <a:rPr lang="en-US" sz="1600">
                <a:solidFill>
                  <a:schemeClr val="accent2"/>
                </a:solidFill>
              </a:rPr>
              <a:t>Si</a:t>
            </a:r>
            <a:r>
              <a:rPr lang="en-US" sz="1600"/>
              <a:t>  doped with </a:t>
            </a:r>
            <a:r>
              <a:rPr lang="en-US" sz="1600">
                <a:solidFill>
                  <a:schemeClr val="accent1"/>
                </a:solidFill>
              </a:rPr>
              <a:t>Al</a:t>
            </a:r>
          </a:p>
        </p:txBody>
      </p:sp>
      <p:sp>
        <p:nvSpPr>
          <p:cNvPr id="6855" name="Rectangle 711"/>
          <p:cNvSpPr>
            <a:spLocks noChangeArrowheads="1"/>
          </p:cNvSpPr>
          <p:nvPr/>
        </p:nvSpPr>
        <p:spPr bwMode="auto">
          <a:xfrm>
            <a:off x="7467600" y="152400"/>
            <a:ext cx="156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b="1" i="1">
                <a:solidFill>
                  <a:srgbClr val="000099"/>
                </a:solidFill>
              </a:rPr>
              <a:t>Section 12.1  p.2</a:t>
            </a:r>
          </a:p>
        </p:txBody>
      </p:sp>
    </p:spTree>
    <p:extLst>
      <p:ext uri="{BB962C8B-B14F-4D97-AF65-F5344CB8AC3E}">
        <p14:creationId xmlns:p14="http://schemas.microsoft.com/office/powerpoint/2010/main" val="38964284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286000" y="1905000"/>
            <a:ext cx="2057400" cy="838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286000" y="3886200"/>
            <a:ext cx="2057400" cy="838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2308225" y="40544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2435225" y="40544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2562225" y="40544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2689225" y="40544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2816225" y="4054475"/>
            <a:ext cx="95250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9" name="Oval 11"/>
          <p:cNvSpPr>
            <a:spLocks noChangeArrowheads="1"/>
          </p:cNvSpPr>
          <p:nvPr/>
        </p:nvSpPr>
        <p:spPr bwMode="auto">
          <a:xfrm>
            <a:off x="2943225" y="40544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0" name="Oval 12"/>
          <p:cNvSpPr>
            <a:spLocks noChangeArrowheads="1"/>
          </p:cNvSpPr>
          <p:nvPr/>
        </p:nvSpPr>
        <p:spPr bwMode="auto">
          <a:xfrm>
            <a:off x="3070225" y="40544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1" name="Oval 13"/>
          <p:cNvSpPr>
            <a:spLocks noChangeArrowheads="1"/>
          </p:cNvSpPr>
          <p:nvPr/>
        </p:nvSpPr>
        <p:spPr bwMode="auto">
          <a:xfrm>
            <a:off x="3197225" y="40544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2" name="Oval 14"/>
          <p:cNvSpPr>
            <a:spLocks noChangeArrowheads="1"/>
          </p:cNvSpPr>
          <p:nvPr/>
        </p:nvSpPr>
        <p:spPr bwMode="auto">
          <a:xfrm>
            <a:off x="2308225" y="41370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3" name="Oval 15"/>
          <p:cNvSpPr>
            <a:spLocks noChangeArrowheads="1"/>
          </p:cNvSpPr>
          <p:nvPr/>
        </p:nvSpPr>
        <p:spPr bwMode="auto">
          <a:xfrm>
            <a:off x="2435225" y="41370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4" name="Oval 16"/>
          <p:cNvSpPr>
            <a:spLocks noChangeArrowheads="1"/>
          </p:cNvSpPr>
          <p:nvPr/>
        </p:nvSpPr>
        <p:spPr bwMode="auto">
          <a:xfrm>
            <a:off x="2562225" y="41370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5" name="Oval 17"/>
          <p:cNvSpPr>
            <a:spLocks noChangeArrowheads="1"/>
          </p:cNvSpPr>
          <p:nvPr/>
        </p:nvSpPr>
        <p:spPr bwMode="auto">
          <a:xfrm>
            <a:off x="2689225" y="41370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6" name="Oval 18"/>
          <p:cNvSpPr>
            <a:spLocks noChangeArrowheads="1"/>
          </p:cNvSpPr>
          <p:nvPr/>
        </p:nvSpPr>
        <p:spPr bwMode="auto">
          <a:xfrm>
            <a:off x="2816225" y="4137025"/>
            <a:ext cx="95250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7" name="Oval 19"/>
          <p:cNvSpPr>
            <a:spLocks noChangeArrowheads="1"/>
          </p:cNvSpPr>
          <p:nvPr/>
        </p:nvSpPr>
        <p:spPr bwMode="auto">
          <a:xfrm>
            <a:off x="2943225" y="41370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" name="Oval 20"/>
          <p:cNvSpPr>
            <a:spLocks noChangeArrowheads="1"/>
          </p:cNvSpPr>
          <p:nvPr/>
        </p:nvSpPr>
        <p:spPr bwMode="auto">
          <a:xfrm>
            <a:off x="3070225" y="41370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9" name="Oval 21"/>
          <p:cNvSpPr>
            <a:spLocks noChangeArrowheads="1"/>
          </p:cNvSpPr>
          <p:nvPr/>
        </p:nvSpPr>
        <p:spPr bwMode="auto">
          <a:xfrm>
            <a:off x="3197225" y="41370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0" name="Oval 22"/>
          <p:cNvSpPr>
            <a:spLocks noChangeArrowheads="1"/>
          </p:cNvSpPr>
          <p:nvPr/>
        </p:nvSpPr>
        <p:spPr bwMode="auto">
          <a:xfrm>
            <a:off x="2308225" y="42211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1" name="Oval 23"/>
          <p:cNvSpPr>
            <a:spLocks noChangeArrowheads="1"/>
          </p:cNvSpPr>
          <p:nvPr/>
        </p:nvSpPr>
        <p:spPr bwMode="auto">
          <a:xfrm>
            <a:off x="2435225" y="42211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2" name="Oval 24"/>
          <p:cNvSpPr>
            <a:spLocks noChangeArrowheads="1"/>
          </p:cNvSpPr>
          <p:nvPr/>
        </p:nvSpPr>
        <p:spPr bwMode="auto">
          <a:xfrm>
            <a:off x="2562225" y="42211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3" name="Oval 25"/>
          <p:cNvSpPr>
            <a:spLocks noChangeArrowheads="1"/>
          </p:cNvSpPr>
          <p:nvPr/>
        </p:nvSpPr>
        <p:spPr bwMode="auto">
          <a:xfrm>
            <a:off x="2689225" y="42211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4" name="Oval 26"/>
          <p:cNvSpPr>
            <a:spLocks noChangeArrowheads="1"/>
          </p:cNvSpPr>
          <p:nvPr/>
        </p:nvSpPr>
        <p:spPr bwMode="auto">
          <a:xfrm>
            <a:off x="2816225" y="4221163"/>
            <a:ext cx="95250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5" name="Oval 27"/>
          <p:cNvSpPr>
            <a:spLocks noChangeArrowheads="1"/>
          </p:cNvSpPr>
          <p:nvPr/>
        </p:nvSpPr>
        <p:spPr bwMode="auto">
          <a:xfrm>
            <a:off x="2943225" y="42211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6" name="Oval 28"/>
          <p:cNvSpPr>
            <a:spLocks noChangeArrowheads="1"/>
          </p:cNvSpPr>
          <p:nvPr/>
        </p:nvSpPr>
        <p:spPr bwMode="auto">
          <a:xfrm>
            <a:off x="3070225" y="42211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7" name="Oval 29"/>
          <p:cNvSpPr>
            <a:spLocks noChangeArrowheads="1"/>
          </p:cNvSpPr>
          <p:nvPr/>
        </p:nvSpPr>
        <p:spPr bwMode="auto">
          <a:xfrm>
            <a:off x="3197225" y="42211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" name="Oval 30"/>
          <p:cNvSpPr>
            <a:spLocks noChangeArrowheads="1"/>
          </p:cNvSpPr>
          <p:nvPr/>
        </p:nvSpPr>
        <p:spPr bwMode="auto">
          <a:xfrm>
            <a:off x="2308225" y="43053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9" name="Oval 31"/>
          <p:cNvSpPr>
            <a:spLocks noChangeArrowheads="1"/>
          </p:cNvSpPr>
          <p:nvPr/>
        </p:nvSpPr>
        <p:spPr bwMode="auto">
          <a:xfrm>
            <a:off x="2435225" y="43053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0" name="Oval 32"/>
          <p:cNvSpPr>
            <a:spLocks noChangeArrowheads="1"/>
          </p:cNvSpPr>
          <p:nvPr/>
        </p:nvSpPr>
        <p:spPr bwMode="auto">
          <a:xfrm>
            <a:off x="2562225" y="43053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1" name="Oval 33"/>
          <p:cNvSpPr>
            <a:spLocks noChangeArrowheads="1"/>
          </p:cNvSpPr>
          <p:nvPr/>
        </p:nvSpPr>
        <p:spPr bwMode="auto">
          <a:xfrm>
            <a:off x="2689225" y="43053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2" name="Oval 34"/>
          <p:cNvSpPr>
            <a:spLocks noChangeArrowheads="1"/>
          </p:cNvSpPr>
          <p:nvPr/>
        </p:nvSpPr>
        <p:spPr bwMode="auto">
          <a:xfrm>
            <a:off x="2816225" y="4305300"/>
            <a:ext cx="95250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3" name="Oval 35"/>
          <p:cNvSpPr>
            <a:spLocks noChangeArrowheads="1"/>
          </p:cNvSpPr>
          <p:nvPr/>
        </p:nvSpPr>
        <p:spPr bwMode="auto">
          <a:xfrm>
            <a:off x="2943225" y="43053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4" name="Oval 36"/>
          <p:cNvSpPr>
            <a:spLocks noChangeArrowheads="1"/>
          </p:cNvSpPr>
          <p:nvPr/>
        </p:nvSpPr>
        <p:spPr bwMode="auto">
          <a:xfrm>
            <a:off x="3070225" y="43053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5" name="Oval 37"/>
          <p:cNvSpPr>
            <a:spLocks noChangeArrowheads="1"/>
          </p:cNvSpPr>
          <p:nvPr/>
        </p:nvSpPr>
        <p:spPr bwMode="auto">
          <a:xfrm>
            <a:off x="3197225" y="43053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6" name="Oval 38"/>
          <p:cNvSpPr>
            <a:spLocks noChangeArrowheads="1"/>
          </p:cNvSpPr>
          <p:nvPr/>
        </p:nvSpPr>
        <p:spPr bwMode="auto">
          <a:xfrm>
            <a:off x="2308225" y="43894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7" name="Oval 39"/>
          <p:cNvSpPr>
            <a:spLocks noChangeArrowheads="1"/>
          </p:cNvSpPr>
          <p:nvPr/>
        </p:nvSpPr>
        <p:spPr bwMode="auto">
          <a:xfrm>
            <a:off x="2435225" y="43894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8" name="Oval 40"/>
          <p:cNvSpPr>
            <a:spLocks noChangeArrowheads="1"/>
          </p:cNvSpPr>
          <p:nvPr/>
        </p:nvSpPr>
        <p:spPr bwMode="auto">
          <a:xfrm>
            <a:off x="2562225" y="43894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" name="Oval 41"/>
          <p:cNvSpPr>
            <a:spLocks noChangeArrowheads="1"/>
          </p:cNvSpPr>
          <p:nvPr/>
        </p:nvSpPr>
        <p:spPr bwMode="auto">
          <a:xfrm>
            <a:off x="2689225" y="43894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0" name="Oval 42"/>
          <p:cNvSpPr>
            <a:spLocks noChangeArrowheads="1"/>
          </p:cNvSpPr>
          <p:nvPr/>
        </p:nvSpPr>
        <p:spPr bwMode="auto">
          <a:xfrm>
            <a:off x="2816225" y="4389438"/>
            <a:ext cx="95250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1" name="Oval 43"/>
          <p:cNvSpPr>
            <a:spLocks noChangeArrowheads="1"/>
          </p:cNvSpPr>
          <p:nvPr/>
        </p:nvSpPr>
        <p:spPr bwMode="auto">
          <a:xfrm>
            <a:off x="2943225" y="43894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2" name="Oval 44"/>
          <p:cNvSpPr>
            <a:spLocks noChangeArrowheads="1"/>
          </p:cNvSpPr>
          <p:nvPr/>
        </p:nvSpPr>
        <p:spPr bwMode="auto">
          <a:xfrm>
            <a:off x="3070225" y="43894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3" name="Oval 45"/>
          <p:cNvSpPr>
            <a:spLocks noChangeArrowheads="1"/>
          </p:cNvSpPr>
          <p:nvPr/>
        </p:nvSpPr>
        <p:spPr bwMode="auto">
          <a:xfrm>
            <a:off x="3197225" y="43894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4" name="Oval 46"/>
          <p:cNvSpPr>
            <a:spLocks noChangeArrowheads="1"/>
          </p:cNvSpPr>
          <p:nvPr/>
        </p:nvSpPr>
        <p:spPr bwMode="auto">
          <a:xfrm>
            <a:off x="2308225" y="44735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5" name="Oval 47"/>
          <p:cNvSpPr>
            <a:spLocks noChangeArrowheads="1"/>
          </p:cNvSpPr>
          <p:nvPr/>
        </p:nvSpPr>
        <p:spPr bwMode="auto">
          <a:xfrm>
            <a:off x="2435225" y="44735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6" name="Oval 48"/>
          <p:cNvSpPr>
            <a:spLocks noChangeArrowheads="1"/>
          </p:cNvSpPr>
          <p:nvPr/>
        </p:nvSpPr>
        <p:spPr bwMode="auto">
          <a:xfrm>
            <a:off x="2562225" y="44735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7" name="Oval 49"/>
          <p:cNvSpPr>
            <a:spLocks noChangeArrowheads="1"/>
          </p:cNvSpPr>
          <p:nvPr/>
        </p:nvSpPr>
        <p:spPr bwMode="auto">
          <a:xfrm>
            <a:off x="2689225" y="44735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8" name="Oval 50"/>
          <p:cNvSpPr>
            <a:spLocks noChangeArrowheads="1"/>
          </p:cNvSpPr>
          <p:nvPr/>
        </p:nvSpPr>
        <p:spPr bwMode="auto">
          <a:xfrm>
            <a:off x="2816225" y="4473575"/>
            <a:ext cx="95250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" name="Oval 51"/>
          <p:cNvSpPr>
            <a:spLocks noChangeArrowheads="1"/>
          </p:cNvSpPr>
          <p:nvPr/>
        </p:nvSpPr>
        <p:spPr bwMode="auto">
          <a:xfrm>
            <a:off x="2943225" y="44735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0" name="Oval 52"/>
          <p:cNvSpPr>
            <a:spLocks noChangeArrowheads="1"/>
          </p:cNvSpPr>
          <p:nvPr/>
        </p:nvSpPr>
        <p:spPr bwMode="auto">
          <a:xfrm>
            <a:off x="3070225" y="44735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1" name="Oval 53"/>
          <p:cNvSpPr>
            <a:spLocks noChangeArrowheads="1"/>
          </p:cNvSpPr>
          <p:nvPr/>
        </p:nvSpPr>
        <p:spPr bwMode="auto">
          <a:xfrm>
            <a:off x="3197225" y="44735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2" name="Oval 54"/>
          <p:cNvSpPr>
            <a:spLocks noChangeArrowheads="1"/>
          </p:cNvSpPr>
          <p:nvPr/>
        </p:nvSpPr>
        <p:spPr bwMode="auto">
          <a:xfrm>
            <a:off x="2308225" y="45561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3" name="Oval 55"/>
          <p:cNvSpPr>
            <a:spLocks noChangeArrowheads="1"/>
          </p:cNvSpPr>
          <p:nvPr/>
        </p:nvSpPr>
        <p:spPr bwMode="auto">
          <a:xfrm>
            <a:off x="2435225" y="45561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4" name="Oval 56"/>
          <p:cNvSpPr>
            <a:spLocks noChangeArrowheads="1"/>
          </p:cNvSpPr>
          <p:nvPr/>
        </p:nvSpPr>
        <p:spPr bwMode="auto">
          <a:xfrm>
            <a:off x="2562225" y="45561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5" name="Oval 57"/>
          <p:cNvSpPr>
            <a:spLocks noChangeArrowheads="1"/>
          </p:cNvSpPr>
          <p:nvPr/>
        </p:nvSpPr>
        <p:spPr bwMode="auto">
          <a:xfrm>
            <a:off x="2689225" y="45561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6" name="Oval 58"/>
          <p:cNvSpPr>
            <a:spLocks noChangeArrowheads="1"/>
          </p:cNvSpPr>
          <p:nvPr/>
        </p:nvSpPr>
        <p:spPr bwMode="auto">
          <a:xfrm>
            <a:off x="2816225" y="4556125"/>
            <a:ext cx="95250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7" name="Oval 59"/>
          <p:cNvSpPr>
            <a:spLocks noChangeArrowheads="1"/>
          </p:cNvSpPr>
          <p:nvPr/>
        </p:nvSpPr>
        <p:spPr bwMode="auto">
          <a:xfrm>
            <a:off x="2943225" y="45561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8" name="Oval 60"/>
          <p:cNvSpPr>
            <a:spLocks noChangeArrowheads="1"/>
          </p:cNvSpPr>
          <p:nvPr/>
        </p:nvSpPr>
        <p:spPr bwMode="auto">
          <a:xfrm>
            <a:off x="3070225" y="45561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9" name="Oval 61"/>
          <p:cNvSpPr>
            <a:spLocks noChangeArrowheads="1"/>
          </p:cNvSpPr>
          <p:nvPr/>
        </p:nvSpPr>
        <p:spPr bwMode="auto">
          <a:xfrm>
            <a:off x="3197225" y="45561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30" name="Oval 62"/>
          <p:cNvSpPr>
            <a:spLocks noChangeArrowheads="1"/>
          </p:cNvSpPr>
          <p:nvPr/>
        </p:nvSpPr>
        <p:spPr bwMode="auto">
          <a:xfrm>
            <a:off x="2308225" y="46402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31" name="Oval 63"/>
          <p:cNvSpPr>
            <a:spLocks noChangeArrowheads="1"/>
          </p:cNvSpPr>
          <p:nvPr/>
        </p:nvSpPr>
        <p:spPr bwMode="auto">
          <a:xfrm>
            <a:off x="2435225" y="46402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32" name="Oval 64"/>
          <p:cNvSpPr>
            <a:spLocks noChangeArrowheads="1"/>
          </p:cNvSpPr>
          <p:nvPr/>
        </p:nvSpPr>
        <p:spPr bwMode="auto">
          <a:xfrm>
            <a:off x="2562225" y="46402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33" name="Oval 65"/>
          <p:cNvSpPr>
            <a:spLocks noChangeArrowheads="1"/>
          </p:cNvSpPr>
          <p:nvPr/>
        </p:nvSpPr>
        <p:spPr bwMode="auto">
          <a:xfrm>
            <a:off x="2689225" y="46402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34" name="Oval 66"/>
          <p:cNvSpPr>
            <a:spLocks noChangeArrowheads="1"/>
          </p:cNvSpPr>
          <p:nvPr/>
        </p:nvSpPr>
        <p:spPr bwMode="auto">
          <a:xfrm>
            <a:off x="2816225" y="4640263"/>
            <a:ext cx="95250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35" name="Oval 67"/>
          <p:cNvSpPr>
            <a:spLocks noChangeArrowheads="1"/>
          </p:cNvSpPr>
          <p:nvPr/>
        </p:nvSpPr>
        <p:spPr bwMode="auto">
          <a:xfrm>
            <a:off x="2943225" y="46402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36" name="Oval 68"/>
          <p:cNvSpPr>
            <a:spLocks noChangeArrowheads="1"/>
          </p:cNvSpPr>
          <p:nvPr/>
        </p:nvSpPr>
        <p:spPr bwMode="auto">
          <a:xfrm>
            <a:off x="3070225" y="46402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37" name="Oval 69"/>
          <p:cNvSpPr>
            <a:spLocks noChangeArrowheads="1"/>
          </p:cNvSpPr>
          <p:nvPr/>
        </p:nvSpPr>
        <p:spPr bwMode="auto">
          <a:xfrm>
            <a:off x="3197225" y="46402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39" name="Oval 71"/>
          <p:cNvSpPr>
            <a:spLocks noChangeArrowheads="1"/>
          </p:cNvSpPr>
          <p:nvPr/>
        </p:nvSpPr>
        <p:spPr bwMode="auto">
          <a:xfrm>
            <a:off x="2308225" y="38862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40" name="Oval 72"/>
          <p:cNvSpPr>
            <a:spLocks noChangeArrowheads="1"/>
          </p:cNvSpPr>
          <p:nvPr/>
        </p:nvSpPr>
        <p:spPr bwMode="auto">
          <a:xfrm>
            <a:off x="2435225" y="38862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41" name="Oval 73"/>
          <p:cNvSpPr>
            <a:spLocks noChangeArrowheads="1"/>
          </p:cNvSpPr>
          <p:nvPr/>
        </p:nvSpPr>
        <p:spPr bwMode="auto">
          <a:xfrm>
            <a:off x="2562225" y="38862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42" name="Oval 74"/>
          <p:cNvSpPr>
            <a:spLocks noChangeArrowheads="1"/>
          </p:cNvSpPr>
          <p:nvPr/>
        </p:nvSpPr>
        <p:spPr bwMode="auto">
          <a:xfrm>
            <a:off x="2689225" y="38862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43" name="Oval 75"/>
          <p:cNvSpPr>
            <a:spLocks noChangeArrowheads="1"/>
          </p:cNvSpPr>
          <p:nvPr/>
        </p:nvSpPr>
        <p:spPr bwMode="auto">
          <a:xfrm>
            <a:off x="2816225" y="3886200"/>
            <a:ext cx="95250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44" name="Oval 76"/>
          <p:cNvSpPr>
            <a:spLocks noChangeArrowheads="1"/>
          </p:cNvSpPr>
          <p:nvPr/>
        </p:nvSpPr>
        <p:spPr bwMode="auto">
          <a:xfrm>
            <a:off x="2943225" y="38862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45" name="Oval 77"/>
          <p:cNvSpPr>
            <a:spLocks noChangeArrowheads="1"/>
          </p:cNvSpPr>
          <p:nvPr/>
        </p:nvSpPr>
        <p:spPr bwMode="auto">
          <a:xfrm>
            <a:off x="3070225" y="38862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46" name="Oval 78"/>
          <p:cNvSpPr>
            <a:spLocks noChangeArrowheads="1"/>
          </p:cNvSpPr>
          <p:nvPr/>
        </p:nvSpPr>
        <p:spPr bwMode="auto">
          <a:xfrm>
            <a:off x="3197225" y="38862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47" name="Oval 79"/>
          <p:cNvSpPr>
            <a:spLocks noChangeArrowheads="1"/>
          </p:cNvSpPr>
          <p:nvPr/>
        </p:nvSpPr>
        <p:spPr bwMode="auto">
          <a:xfrm>
            <a:off x="2308225" y="39703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48" name="Oval 80"/>
          <p:cNvSpPr>
            <a:spLocks noChangeArrowheads="1"/>
          </p:cNvSpPr>
          <p:nvPr/>
        </p:nvSpPr>
        <p:spPr bwMode="auto">
          <a:xfrm>
            <a:off x="2435225" y="39703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49" name="Oval 81"/>
          <p:cNvSpPr>
            <a:spLocks noChangeArrowheads="1"/>
          </p:cNvSpPr>
          <p:nvPr/>
        </p:nvSpPr>
        <p:spPr bwMode="auto">
          <a:xfrm>
            <a:off x="2562225" y="39703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50" name="Oval 82"/>
          <p:cNvSpPr>
            <a:spLocks noChangeArrowheads="1"/>
          </p:cNvSpPr>
          <p:nvPr/>
        </p:nvSpPr>
        <p:spPr bwMode="auto">
          <a:xfrm>
            <a:off x="2689225" y="39703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51" name="Oval 83"/>
          <p:cNvSpPr>
            <a:spLocks noChangeArrowheads="1"/>
          </p:cNvSpPr>
          <p:nvPr/>
        </p:nvSpPr>
        <p:spPr bwMode="auto">
          <a:xfrm>
            <a:off x="2816225" y="3970338"/>
            <a:ext cx="95250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52" name="Oval 84"/>
          <p:cNvSpPr>
            <a:spLocks noChangeArrowheads="1"/>
          </p:cNvSpPr>
          <p:nvPr/>
        </p:nvSpPr>
        <p:spPr bwMode="auto">
          <a:xfrm>
            <a:off x="2943225" y="39703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53" name="Oval 85"/>
          <p:cNvSpPr>
            <a:spLocks noChangeArrowheads="1"/>
          </p:cNvSpPr>
          <p:nvPr/>
        </p:nvSpPr>
        <p:spPr bwMode="auto">
          <a:xfrm>
            <a:off x="3070225" y="39703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54" name="Oval 86"/>
          <p:cNvSpPr>
            <a:spLocks noChangeArrowheads="1"/>
          </p:cNvSpPr>
          <p:nvPr/>
        </p:nvSpPr>
        <p:spPr bwMode="auto">
          <a:xfrm>
            <a:off x="3197225" y="39703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55" name="Oval 87"/>
          <p:cNvSpPr>
            <a:spLocks noChangeArrowheads="1"/>
          </p:cNvSpPr>
          <p:nvPr/>
        </p:nvSpPr>
        <p:spPr bwMode="auto">
          <a:xfrm>
            <a:off x="3338513" y="3886200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56" name="Oval 88"/>
          <p:cNvSpPr>
            <a:spLocks noChangeArrowheads="1"/>
          </p:cNvSpPr>
          <p:nvPr/>
        </p:nvSpPr>
        <p:spPr bwMode="auto">
          <a:xfrm>
            <a:off x="3465513" y="3886200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57" name="Oval 89"/>
          <p:cNvSpPr>
            <a:spLocks noChangeArrowheads="1"/>
          </p:cNvSpPr>
          <p:nvPr/>
        </p:nvSpPr>
        <p:spPr bwMode="auto">
          <a:xfrm>
            <a:off x="3592513" y="3886200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63" name="Oval 95"/>
          <p:cNvSpPr>
            <a:spLocks noChangeArrowheads="1"/>
          </p:cNvSpPr>
          <p:nvPr/>
        </p:nvSpPr>
        <p:spPr bwMode="auto">
          <a:xfrm>
            <a:off x="3338513" y="39703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64" name="Oval 96"/>
          <p:cNvSpPr>
            <a:spLocks noChangeArrowheads="1"/>
          </p:cNvSpPr>
          <p:nvPr/>
        </p:nvSpPr>
        <p:spPr bwMode="auto">
          <a:xfrm>
            <a:off x="3465513" y="39703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65" name="Oval 97"/>
          <p:cNvSpPr>
            <a:spLocks noChangeArrowheads="1"/>
          </p:cNvSpPr>
          <p:nvPr/>
        </p:nvSpPr>
        <p:spPr bwMode="auto">
          <a:xfrm>
            <a:off x="3592513" y="39703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" name="Oval 103"/>
          <p:cNvSpPr>
            <a:spLocks noChangeArrowheads="1"/>
          </p:cNvSpPr>
          <p:nvPr/>
        </p:nvSpPr>
        <p:spPr bwMode="auto">
          <a:xfrm>
            <a:off x="3338513" y="40544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" name="Oval 104"/>
          <p:cNvSpPr>
            <a:spLocks noChangeArrowheads="1"/>
          </p:cNvSpPr>
          <p:nvPr/>
        </p:nvSpPr>
        <p:spPr bwMode="auto">
          <a:xfrm>
            <a:off x="3465513" y="40544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3" name="Oval 105"/>
          <p:cNvSpPr>
            <a:spLocks noChangeArrowheads="1"/>
          </p:cNvSpPr>
          <p:nvPr/>
        </p:nvSpPr>
        <p:spPr bwMode="auto">
          <a:xfrm>
            <a:off x="3592513" y="40544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9" name="Oval 111"/>
          <p:cNvSpPr>
            <a:spLocks noChangeArrowheads="1"/>
          </p:cNvSpPr>
          <p:nvPr/>
        </p:nvSpPr>
        <p:spPr bwMode="auto">
          <a:xfrm>
            <a:off x="3338513" y="41370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0" name="Oval 112"/>
          <p:cNvSpPr>
            <a:spLocks noChangeArrowheads="1"/>
          </p:cNvSpPr>
          <p:nvPr/>
        </p:nvSpPr>
        <p:spPr bwMode="auto">
          <a:xfrm>
            <a:off x="3465513" y="41370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1" name="Oval 113"/>
          <p:cNvSpPr>
            <a:spLocks noChangeArrowheads="1"/>
          </p:cNvSpPr>
          <p:nvPr/>
        </p:nvSpPr>
        <p:spPr bwMode="auto">
          <a:xfrm>
            <a:off x="3592513" y="41370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7" name="Oval 119"/>
          <p:cNvSpPr>
            <a:spLocks noChangeArrowheads="1"/>
          </p:cNvSpPr>
          <p:nvPr/>
        </p:nvSpPr>
        <p:spPr bwMode="auto">
          <a:xfrm>
            <a:off x="3338513" y="42211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8" name="Oval 120"/>
          <p:cNvSpPr>
            <a:spLocks noChangeArrowheads="1"/>
          </p:cNvSpPr>
          <p:nvPr/>
        </p:nvSpPr>
        <p:spPr bwMode="auto">
          <a:xfrm>
            <a:off x="3465513" y="42211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9" name="Oval 121"/>
          <p:cNvSpPr>
            <a:spLocks noChangeArrowheads="1"/>
          </p:cNvSpPr>
          <p:nvPr/>
        </p:nvSpPr>
        <p:spPr bwMode="auto">
          <a:xfrm>
            <a:off x="3592513" y="42211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95" name="Oval 127"/>
          <p:cNvSpPr>
            <a:spLocks noChangeArrowheads="1"/>
          </p:cNvSpPr>
          <p:nvPr/>
        </p:nvSpPr>
        <p:spPr bwMode="auto">
          <a:xfrm>
            <a:off x="3338513" y="4305300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96" name="Oval 128"/>
          <p:cNvSpPr>
            <a:spLocks noChangeArrowheads="1"/>
          </p:cNvSpPr>
          <p:nvPr/>
        </p:nvSpPr>
        <p:spPr bwMode="auto">
          <a:xfrm>
            <a:off x="3465513" y="4305300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97" name="Oval 129"/>
          <p:cNvSpPr>
            <a:spLocks noChangeArrowheads="1"/>
          </p:cNvSpPr>
          <p:nvPr/>
        </p:nvSpPr>
        <p:spPr bwMode="auto">
          <a:xfrm>
            <a:off x="3592513" y="4305300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03" name="Oval 135"/>
          <p:cNvSpPr>
            <a:spLocks noChangeArrowheads="1"/>
          </p:cNvSpPr>
          <p:nvPr/>
        </p:nvSpPr>
        <p:spPr bwMode="auto">
          <a:xfrm>
            <a:off x="3338513" y="43894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04" name="Oval 136"/>
          <p:cNvSpPr>
            <a:spLocks noChangeArrowheads="1"/>
          </p:cNvSpPr>
          <p:nvPr/>
        </p:nvSpPr>
        <p:spPr bwMode="auto">
          <a:xfrm>
            <a:off x="3465513" y="43894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05" name="Oval 137"/>
          <p:cNvSpPr>
            <a:spLocks noChangeArrowheads="1"/>
          </p:cNvSpPr>
          <p:nvPr/>
        </p:nvSpPr>
        <p:spPr bwMode="auto">
          <a:xfrm>
            <a:off x="3592513" y="43894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11" name="Oval 143"/>
          <p:cNvSpPr>
            <a:spLocks noChangeArrowheads="1"/>
          </p:cNvSpPr>
          <p:nvPr/>
        </p:nvSpPr>
        <p:spPr bwMode="auto">
          <a:xfrm>
            <a:off x="3338513" y="44735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12" name="Oval 144"/>
          <p:cNvSpPr>
            <a:spLocks noChangeArrowheads="1"/>
          </p:cNvSpPr>
          <p:nvPr/>
        </p:nvSpPr>
        <p:spPr bwMode="auto">
          <a:xfrm>
            <a:off x="3465513" y="44735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13" name="Oval 145"/>
          <p:cNvSpPr>
            <a:spLocks noChangeArrowheads="1"/>
          </p:cNvSpPr>
          <p:nvPr/>
        </p:nvSpPr>
        <p:spPr bwMode="auto">
          <a:xfrm>
            <a:off x="3592513" y="44735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19" name="Oval 151"/>
          <p:cNvSpPr>
            <a:spLocks noChangeArrowheads="1"/>
          </p:cNvSpPr>
          <p:nvPr/>
        </p:nvSpPr>
        <p:spPr bwMode="auto">
          <a:xfrm>
            <a:off x="3338513" y="45561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20" name="Oval 152"/>
          <p:cNvSpPr>
            <a:spLocks noChangeArrowheads="1"/>
          </p:cNvSpPr>
          <p:nvPr/>
        </p:nvSpPr>
        <p:spPr bwMode="auto">
          <a:xfrm>
            <a:off x="3465513" y="45561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21" name="Oval 153"/>
          <p:cNvSpPr>
            <a:spLocks noChangeArrowheads="1"/>
          </p:cNvSpPr>
          <p:nvPr/>
        </p:nvSpPr>
        <p:spPr bwMode="auto">
          <a:xfrm>
            <a:off x="3592513" y="45561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27" name="Oval 159"/>
          <p:cNvSpPr>
            <a:spLocks noChangeArrowheads="1"/>
          </p:cNvSpPr>
          <p:nvPr/>
        </p:nvSpPr>
        <p:spPr bwMode="auto">
          <a:xfrm>
            <a:off x="3338513" y="46402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28" name="Oval 160"/>
          <p:cNvSpPr>
            <a:spLocks noChangeArrowheads="1"/>
          </p:cNvSpPr>
          <p:nvPr/>
        </p:nvSpPr>
        <p:spPr bwMode="auto">
          <a:xfrm>
            <a:off x="3465513" y="46402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29" name="Oval 161"/>
          <p:cNvSpPr>
            <a:spLocks noChangeArrowheads="1"/>
          </p:cNvSpPr>
          <p:nvPr/>
        </p:nvSpPr>
        <p:spPr bwMode="auto">
          <a:xfrm>
            <a:off x="3592513" y="46402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35" name="Oval 167"/>
          <p:cNvSpPr>
            <a:spLocks noChangeArrowheads="1"/>
          </p:cNvSpPr>
          <p:nvPr/>
        </p:nvSpPr>
        <p:spPr bwMode="auto">
          <a:xfrm>
            <a:off x="2286000" y="19050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36" name="Oval 168"/>
          <p:cNvSpPr>
            <a:spLocks noChangeArrowheads="1"/>
          </p:cNvSpPr>
          <p:nvPr/>
        </p:nvSpPr>
        <p:spPr bwMode="auto">
          <a:xfrm>
            <a:off x="2413000" y="19050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37" name="Oval 169"/>
          <p:cNvSpPr>
            <a:spLocks noChangeArrowheads="1"/>
          </p:cNvSpPr>
          <p:nvPr/>
        </p:nvSpPr>
        <p:spPr bwMode="auto">
          <a:xfrm>
            <a:off x="2540000" y="19050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38" name="Oval 170"/>
          <p:cNvSpPr>
            <a:spLocks noChangeArrowheads="1"/>
          </p:cNvSpPr>
          <p:nvPr/>
        </p:nvSpPr>
        <p:spPr bwMode="auto">
          <a:xfrm>
            <a:off x="2667000" y="19050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39" name="Oval 171"/>
          <p:cNvSpPr>
            <a:spLocks noChangeArrowheads="1"/>
          </p:cNvSpPr>
          <p:nvPr/>
        </p:nvSpPr>
        <p:spPr bwMode="auto">
          <a:xfrm>
            <a:off x="2794000" y="1905000"/>
            <a:ext cx="95250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40" name="Oval 172"/>
          <p:cNvSpPr>
            <a:spLocks noChangeArrowheads="1"/>
          </p:cNvSpPr>
          <p:nvPr/>
        </p:nvSpPr>
        <p:spPr bwMode="auto">
          <a:xfrm>
            <a:off x="2921000" y="19050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41" name="Oval 173"/>
          <p:cNvSpPr>
            <a:spLocks noChangeArrowheads="1"/>
          </p:cNvSpPr>
          <p:nvPr/>
        </p:nvSpPr>
        <p:spPr bwMode="auto">
          <a:xfrm>
            <a:off x="3048000" y="19050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42" name="Oval 174"/>
          <p:cNvSpPr>
            <a:spLocks noChangeArrowheads="1"/>
          </p:cNvSpPr>
          <p:nvPr/>
        </p:nvSpPr>
        <p:spPr bwMode="auto">
          <a:xfrm>
            <a:off x="3175000" y="19050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43" name="Oval 175"/>
          <p:cNvSpPr>
            <a:spLocks noChangeArrowheads="1"/>
          </p:cNvSpPr>
          <p:nvPr/>
        </p:nvSpPr>
        <p:spPr bwMode="auto">
          <a:xfrm>
            <a:off x="2286000" y="19891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44" name="Oval 176"/>
          <p:cNvSpPr>
            <a:spLocks noChangeArrowheads="1"/>
          </p:cNvSpPr>
          <p:nvPr/>
        </p:nvSpPr>
        <p:spPr bwMode="auto">
          <a:xfrm>
            <a:off x="2413000" y="19891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45" name="Oval 177"/>
          <p:cNvSpPr>
            <a:spLocks noChangeArrowheads="1"/>
          </p:cNvSpPr>
          <p:nvPr/>
        </p:nvSpPr>
        <p:spPr bwMode="auto">
          <a:xfrm>
            <a:off x="2540000" y="19891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46" name="Oval 178"/>
          <p:cNvSpPr>
            <a:spLocks noChangeArrowheads="1"/>
          </p:cNvSpPr>
          <p:nvPr/>
        </p:nvSpPr>
        <p:spPr bwMode="auto">
          <a:xfrm>
            <a:off x="2667000" y="19891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47" name="Oval 179"/>
          <p:cNvSpPr>
            <a:spLocks noChangeArrowheads="1"/>
          </p:cNvSpPr>
          <p:nvPr/>
        </p:nvSpPr>
        <p:spPr bwMode="auto">
          <a:xfrm>
            <a:off x="2794000" y="1989138"/>
            <a:ext cx="95250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48" name="Oval 180"/>
          <p:cNvSpPr>
            <a:spLocks noChangeArrowheads="1"/>
          </p:cNvSpPr>
          <p:nvPr/>
        </p:nvSpPr>
        <p:spPr bwMode="auto">
          <a:xfrm>
            <a:off x="2921000" y="19891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49" name="Oval 181"/>
          <p:cNvSpPr>
            <a:spLocks noChangeArrowheads="1"/>
          </p:cNvSpPr>
          <p:nvPr/>
        </p:nvSpPr>
        <p:spPr bwMode="auto">
          <a:xfrm>
            <a:off x="3048000" y="19891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50" name="Oval 182"/>
          <p:cNvSpPr>
            <a:spLocks noChangeArrowheads="1"/>
          </p:cNvSpPr>
          <p:nvPr/>
        </p:nvSpPr>
        <p:spPr bwMode="auto">
          <a:xfrm>
            <a:off x="3175000" y="19891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51" name="Oval 183"/>
          <p:cNvSpPr>
            <a:spLocks noChangeArrowheads="1"/>
          </p:cNvSpPr>
          <p:nvPr/>
        </p:nvSpPr>
        <p:spPr bwMode="auto">
          <a:xfrm>
            <a:off x="2286000" y="20732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52" name="Oval 184"/>
          <p:cNvSpPr>
            <a:spLocks noChangeArrowheads="1"/>
          </p:cNvSpPr>
          <p:nvPr/>
        </p:nvSpPr>
        <p:spPr bwMode="auto">
          <a:xfrm>
            <a:off x="2413000" y="20732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53" name="Oval 185"/>
          <p:cNvSpPr>
            <a:spLocks noChangeArrowheads="1"/>
          </p:cNvSpPr>
          <p:nvPr/>
        </p:nvSpPr>
        <p:spPr bwMode="auto">
          <a:xfrm>
            <a:off x="2540000" y="20732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54" name="Oval 186"/>
          <p:cNvSpPr>
            <a:spLocks noChangeArrowheads="1"/>
          </p:cNvSpPr>
          <p:nvPr/>
        </p:nvSpPr>
        <p:spPr bwMode="auto">
          <a:xfrm>
            <a:off x="2667000" y="20732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55" name="Oval 187"/>
          <p:cNvSpPr>
            <a:spLocks noChangeArrowheads="1"/>
          </p:cNvSpPr>
          <p:nvPr/>
        </p:nvSpPr>
        <p:spPr bwMode="auto">
          <a:xfrm>
            <a:off x="2794000" y="2073275"/>
            <a:ext cx="95250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56" name="Oval 188"/>
          <p:cNvSpPr>
            <a:spLocks noChangeArrowheads="1"/>
          </p:cNvSpPr>
          <p:nvPr/>
        </p:nvSpPr>
        <p:spPr bwMode="auto">
          <a:xfrm>
            <a:off x="2921000" y="20732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57" name="Oval 189"/>
          <p:cNvSpPr>
            <a:spLocks noChangeArrowheads="1"/>
          </p:cNvSpPr>
          <p:nvPr/>
        </p:nvSpPr>
        <p:spPr bwMode="auto">
          <a:xfrm>
            <a:off x="3048000" y="20732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58" name="Oval 190"/>
          <p:cNvSpPr>
            <a:spLocks noChangeArrowheads="1"/>
          </p:cNvSpPr>
          <p:nvPr/>
        </p:nvSpPr>
        <p:spPr bwMode="auto">
          <a:xfrm>
            <a:off x="3175000" y="20732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59" name="Oval 191"/>
          <p:cNvSpPr>
            <a:spLocks noChangeArrowheads="1"/>
          </p:cNvSpPr>
          <p:nvPr/>
        </p:nvSpPr>
        <p:spPr bwMode="auto">
          <a:xfrm>
            <a:off x="2286000" y="2155825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0" name="Oval 192"/>
          <p:cNvSpPr>
            <a:spLocks noChangeArrowheads="1"/>
          </p:cNvSpPr>
          <p:nvPr/>
        </p:nvSpPr>
        <p:spPr bwMode="auto">
          <a:xfrm>
            <a:off x="2413000" y="2155825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1" name="Oval 193"/>
          <p:cNvSpPr>
            <a:spLocks noChangeArrowheads="1"/>
          </p:cNvSpPr>
          <p:nvPr/>
        </p:nvSpPr>
        <p:spPr bwMode="auto">
          <a:xfrm>
            <a:off x="2540000" y="2155825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2" name="Oval 194"/>
          <p:cNvSpPr>
            <a:spLocks noChangeArrowheads="1"/>
          </p:cNvSpPr>
          <p:nvPr/>
        </p:nvSpPr>
        <p:spPr bwMode="auto">
          <a:xfrm>
            <a:off x="2667000" y="2155825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3" name="Oval 195"/>
          <p:cNvSpPr>
            <a:spLocks noChangeArrowheads="1"/>
          </p:cNvSpPr>
          <p:nvPr/>
        </p:nvSpPr>
        <p:spPr bwMode="auto">
          <a:xfrm>
            <a:off x="2794000" y="2155825"/>
            <a:ext cx="95250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4" name="Oval 196"/>
          <p:cNvSpPr>
            <a:spLocks noChangeArrowheads="1"/>
          </p:cNvSpPr>
          <p:nvPr/>
        </p:nvSpPr>
        <p:spPr bwMode="auto">
          <a:xfrm>
            <a:off x="2921000" y="2155825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5" name="Oval 197"/>
          <p:cNvSpPr>
            <a:spLocks noChangeArrowheads="1"/>
          </p:cNvSpPr>
          <p:nvPr/>
        </p:nvSpPr>
        <p:spPr bwMode="auto">
          <a:xfrm>
            <a:off x="3048000" y="2155825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6" name="Oval 198"/>
          <p:cNvSpPr>
            <a:spLocks noChangeArrowheads="1"/>
          </p:cNvSpPr>
          <p:nvPr/>
        </p:nvSpPr>
        <p:spPr bwMode="auto">
          <a:xfrm>
            <a:off x="3175000" y="2155825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7" name="Oval 199"/>
          <p:cNvSpPr>
            <a:spLocks noChangeArrowheads="1"/>
          </p:cNvSpPr>
          <p:nvPr/>
        </p:nvSpPr>
        <p:spPr bwMode="auto">
          <a:xfrm>
            <a:off x="2286000" y="2239963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8" name="Oval 200"/>
          <p:cNvSpPr>
            <a:spLocks noChangeArrowheads="1"/>
          </p:cNvSpPr>
          <p:nvPr/>
        </p:nvSpPr>
        <p:spPr bwMode="auto">
          <a:xfrm>
            <a:off x="2413000" y="2239963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9" name="Oval 201"/>
          <p:cNvSpPr>
            <a:spLocks noChangeArrowheads="1"/>
          </p:cNvSpPr>
          <p:nvPr/>
        </p:nvSpPr>
        <p:spPr bwMode="auto">
          <a:xfrm>
            <a:off x="2540000" y="2239963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0" name="Oval 202"/>
          <p:cNvSpPr>
            <a:spLocks noChangeArrowheads="1"/>
          </p:cNvSpPr>
          <p:nvPr/>
        </p:nvSpPr>
        <p:spPr bwMode="auto">
          <a:xfrm>
            <a:off x="2667000" y="2239963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1" name="Oval 203"/>
          <p:cNvSpPr>
            <a:spLocks noChangeArrowheads="1"/>
          </p:cNvSpPr>
          <p:nvPr/>
        </p:nvSpPr>
        <p:spPr bwMode="auto">
          <a:xfrm>
            <a:off x="2794000" y="2239963"/>
            <a:ext cx="95250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2" name="Oval 204"/>
          <p:cNvSpPr>
            <a:spLocks noChangeArrowheads="1"/>
          </p:cNvSpPr>
          <p:nvPr/>
        </p:nvSpPr>
        <p:spPr bwMode="auto">
          <a:xfrm>
            <a:off x="2921000" y="2239963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" name="Oval 205"/>
          <p:cNvSpPr>
            <a:spLocks noChangeArrowheads="1"/>
          </p:cNvSpPr>
          <p:nvPr/>
        </p:nvSpPr>
        <p:spPr bwMode="auto">
          <a:xfrm>
            <a:off x="3048000" y="2239963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" name="Oval 206"/>
          <p:cNvSpPr>
            <a:spLocks noChangeArrowheads="1"/>
          </p:cNvSpPr>
          <p:nvPr/>
        </p:nvSpPr>
        <p:spPr bwMode="auto">
          <a:xfrm>
            <a:off x="3175000" y="2239963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5" name="Oval 207"/>
          <p:cNvSpPr>
            <a:spLocks noChangeArrowheads="1"/>
          </p:cNvSpPr>
          <p:nvPr/>
        </p:nvSpPr>
        <p:spPr bwMode="auto">
          <a:xfrm>
            <a:off x="2286000" y="23241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6" name="Oval 208"/>
          <p:cNvSpPr>
            <a:spLocks noChangeArrowheads="1"/>
          </p:cNvSpPr>
          <p:nvPr/>
        </p:nvSpPr>
        <p:spPr bwMode="auto">
          <a:xfrm>
            <a:off x="2413000" y="23241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7" name="Oval 209"/>
          <p:cNvSpPr>
            <a:spLocks noChangeArrowheads="1"/>
          </p:cNvSpPr>
          <p:nvPr/>
        </p:nvSpPr>
        <p:spPr bwMode="auto">
          <a:xfrm>
            <a:off x="2540000" y="23241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8" name="Oval 210"/>
          <p:cNvSpPr>
            <a:spLocks noChangeArrowheads="1"/>
          </p:cNvSpPr>
          <p:nvPr/>
        </p:nvSpPr>
        <p:spPr bwMode="auto">
          <a:xfrm>
            <a:off x="2667000" y="23241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9" name="Oval 211"/>
          <p:cNvSpPr>
            <a:spLocks noChangeArrowheads="1"/>
          </p:cNvSpPr>
          <p:nvPr/>
        </p:nvSpPr>
        <p:spPr bwMode="auto">
          <a:xfrm>
            <a:off x="2794000" y="2324100"/>
            <a:ext cx="95250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0" name="Oval 212"/>
          <p:cNvSpPr>
            <a:spLocks noChangeArrowheads="1"/>
          </p:cNvSpPr>
          <p:nvPr/>
        </p:nvSpPr>
        <p:spPr bwMode="auto">
          <a:xfrm>
            <a:off x="2921000" y="23241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1" name="Oval 213"/>
          <p:cNvSpPr>
            <a:spLocks noChangeArrowheads="1"/>
          </p:cNvSpPr>
          <p:nvPr/>
        </p:nvSpPr>
        <p:spPr bwMode="auto">
          <a:xfrm>
            <a:off x="3048000" y="23241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2" name="Oval 214"/>
          <p:cNvSpPr>
            <a:spLocks noChangeArrowheads="1"/>
          </p:cNvSpPr>
          <p:nvPr/>
        </p:nvSpPr>
        <p:spPr bwMode="auto">
          <a:xfrm>
            <a:off x="3175000" y="23241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" name="Oval 215"/>
          <p:cNvSpPr>
            <a:spLocks noChangeArrowheads="1"/>
          </p:cNvSpPr>
          <p:nvPr/>
        </p:nvSpPr>
        <p:spPr bwMode="auto">
          <a:xfrm>
            <a:off x="2286000" y="24082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4" name="Oval 216"/>
          <p:cNvSpPr>
            <a:spLocks noChangeArrowheads="1"/>
          </p:cNvSpPr>
          <p:nvPr/>
        </p:nvSpPr>
        <p:spPr bwMode="auto">
          <a:xfrm>
            <a:off x="2413000" y="24082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5" name="Oval 217"/>
          <p:cNvSpPr>
            <a:spLocks noChangeArrowheads="1"/>
          </p:cNvSpPr>
          <p:nvPr/>
        </p:nvSpPr>
        <p:spPr bwMode="auto">
          <a:xfrm>
            <a:off x="2540000" y="24082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6" name="Oval 218"/>
          <p:cNvSpPr>
            <a:spLocks noChangeArrowheads="1"/>
          </p:cNvSpPr>
          <p:nvPr/>
        </p:nvSpPr>
        <p:spPr bwMode="auto">
          <a:xfrm>
            <a:off x="2667000" y="24082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7" name="Oval 219"/>
          <p:cNvSpPr>
            <a:spLocks noChangeArrowheads="1"/>
          </p:cNvSpPr>
          <p:nvPr/>
        </p:nvSpPr>
        <p:spPr bwMode="auto">
          <a:xfrm>
            <a:off x="2794000" y="2408238"/>
            <a:ext cx="95250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8" name="Oval 220"/>
          <p:cNvSpPr>
            <a:spLocks noChangeArrowheads="1"/>
          </p:cNvSpPr>
          <p:nvPr/>
        </p:nvSpPr>
        <p:spPr bwMode="auto">
          <a:xfrm>
            <a:off x="2921000" y="24082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9" name="Oval 221"/>
          <p:cNvSpPr>
            <a:spLocks noChangeArrowheads="1"/>
          </p:cNvSpPr>
          <p:nvPr/>
        </p:nvSpPr>
        <p:spPr bwMode="auto">
          <a:xfrm>
            <a:off x="3048000" y="24082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90" name="Oval 222"/>
          <p:cNvSpPr>
            <a:spLocks noChangeArrowheads="1"/>
          </p:cNvSpPr>
          <p:nvPr/>
        </p:nvSpPr>
        <p:spPr bwMode="auto">
          <a:xfrm>
            <a:off x="3175000" y="24082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91" name="Oval 223"/>
          <p:cNvSpPr>
            <a:spLocks noChangeArrowheads="1"/>
          </p:cNvSpPr>
          <p:nvPr/>
        </p:nvSpPr>
        <p:spPr bwMode="auto">
          <a:xfrm>
            <a:off x="2286000" y="24923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92" name="Oval 224"/>
          <p:cNvSpPr>
            <a:spLocks noChangeArrowheads="1"/>
          </p:cNvSpPr>
          <p:nvPr/>
        </p:nvSpPr>
        <p:spPr bwMode="auto">
          <a:xfrm>
            <a:off x="2413000" y="24923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93" name="Oval 225"/>
          <p:cNvSpPr>
            <a:spLocks noChangeArrowheads="1"/>
          </p:cNvSpPr>
          <p:nvPr/>
        </p:nvSpPr>
        <p:spPr bwMode="auto">
          <a:xfrm>
            <a:off x="2540000" y="24923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94" name="Oval 226"/>
          <p:cNvSpPr>
            <a:spLocks noChangeArrowheads="1"/>
          </p:cNvSpPr>
          <p:nvPr/>
        </p:nvSpPr>
        <p:spPr bwMode="auto">
          <a:xfrm>
            <a:off x="2667000" y="24923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95" name="Oval 227"/>
          <p:cNvSpPr>
            <a:spLocks noChangeArrowheads="1"/>
          </p:cNvSpPr>
          <p:nvPr/>
        </p:nvSpPr>
        <p:spPr bwMode="auto">
          <a:xfrm>
            <a:off x="2794000" y="2492375"/>
            <a:ext cx="95250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96" name="Oval 228"/>
          <p:cNvSpPr>
            <a:spLocks noChangeArrowheads="1"/>
          </p:cNvSpPr>
          <p:nvPr/>
        </p:nvSpPr>
        <p:spPr bwMode="auto">
          <a:xfrm>
            <a:off x="2921000" y="24923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97" name="Oval 229"/>
          <p:cNvSpPr>
            <a:spLocks noChangeArrowheads="1"/>
          </p:cNvSpPr>
          <p:nvPr/>
        </p:nvSpPr>
        <p:spPr bwMode="auto">
          <a:xfrm>
            <a:off x="3048000" y="24923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98" name="Oval 230"/>
          <p:cNvSpPr>
            <a:spLocks noChangeArrowheads="1"/>
          </p:cNvSpPr>
          <p:nvPr/>
        </p:nvSpPr>
        <p:spPr bwMode="auto">
          <a:xfrm>
            <a:off x="3175000" y="24923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99" name="Oval 231"/>
          <p:cNvSpPr>
            <a:spLocks noChangeArrowheads="1"/>
          </p:cNvSpPr>
          <p:nvPr/>
        </p:nvSpPr>
        <p:spPr bwMode="auto">
          <a:xfrm>
            <a:off x="3316288" y="19050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0" name="Oval 232"/>
          <p:cNvSpPr>
            <a:spLocks noChangeArrowheads="1"/>
          </p:cNvSpPr>
          <p:nvPr/>
        </p:nvSpPr>
        <p:spPr bwMode="auto">
          <a:xfrm>
            <a:off x="3443288" y="19050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1" name="Oval 233"/>
          <p:cNvSpPr>
            <a:spLocks noChangeArrowheads="1"/>
          </p:cNvSpPr>
          <p:nvPr/>
        </p:nvSpPr>
        <p:spPr bwMode="auto">
          <a:xfrm>
            <a:off x="3570288" y="19050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7" name="Oval 239"/>
          <p:cNvSpPr>
            <a:spLocks noChangeArrowheads="1"/>
          </p:cNvSpPr>
          <p:nvPr/>
        </p:nvSpPr>
        <p:spPr bwMode="auto">
          <a:xfrm>
            <a:off x="3316288" y="19891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8" name="Oval 240"/>
          <p:cNvSpPr>
            <a:spLocks noChangeArrowheads="1"/>
          </p:cNvSpPr>
          <p:nvPr/>
        </p:nvSpPr>
        <p:spPr bwMode="auto">
          <a:xfrm>
            <a:off x="3443288" y="19891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9" name="Oval 241"/>
          <p:cNvSpPr>
            <a:spLocks noChangeArrowheads="1"/>
          </p:cNvSpPr>
          <p:nvPr/>
        </p:nvSpPr>
        <p:spPr bwMode="auto">
          <a:xfrm>
            <a:off x="3570288" y="19891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15" name="Oval 247"/>
          <p:cNvSpPr>
            <a:spLocks noChangeArrowheads="1"/>
          </p:cNvSpPr>
          <p:nvPr/>
        </p:nvSpPr>
        <p:spPr bwMode="auto">
          <a:xfrm>
            <a:off x="3316288" y="20732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16" name="Oval 248"/>
          <p:cNvSpPr>
            <a:spLocks noChangeArrowheads="1"/>
          </p:cNvSpPr>
          <p:nvPr/>
        </p:nvSpPr>
        <p:spPr bwMode="auto">
          <a:xfrm>
            <a:off x="3443288" y="20732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17" name="Oval 249"/>
          <p:cNvSpPr>
            <a:spLocks noChangeArrowheads="1"/>
          </p:cNvSpPr>
          <p:nvPr/>
        </p:nvSpPr>
        <p:spPr bwMode="auto">
          <a:xfrm>
            <a:off x="3570288" y="20732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3" name="Oval 255"/>
          <p:cNvSpPr>
            <a:spLocks noChangeArrowheads="1"/>
          </p:cNvSpPr>
          <p:nvPr/>
        </p:nvSpPr>
        <p:spPr bwMode="auto">
          <a:xfrm>
            <a:off x="3316288" y="2155825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4" name="Oval 256"/>
          <p:cNvSpPr>
            <a:spLocks noChangeArrowheads="1"/>
          </p:cNvSpPr>
          <p:nvPr/>
        </p:nvSpPr>
        <p:spPr bwMode="auto">
          <a:xfrm>
            <a:off x="3443288" y="2155825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5" name="Oval 257"/>
          <p:cNvSpPr>
            <a:spLocks noChangeArrowheads="1"/>
          </p:cNvSpPr>
          <p:nvPr/>
        </p:nvSpPr>
        <p:spPr bwMode="auto">
          <a:xfrm>
            <a:off x="3570288" y="2155825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1" name="Oval 263"/>
          <p:cNvSpPr>
            <a:spLocks noChangeArrowheads="1"/>
          </p:cNvSpPr>
          <p:nvPr/>
        </p:nvSpPr>
        <p:spPr bwMode="auto">
          <a:xfrm>
            <a:off x="3316288" y="2239963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2" name="Oval 264"/>
          <p:cNvSpPr>
            <a:spLocks noChangeArrowheads="1"/>
          </p:cNvSpPr>
          <p:nvPr/>
        </p:nvSpPr>
        <p:spPr bwMode="auto">
          <a:xfrm>
            <a:off x="3443288" y="2239963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3" name="Oval 265"/>
          <p:cNvSpPr>
            <a:spLocks noChangeArrowheads="1"/>
          </p:cNvSpPr>
          <p:nvPr/>
        </p:nvSpPr>
        <p:spPr bwMode="auto">
          <a:xfrm>
            <a:off x="3570288" y="2239963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9" name="Oval 271"/>
          <p:cNvSpPr>
            <a:spLocks noChangeArrowheads="1"/>
          </p:cNvSpPr>
          <p:nvPr/>
        </p:nvSpPr>
        <p:spPr bwMode="auto">
          <a:xfrm>
            <a:off x="3316288" y="23241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0" name="Oval 272"/>
          <p:cNvSpPr>
            <a:spLocks noChangeArrowheads="1"/>
          </p:cNvSpPr>
          <p:nvPr/>
        </p:nvSpPr>
        <p:spPr bwMode="auto">
          <a:xfrm>
            <a:off x="3443288" y="23241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1" name="Oval 273"/>
          <p:cNvSpPr>
            <a:spLocks noChangeArrowheads="1"/>
          </p:cNvSpPr>
          <p:nvPr/>
        </p:nvSpPr>
        <p:spPr bwMode="auto">
          <a:xfrm>
            <a:off x="3570288" y="23241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7" name="Oval 279"/>
          <p:cNvSpPr>
            <a:spLocks noChangeArrowheads="1"/>
          </p:cNvSpPr>
          <p:nvPr/>
        </p:nvSpPr>
        <p:spPr bwMode="auto">
          <a:xfrm>
            <a:off x="3316288" y="24082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8" name="Oval 280"/>
          <p:cNvSpPr>
            <a:spLocks noChangeArrowheads="1"/>
          </p:cNvSpPr>
          <p:nvPr/>
        </p:nvSpPr>
        <p:spPr bwMode="auto">
          <a:xfrm>
            <a:off x="3443288" y="24082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9" name="Oval 281"/>
          <p:cNvSpPr>
            <a:spLocks noChangeArrowheads="1"/>
          </p:cNvSpPr>
          <p:nvPr/>
        </p:nvSpPr>
        <p:spPr bwMode="auto">
          <a:xfrm>
            <a:off x="3570288" y="24082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5" name="Oval 287"/>
          <p:cNvSpPr>
            <a:spLocks noChangeArrowheads="1"/>
          </p:cNvSpPr>
          <p:nvPr/>
        </p:nvSpPr>
        <p:spPr bwMode="auto">
          <a:xfrm>
            <a:off x="3316288" y="24923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6" name="Oval 288"/>
          <p:cNvSpPr>
            <a:spLocks noChangeArrowheads="1"/>
          </p:cNvSpPr>
          <p:nvPr/>
        </p:nvSpPr>
        <p:spPr bwMode="auto">
          <a:xfrm>
            <a:off x="3443288" y="24923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7" name="Oval 289"/>
          <p:cNvSpPr>
            <a:spLocks noChangeArrowheads="1"/>
          </p:cNvSpPr>
          <p:nvPr/>
        </p:nvSpPr>
        <p:spPr bwMode="auto">
          <a:xfrm>
            <a:off x="3570288" y="24923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6" name="Oval 298"/>
          <p:cNvSpPr>
            <a:spLocks noChangeArrowheads="1"/>
          </p:cNvSpPr>
          <p:nvPr/>
        </p:nvSpPr>
        <p:spPr bwMode="auto">
          <a:xfrm>
            <a:off x="2286000" y="25654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7" name="Oval 299"/>
          <p:cNvSpPr>
            <a:spLocks noChangeArrowheads="1"/>
          </p:cNvSpPr>
          <p:nvPr/>
        </p:nvSpPr>
        <p:spPr bwMode="auto">
          <a:xfrm>
            <a:off x="2413000" y="25654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8" name="Oval 300"/>
          <p:cNvSpPr>
            <a:spLocks noChangeArrowheads="1"/>
          </p:cNvSpPr>
          <p:nvPr/>
        </p:nvSpPr>
        <p:spPr bwMode="auto">
          <a:xfrm>
            <a:off x="2540000" y="25654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9" name="Oval 301"/>
          <p:cNvSpPr>
            <a:spLocks noChangeArrowheads="1"/>
          </p:cNvSpPr>
          <p:nvPr/>
        </p:nvSpPr>
        <p:spPr bwMode="auto">
          <a:xfrm>
            <a:off x="2667000" y="25654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0" name="Oval 302"/>
          <p:cNvSpPr>
            <a:spLocks noChangeArrowheads="1"/>
          </p:cNvSpPr>
          <p:nvPr/>
        </p:nvSpPr>
        <p:spPr bwMode="auto">
          <a:xfrm>
            <a:off x="2794000" y="2565400"/>
            <a:ext cx="95250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1" name="Oval 303"/>
          <p:cNvSpPr>
            <a:spLocks noChangeArrowheads="1"/>
          </p:cNvSpPr>
          <p:nvPr/>
        </p:nvSpPr>
        <p:spPr bwMode="auto">
          <a:xfrm>
            <a:off x="2921000" y="25654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2" name="Oval 304"/>
          <p:cNvSpPr>
            <a:spLocks noChangeArrowheads="1"/>
          </p:cNvSpPr>
          <p:nvPr/>
        </p:nvSpPr>
        <p:spPr bwMode="auto">
          <a:xfrm>
            <a:off x="3048000" y="25654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3" name="Oval 305"/>
          <p:cNvSpPr>
            <a:spLocks noChangeArrowheads="1"/>
          </p:cNvSpPr>
          <p:nvPr/>
        </p:nvSpPr>
        <p:spPr bwMode="auto">
          <a:xfrm>
            <a:off x="3175000" y="25654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4" name="Oval 306"/>
          <p:cNvSpPr>
            <a:spLocks noChangeArrowheads="1"/>
          </p:cNvSpPr>
          <p:nvPr/>
        </p:nvSpPr>
        <p:spPr bwMode="auto">
          <a:xfrm>
            <a:off x="2286000" y="26495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" name="Oval 307"/>
          <p:cNvSpPr>
            <a:spLocks noChangeArrowheads="1"/>
          </p:cNvSpPr>
          <p:nvPr/>
        </p:nvSpPr>
        <p:spPr bwMode="auto">
          <a:xfrm>
            <a:off x="2413000" y="26495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" name="Oval 308"/>
          <p:cNvSpPr>
            <a:spLocks noChangeArrowheads="1"/>
          </p:cNvSpPr>
          <p:nvPr/>
        </p:nvSpPr>
        <p:spPr bwMode="auto">
          <a:xfrm>
            <a:off x="2540000" y="26495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7" name="Oval 309"/>
          <p:cNvSpPr>
            <a:spLocks noChangeArrowheads="1"/>
          </p:cNvSpPr>
          <p:nvPr/>
        </p:nvSpPr>
        <p:spPr bwMode="auto">
          <a:xfrm>
            <a:off x="2667000" y="26495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8" name="Oval 310"/>
          <p:cNvSpPr>
            <a:spLocks noChangeArrowheads="1"/>
          </p:cNvSpPr>
          <p:nvPr/>
        </p:nvSpPr>
        <p:spPr bwMode="auto">
          <a:xfrm>
            <a:off x="2794000" y="2649538"/>
            <a:ext cx="95250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9" name="Oval 311"/>
          <p:cNvSpPr>
            <a:spLocks noChangeArrowheads="1"/>
          </p:cNvSpPr>
          <p:nvPr/>
        </p:nvSpPr>
        <p:spPr bwMode="auto">
          <a:xfrm>
            <a:off x="2921000" y="26495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0" name="Oval 312"/>
          <p:cNvSpPr>
            <a:spLocks noChangeArrowheads="1"/>
          </p:cNvSpPr>
          <p:nvPr/>
        </p:nvSpPr>
        <p:spPr bwMode="auto">
          <a:xfrm>
            <a:off x="3048000" y="26495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1" name="Oval 313"/>
          <p:cNvSpPr>
            <a:spLocks noChangeArrowheads="1"/>
          </p:cNvSpPr>
          <p:nvPr/>
        </p:nvSpPr>
        <p:spPr bwMode="auto">
          <a:xfrm>
            <a:off x="3175000" y="26495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2" name="Oval 314"/>
          <p:cNvSpPr>
            <a:spLocks noChangeArrowheads="1"/>
          </p:cNvSpPr>
          <p:nvPr/>
        </p:nvSpPr>
        <p:spPr bwMode="auto">
          <a:xfrm>
            <a:off x="3316288" y="2565400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3" name="Oval 315"/>
          <p:cNvSpPr>
            <a:spLocks noChangeArrowheads="1"/>
          </p:cNvSpPr>
          <p:nvPr/>
        </p:nvSpPr>
        <p:spPr bwMode="auto">
          <a:xfrm>
            <a:off x="3443288" y="2565400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4" name="Oval 316"/>
          <p:cNvSpPr>
            <a:spLocks noChangeArrowheads="1"/>
          </p:cNvSpPr>
          <p:nvPr/>
        </p:nvSpPr>
        <p:spPr bwMode="auto">
          <a:xfrm>
            <a:off x="3570288" y="2565400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0" name="Oval 322"/>
          <p:cNvSpPr>
            <a:spLocks noChangeArrowheads="1"/>
          </p:cNvSpPr>
          <p:nvPr/>
        </p:nvSpPr>
        <p:spPr bwMode="auto">
          <a:xfrm>
            <a:off x="3316288" y="26495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1" name="Oval 323"/>
          <p:cNvSpPr>
            <a:spLocks noChangeArrowheads="1"/>
          </p:cNvSpPr>
          <p:nvPr/>
        </p:nvSpPr>
        <p:spPr bwMode="auto">
          <a:xfrm>
            <a:off x="3443288" y="26495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2" name="Oval 324"/>
          <p:cNvSpPr>
            <a:spLocks noChangeArrowheads="1"/>
          </p:cNvSpPr>
          <p:nvPr/>
        </p:nvSpPr>
        <p:spPr bwMode="auto">
          <a:xfrm>
            <a:off x="3570288" y="26495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8" name="Line 330"/>
          <p:cNvSpPr>
            <a:spLocks noChangeShapeType="1"/>
          </p:cNvSpPr>
          <p:nvPr/>
        </p:nvSpPr>
        <p:spPr bwMode="auto">
          <a:xfrm>
            <a:off x="2362200" y="28956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02" name="Rectangle 334"/>
          <p:cNvSpPr>
            <a:spLocks noChangeArrowheads="1"/>
          </p:cNvSpPr>
          <p:nvPr/>
        </p:nvSpPr>
        <p:spPr bwMode="auto">
          <a:xfrm>
            <a:off x="4406900" y="1905000"/>
            <a:ext cx="2057400" cy="838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3" name="Rectangle 335"/>
          <p:cNvSpPr>
            <a:spLocks noChangeArrowheads="1"/>
          </p:cNvSpPr>
          <p:nvPr/>
        </p:nvSpPr>
        <p:spPr bwMode="auto">
          <a:xfrm>
            <a:off x="4406900" y="3886200"/>
            <a:ext cx="2057400" cy="838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9" name="Oval 341"/>
          <p:cNvSpPr>
            <a:spLocks noChangeArrowheads="1"/>
          </p:cNvSpPr>
          <p:nvPr/>
        </p:nvSpPr>
        <p:spPr bwMode="auto">
          <a:xfrm>
            <a:off x="5064125" y="40544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0" name="Oval 342"/>
          <p:cNvSpPr>
            <a:spLocks noChangeArrowheads="1"/>
          </p:cNvSpPr>
          <p:nvPr/>
        </p:nvSpPr>
        <p:spPr bwMode="auto">
          <a:xfrm>
            <a:off x="5191125" y="40544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1" name="Oval 343"/>
          <p:cNvSpPr>
            <a:spLocks noChangeArrowheads="1"/>
          </p:cNvSpPr>
          <p:nvPr/>
        </p:nvSpPr>
        <p:spPr bwMode="auto">
          <a:xfrm>
            <a:off x="5318125" y="40544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7" name="Oval 349"/>
          <p:cNvSpPr>
            <a:spLocks noChangeArrowheads="1"/>
          </p:cNvSpPr>
          <p:nvPr/>
        </p:nvSpPr>
        <p:spPr bwMode="auto">
          <a:xfrm>
            <a:off x="5064125" y="41370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8" name="Oval 350"/>
          <p:cNvSpPr>
            <a:spLocks noChangeArrowheads="1"/>
          </p:cNvSpPr>
          <p:nvPr/>
        </p:nvSpPr>
        <p:spPr bwMode="auto">
          <a:xfrm>
            <a:off x="5191125" y="41370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9" name="Oval 351"/>
          <p:cNvSpPr>
            <a:spLocks noChangeArrowheads="1"/>
          </p:cNvSpPr>
          <p:nvPr/>
        </p:nvSpPr>
        <p:spPr bwMode="auto">
          <a:xfrm>
            <a:off x="5318125" y="41370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5" name="Oval 357"/>
          <p:cNvSpPr>
            <a:spLocks noChangeArrowheads="1"/>
          </p:cNvSpPr>
          <p:nvPr/>
        </p:nvSpPr>
        <p:spPr bwMode="auto">
          <a:xfrm>
            <a:off x="5064125" y="42211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6" name="Oval 358"/>
          <p:cNvSpPr>
            <a:spLocks noChangeArrowheads="1"/>
          </p:cNvSpPr>
          <p:nvPr/>
        </p:nvSpPr>
        <p:spPr bwMode="auto">
          <a:xfrm>
            <a:off x="5191125" y="42211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7" name="Oval 359"/>
          <p:cNvSpPr>
            <a:spLocks noChangeArrowheads="1"/>
          </p:cNvSpPr>
          <p:nvPr/>
        </p:nvSpPr>
        <p:spPr bwMode="auto">
          <a:xfrm>
            <a:off x="5318125" y="42211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3" name="Oval 365"/>
          <p:cNvSpPr>
            <a:spLocks noChangeArrowheads="1"/>
          </p:cNvSpPr>
          <p:nvPr/>
        </p:nvSpPr>
        <p:spPr bwMode="auto">
          <a:xfrm>
            <a:off x="5064125" y="43053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4" name="Oval 366"/>
          <p:cNvSpPr>
            <a:spLocks noChangeArrowheads="1"/>
          </p:cNvSpPr>
          <p:nvPr/>
        </p:nvSpPr>
        <p:spPr bwMode="auto">
          <a:xfrm>
            <a:off x="5191125" y="43053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5" name="Oval 367"/>
          <p:cNvSpPr>
            <a:spLocks noChangeArrowheads="1"/>
          </p:cNvSpPr>
          <p:nvPr/>
        </p:nvSpPr>
        <p:spPr bwMode="auto">
          <a:xfrm>
            <a:off x="5318125" y="43053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1" name="Oval 373"/>
          <p:cNvSpPr>
            <a:spLocks noChangeArrowheads="1"/>
          </p:cNvSpPr>
          <p:nvPr/>
        </p:nvSpPr>
        <p:spPr bwMode="auto">
          <a:xfrm>
            <a:off x="5064125" y="43894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2" name="Oval 374"/>
          <p:cNvSpPr>
            <a:spLocks noChangeArrowheads="1"/>
          </p:cNvSpPr>
          <p:nvPr/>
        </p:nvSpPr>
        <p:spPr bwMode="auto">
          <a:xfrm>
            <a:off x="5191125" y="43894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3" name="Oval 375"/>
          <p:cNvSpPr>
            <a:spLocks noChangeArrowheads="1"/>
          </p:cNvSpPr>
          <p:nvPr/>
        </p:nvSpPr>
        <p:spPr bwMode="auto">
          <a:xfrm>
            <a:off x="5318125" y="43894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9" name="Oval 381"/>
          <p:cNvSpPr>
            <a:spLocks noChangeArrowheads="1"/>
          </p:cNvSpPr>
          <p:nvPr/>
        </p:nvSpPr>
        <p:spPr bwMode="auto">
          <a:xfrm>
            <a:off x="5064125" y="44735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50" name="Oval 382"/>
          <p:cNvSpPr>
            <a:spLocks noChangeArrowheads="1"/>
          </p:cNvSpPr>
          <p:nvPr/>
        </p:nvSpPr>
        <p:spPr bwMode="auto">
          <a:xfrm>
            <a:off x="5191125" y="44735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51" name="Oval 383"/>
          <p:cNvSpPr>
            <a:spLocks noChangeArrowheads="1"/>
          </p:cNvSpPr>
          <p:nvPr/>
        </p:nvSpPr>
        <p:spPr bwMode="auto">
          <a:xfrm>
            <a:off x="5318125" y="44735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57" name="Oval 389"/>
          <p:cNvSpPr>
            <a:spLocks noChangeArrowheads="1"/>
          </p:cNvSpPr>
          <p:nvPr/>
        </p:nvSpPr>
        <p:spPr bwMode="auto">
          <a:xfrm>
            <a:off x="5064125" y="45561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58" name="Oval 390"/>
          <p:cNvSpPr>
            <a:spLocks noChangeArrowheads="1"/>
          </p:cNvSpPr>
          <p:nvPr/>
        </p:nvSpPr>
        <p:spPr bwMode="auto">
          <a:xfrm>
            <a:off x="5191125" y="45561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59" name="Oval 391"/>
          <p:cNvSpPr>
            <a:spLocks noChangeArrowheads="1"/>
          </p:cNvSpPr>
          <p:nvPr/>
        </p:nvSpPr>
        <p:spPr bwMode="auto">
          <a:xfrm>
            <a:off x="5318125" y="45561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65" name="Oval 397"/>
          <p:cNvSpPr>
            <a:spLocks noChangeArrowheads="1"/>
          </p:cNvSpPr>
          <p:nvPr/>
        </p:nvSpPr>
        <p:spPr bwMode="auto">
          <a:xfrm>
            <a:off x="5064125" y="46402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66" name="Oval 398"/>
          <p:cNvSpPr>
            <a:spLocks noChangeArrowheads="1"/>
          </p:cNvSpPr>
          <p:nvPr/>
        </p:nvSpPr>
        <p:spPr bwMode="auto">
          <a:xfrm>
            <a:off x="5191125" y="46402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67" name="Oval 399"/>
          <p:cNvSpPr>
            <a:spLocks noChangeArrowheads="1"/>
          </p:cNvSpPr>
          <p:nvPr/>
        </p:nvSpPr>
        <p:spPr bwMode="auto">
          <a:xfrm>
            <a:off x="5318125" y="46402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68" name="Oval 400"/>
          <p:cNvSpPr>
            <a:spLocks noChangeArrowheads="1"/>
          </p:cNvSpPr>
          <p:nvPr/>
        </p:nvSpPr>
        <p:spPr bwMode="auto">
          <a:xfrm>
            <a:off x="5459413" y="40544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69" name="Oval 401"/>
          <p:cNvSpPr>
            <a:spLocks noChangeArrowheads="1"/>
          </p:cNvSpPr>
          <p:nvPr/>
        </p:nvSpPr>
        <p:spPr bwMode="auto">
          <a:xfrm>
            <a:off x="5586413" y="40544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0" name="Oval 402"/>
          <p:cNvSpPr>
            <a:spLocks noChangeArrowheads="1"/>
          </p:cNvSpPr>
          <p:nvPr/>
        </p:nvSpPr>
        <p:spPr bwMode="auto">
          <a:xfrm>
            <a:off x="5713413" y="40544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1" name="Oval 403"/>
          <p:cNvSpPr>
            <a:spLocks noChangeArrowheads="1"/>
          </p:cNvSpPr>
          <p:nvPr/>
        </p:nvSpPr>
        <p:spPr bwMode="auto">
          <a:xfrm>
            <a:off x="5838825" y="4054475"/>
            <a:ext cx="95250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2" name="Oval 404"/>
          <p:cNvSpPr>
            <a:spLocks noChangeArrowheads="1"/>
          </p:cNvSpPr>
          <p:nvPr/>
        </p:nvSpPr>
        <p:spPr bwMode="auto">
          <a:xfrm>
            <a:off x="5967413" y="40544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3" name="Oval 405"/>
          <p:cNvSpPr>
            <a:spLocks noChangeArrowheads="1"/>
          </p:cNvSpPr>
          <p:nvPr/>
        </p:nvSpPr>
        <p:spPr bwMode="auto">
          <a:xfrm>
            <a:off x="6094413" y="40544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4" name="Oval 406"/>
          <p:cNvSpPr>
            <a:spLocks noChangeArrowheads="1"/>
          </p:cNvSpPr>
          <p:nvPr/>
        </p:nvSpPr>
        <p:spPr bwMode="auto">
          <a:xfrm>
            <a:off x="6221413" y="40544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5" name="Oval 407"/>
          <p:cNvSpPr>
            <a:spLocks noChangeArrowheads="1"/>
          </p:cNvSpPr>
          <p:nvPr/>
        </p:nvSpPr>
        <p:spPr bwMode="auto">
          <a:xfrm>
            <a:off x="6348413" y="40544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6" name="Oval 408"/>
          <p:cNvSpPr>
            <a:spLocks noChangeArrowheads="1"/>
          </p:cNvSpPr>
          <p:nvPr/>
        </p:nvSpPr>
        <p:spPr bwMode="auto">
          <a:xfrm>
            <a:off x="5459413" y="41370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7" name="Oval 409"/>
          <p:cNvSpPr>
            <a:spLocks noChangeArrowheads="1"/>
          </p:cNvSpPr>
          <p:nvPr/>
        </p:nvSpPr>
        <p:spPr bwMode="auto">
          <a:xfrm>
            <a:off x="5586413" y="41370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" name="Oval 410"/>
          <p:cNvSpPr>
            <a:spLocks noChangeArrowheads="1"/>
          </p:cNvSpPr>
          <p:nvPr/>
        </p:nvSpPr>
        <p:spPr bwMode="auto">
          <a:xfrm>
            <a:off x="5713413" y="41370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9" name="Oval 411"/>
          <p:cNvSpPr>
            <a:spLocks noChangeArrowheads="1"/>
          </p:cNvSpPr>
          <p:nvPr/>
        </p:nvSpPr>
        <p:spPr bwMode="auto">
          <a:xfrm>
            <a:off x="5838825" y="4137025"/>
            <a:ext cx="95250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0" name="Oval 412"/>
          <p:cNvSpPr>
            <a:spLocks noChangeArrowheads="1"/>
          </p:cNvSpPr>
          <p:nvPr/>
        </p:nvSpPr>
        <p:spPr bwMode="auto">
          <a:xfrm>
            <a:off x="5967413" y="41370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1" name="Oval 413"/>
          <p:cNvSpPr>
            <a:spLocks noChangeArrowheads="1"/>
          </p:cNvSpPr>
          <p:nvPr/>
        </p:nvSpPr>
        <p:spPr bwMode="auto">
          <a:xfrm>
            <a:off x="6094413" y="41370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2" name="Oval 414"/>
          <p:cNvSpPr>
            <a:spLocks noChangeArrowheads="1"/>
          </p:cNvSpPr>
          <p:nvPr/>
        </p:nvSpPr>
        <p:spPr bwMode="auto">
          <a:xfrm>
            <a:off x="6221413" y="41370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3" name="Oval 415"/>
          <p:cNvSpPr>
            <a:spLocks noChangeArrowheads="1"/>
          </p:cNvSpPr>
          <p:nvPr/>
        </p:nvSpPr>
        <p:spPr bwMode="auto">
          <a:xfrm>
            <a:off x="6348413" y="41370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4" name="Oval 416"/>
          <p:cNvSpPr>
            <a:spLocks noChangeArrowheads="1"/>
          </p:cNvSpPr>
          <p:nvPr/>
        </p:nvSpPr>
        <p:spPr bwMode="auto">
          <a:xfrm>
            <a:off x="5459413" y="42211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5" name="Oval 417"/>
          <p:cNvSpPr>
            <a:spLocks noChangeArrowheads="1"/>
          </p:cNvSpPr>
          <p:nvPr/>
        </p:nvSpPr>
        <p:spPr bwMode="auto">
          <a:xfrm>
            <a:off x="5586413" y="42211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6" name="Oval 418"/>
          <p:cNvSpPr>
            <a:spLocks noChangeArrowheads="1"/>
          </p:cNvSpPr>
          <p:nvPr/>
        </p:nvSpPr>
        <p:spPr bwMode="auto">
          <a:xfrm>
            <a:off x="5713413" y="42211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7" name="Oval 419"/>
          <p:cNvSpPr>
            <a:spLocks noChangeArrowheads="1"/>
          </p:cNvSpPr>
          <p:nvPr/>
        </p:nvSpPr>
        <p:spPr bwMode="auto">
          <a:xfrm>
            <a:off x="5838825" y="4221163"/>
            <a:ext cx="95250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8" name="Oval 420"/>
          <p:cNvSpPr>
            <a:spLocks noChangeArrowheads="1"/>
          </p:cNvSpPr>
          <p:nvPr/>
        </p:nvSpPr>
        <p:spPr bwMode="auto">
          <a:xfrm>
            <a:off x="5967413" y="42211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89" name="Oval 421"/>
          <p:cNvSpPr>
            <a:spLocks noChangeArrowheads="1"/>
          </p:cNvSpPr>
          <p:nvPr/>
        </p:nvSpPr>
        <p:spPr bwMode="auto">
          <a:xfrm>
            <a:off x="6094413" y="42211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0" name="Oval 422"/>
          <p:cNvSpPr>
            <a:spLocks noChangeArrowheads="1"/>
          </p:cNvSpPr>
          <p:nvPr/>
        </p:nvSpPr>
        <p:spPr bwMode="auto">
          <a:xfrm>
            <a:off x="6221413" y="42211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1" name="Oval 423"/>
          <p:cNvSpPr>
            <a:spLocks noChangeArrowheads="1"/>
          </p:cNvSpPr>
          <p:nvPr/>
        </p:nvSpPr>
        <p:spPr bwMode="auto">
          <a:xfrm>
            <a:off x="6348413" y="42211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2" name="Oval 424"/>
          <p:cNvSpPr>
            <a:spLocks noChangeArrowheads="1"/>
          </p:cNvSpPr>
          <p:nvPr/>
        </p:nvSpPr>
        <p:spPr bwMode="auto">
          <a:xfrm>
            <a:off x="5459413" y="4305300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3" name="Oval 425"/>
          <p:cNvSpPr>
            <a:spLocks noChangeArrowheads="1"/>
          </p:cNvSpPr>
          <p:nvPr/>
        </p:nvSpPr>
        <p:spPr bwMode="auto">
          <a:xfrm>
            <a:off x="5586413" y="4305300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4" name="Oval 426"/>
          <p:cNvSpPr>
            <a:spLocks noChangeArrowheads="1"/>
          </p:cNvSpPr>
          <p:nvPr/>
        </p:nvSpPr>
        <p:spPr bwMode="auto">
          <a:xfrm>
            <a:off x="5713413" y="4305300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5" name="Oval 427"/>
          <p:cNvSpPr>
            <a:spLocks noChangeArrowheads="1"/>
          </p:cNvSpPr>
          <p:nvPr/>
        </p:nvSpPr>
        <p:spPr bwMode="auto">
          <a:xfrm>
            <a:off x="5838825" y="4305300"/>
            <a:ext cx="95250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6" name="Oval 428"/>
          <p:cNvSpPr>
            <a:spLocks noChangeArrowheads="1"/>
          </p:cNvSpPr>
          <p:nvPr/>
        </p:nvSpPr>
        <p:spPr bwMode="auto">
          <a:xfrm>
            <a:off x="5967413" y="4305300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7" name="Oval 429"/>
          <p:cNvSpPr>
            <a:spLocks noChangeArrowheads="1"/>
          </p:cNvSpPr>
          <p:nvPr/>
        </p:nvSpPr>
        <p:spPr bwMode="auto">
          <a:xfrm>
            <a:off x="6094413" y="4305300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8" name="Oval 430"/>
          <p:cNvSpPr>
            <a:spLocks noChangeArrowheads="1"/>
          </p:cNvSpPr>
          <p:nvPr/>
        </p:nvSpPr>
        <p:spPr bwMode="auto">
          <a:xfrm>
            <a:off x="6221413" y="4305300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9" name="Oval 431"/>
          <p:cNvSpPr>
            <a:spLocks noChangeArrowheads="1"/>
          </p:cNvSpPr>
          <p:nvPr/>
        </p:nvSpPr>
        <p:spPr bwMode="auto">
          <a:xfrm>
            <a:off x="6348413" y="4305300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0" name="Oval 432"/>
          <p:cNvSpPr>
            <a:spLocks noChangeArrowheads="1"/>
          </p:cNvSpPr>
          <p:nvPr/>
        </p:nvSpPr>
        <p:spPr bwMode="auto">
          <a:xfrm>
            <a:off x="5459413" y="43894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1" name="Oval 433"/>
          <p:cNvSpPr>
            <a:spLocks noChangeArrowheads="1"/>
          </p:cNvSpPr>
          <p:nvPr/>
        </p:nvSpPr>
        <p:spPr bwMode="auto">
          <a:xfrm>
            <a:off x="5586413" y="43894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2" name="Oval 434"/>
          <p:cNvSpPr>
            <a:spLocks noChangeArrowheads="1"/>
          </p:cNvSpPr>
          <p:nvPr/>
        </p:nvSpPr>
        <p:spPr bwMode="auto">
          <a:xfrm>
            <a:off x="5713413" y="43894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3" name="Oval 435"/>
          <p:cNvSpPr>
            <a:spLocks noChangeArrowheads="1"/>
          </p:cNvSpPr>
          <p:nvPr/>
        </p:nvSpPr>
        <p:spPr bwMode="auto">
          <a:xfrm>
            <a:off x="5838825" y="4389438"/>
            <a:ext cx="95250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4" name="Oval 436"/>
          <p:cNvSpPr>
            <a:spLocks noChangeArrowheads="1"/>
          </p:cNvSpPr>
          <p:nvPr/>
        </p:nvSpPr>
        <p:spPr bwMode="auto">
          <a:xfrm>
            <a:off x="5967413" y="43894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5" name="Oval 437"/>
          <p:cNvSpPr>
            <a:spLocks noChangeArrowheads="1"/>
          </p:cNvSpPr>
          <p:nvPr/>
        </p:nvSpPr>
        <p:spPr bwMode="auto">
          <a:xfrm>
            <a:off x="6094413" y="43894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6" name="Oval 438"/>
          <p:cNvSpPr>
            <a:spLocks noChangeArrowheads="1"/>
          </p:cNvSpPr>
          <p:nvPr/>
        </p:nvSpPr>
        <p:spPr bwMode="auto">
          <a:xfrm>
            <a:off x="6221413" y="43894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7" name="Oval 439"/>
          <p:cNvSpPr>
            <a:spLocks noChangeArrowheads="1"/>
          </p:cNvSpPr>
          <p:nvPr/>
        </p:nvSpPr>
        <p:spPr bwMode="auto">
          <a:xfrm>
            <a:off x="6348413" y="43894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8" name="Oval 440"/>
          <p:cNvSpPr>
            <a:spLocks noChangeArrowheads="1"/>
          </p:cNvSpPr>
          <p:nvPr/>
        </p:nvSpPr>
        <p:spPr bwMode="auto">
          <a:xfrm>
            <a:off x="5459413" y="44735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9" name="Oval 441"/>
          <p:cNvSpPr>
            <a:spLocks noChangeArrowheads="1"/>
          </p:cNvSpPr>
          <p:nvPr/>
        </p:nvSpPr>
        <p:spPr bwMode="auto">
          <a:xfrm>
            <a:off x="5586413" y="44735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0" name="Oval 442"/>
          <p:cNvSpPr>
            <a:spLocks noChangeArrowheads="1"/>
          </p:cNvSpPr>
          <p:nvPr/>
        </p:nvSpPr>
        <p:spPr bwMode="auto">
          <a:xfrm>
            <a:off x="5713413" y="44735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1" name="Oval 443"/>
          <p:cNvSpPr>
            <a:spLocks noChangeArrowheads="1"/>
          </p:cNvSpPr>
          <p:nvPr/>
        </p:nvSpPr>
        <p:spPr bwMode="auto">
          <a:xfrm>
            <a:off x="5838825" y="4473575"/>
            <a:ext cx="95250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2" name="Oval 444"/>
          <p:cNvSpPr>
            <a:spLocks noChangeArrowheads="1"/>
          </p:cNvSpPr>
          <p:nvPr/>
        </p:nvSpPr>
        <p:spPr bwMode="auto">
          <a:xfrm>
            <a:off x="5967413" y="44735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3" name="Oval 445"/>
          <p:cNvSpPr>
            <a:spLocks noChangeArrowheads="1"/>
          </p:cNvSpPr>
          <p:nvPr/>
        </p:nvSpPr>
        <p:spPr bwMode="auto">
          <a:xfrm>
            <a:off x="6094413" y="44735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4" name="Oval 446"/>
          <p:cNvSpPr>
            <a:spLocks noChangeArrowheads="1"/>
          </p:cNvSpPr>
          <p:nvPr/>
        </p:nvSpPr>
        <p:spPr bwMode="auto">
          <a:xfrm>
            <a:off x="6221413" y="44735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5" name="Oval 447"/>
          <p:cNvSpPr>
            <a:spLocks noChangeArrowheads="1"/>
          </p:cNvSpPr>
          <p:nvPr/>
        </p:nvSpPr>
        <p:spPr bwMode="auto">
          <a:xfrm>
            <a:off x="6348413" y="44735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6" name="Oval 448"/>
          <p:cNvSpPr>
            <a:spLocks noChangeArrowheads="1"/>
          </p:cNvSpPr>
          <p:nvPr/>
        </p:nvSpPr>
        <p:spPr bwMode="auto">
          <a:xfrm>
            <a:off x="5459413" y="45561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7" name="Oval 449"/>
          <p:cNvSpPr>
            <a:spLocks noChangeArrowheads="1"/>
          </p:cNvSpPr>
          <p:nvPr/>
        </p:nvSpPr>
        <p:spPr bwMode="auto">
          <a:xfrm>
            <a:off x="5586413" y="45561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8" name="Oval 450"/>
          <p:cNvSpPr>
            <a:spLocks noChangeArrowheads="1"/>
          </p:cNvSpPr>
          <p:nvPr/>
        </p:nvSpPr>
        <p:spPr bwMode="auto">
          <a:xfrm>
            <a:off x="5713413" y="45561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9" name="Oval 451"/>
          <p:cNvSpPr>
            <a:spLocks noChangeArrowheads="1"/>
          </p:cNvSpPr>
          <p:nvPr/>
        </p:nvSpPr>
        <p:spPr bwMode="auto">
          <a:xfrm>
            <a:off x="5838825" y="4556125"/>
            <a:ext cx="95250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0" name="Oval 452"/>
          <p:cNvSpPr>
            <a:spLocks noChangeArrowheads="1"/>
          </p:cNvSpPr>
          <p:nvPr/>
        </p:nvSpPr>
        <p:spPr bwMode="auto">
          <a:xfrm>
            <a:off x="5967413" y="45561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1" name="Oval 453"/>
          <p:cNvSpPr>
            <a:spLocks noChangeArrowheads="1"/>
          </p:cNvSpPr>
          <p:nvPr/>
        </p:nvSpPr>
        <p:spPr bwMode="auto">
          <a:xfrm>
            <a:off x="6094413" y="45561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2" name="Oval 454"/>
          <p:cNvSpPr>
            <a:spLocks noChangeArrowheads="1"/>
          </p:cNvSpPr>
          <p:nvPr/>
        </p:nvSpPr>
        <p:spPr bwMode="auto">
          <a:xfrm>
            <a:off x="6221413" y="45561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3" name="Oval 455"/>
          <p:cNvSpPr>
            <a:spLocks noChangeArrowheads="1"/>
          </p:cNvSpPr>
          <p:nvPr/>
        </p:nvSpPr>
        <p:spPr bwMode="auto">
          <a:xfrm>
            <a:off x="6348413" y="45561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4" name="Oval 456"/>
          <p:cNvSpPr>
            <a:spLocks noChangeArrowheads="1"/>
          </p:cNvSpPr>
          <p:nvPr/>
        </p:nvSpPr>
        <p:spPr bwMode="auto">
          <a:xfrm>
            <a:off x="5459413" y="46402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5" name="Oval 457"/>
          <p:cNvSpPr>
            <a:spLocks noChangeArrowheads="1"/>
          </p:cNvSpPr>
          <p:nvPr/>
        </p:nvSpPr>
        <p:spPr bwMode="auto">
          <a:xfrm>
            <a:off x="5586413" y="46402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6" name="Oval 458"/>
          <p:cNvSpPr>
            <a:spLocks noChangeArrowheads="1"/>
          </p:cNvSpPr>
          <p:nvPr/>
        </p:nvSpPr>
        <p:spPr bwMode="auto">
          <a:xfrm>
            <a:off x="5713413" y="46402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7" name="Oval 459"/>
          <p:cNvSpPr>
            <a:spLocks noChangeArrowheads="1"/>
          </p:cNvSpPr>
          <p:nvPr/>
        </p:nvSpPr>
        <p:spPr bwMode="auto">
          <a:xfrm>
            <a:off x="5838825" y="4640263"/>
            <a:ext cx="95250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8" name="Oval 460"/>
          <p:cNvSpPr>
            <a:spLocks noChangeArrowheads="1"/>
          </p:cNvSpPr>
          <p:nvPr/>
        </p:nvSpPr>
        <p:spPr bwMode="auto">
          <a:xfrm>
            <a:off x="5967413" y="46402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9" name="Oval 461"/>
          <p:cNvSpPr>
            <a:spLocks noChangeArrowheads="1"/>
          </p:cNvSpPr>
          <p:nvPr/>
        </p:nvSpPr>
        <p:spPr bwMode="auto">
          <a:xfrm>
            <a:off x="6094413" y="46402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30" name="Oval 462"/>
          <p:cNvSpPr>
            <a:spLocks noChangeArrowheads="1"/>
          </p:cNvSpPr>
          <p:nvPr/>
        </p:nvSpPr>
        <p:spPr bwMode="auto">
          <a:xfrm>
            <a:off x="6221413" y="46402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31" name="Oval 463"/>
          <p:cNvSpPr>
            <a:spLocks noChangeArrowheads="1"/>
          </p:cNvSpPr>
          <p:nvPr/>
        </p:nvSpPr>
        <p:spPr bwMode="auto">
          <a:xfrm>
            <a:off x="6348413" y="46402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37" name="Oval 469"/>
          <p:cNvSpPr>
            <a:spLocks noChangeArrowheads="1"/>
          </p:cNvSpPr>
          <p:nvPr/>
        </p:nvSpPr>
        <p:spPr bwMode="auto">
          <a:xfrm>
            <a:off x="5041900" y="19050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38" name="Oval 470"/>
          <p:cNvSpPr>
            <a:spLocks noChangeArrowheads="1"/>
          </p:cNvSpPr>
          <p:nvPr/>
        </p:nvSpPr>
        <p:spPr bwMode="auto">
          <a:xfrm>
            <a:off x="5168900" y="19050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39" name="Oval 471"/>
          <p:cNvSpPr>
            <a:spLocks noChangeArrowheads="1"/>
          </p:cNvSpPr>
          <p:nvPr/>
        </p:nvSpPr>
        <p:spPr bwMode="auto">
          <a:xfrm>
            <a:off x="5295900" y="19050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5" name="Oval 477"/>
          <p:cNvSpPr>
            <a:spLocks noChangeArrowheads="1"/>
          </p:cNvSpPr>
          <p:nvPr/>
        </p:nvSpPr>
        <p:spPr bwMode="auto">
          <a:xfrm>
            <a:off x="5041900" y="19891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6" name="Oval 478"/>
          <p:cNvSpPr>
            <a:spLocks noChangeArrowheads="1"/>
          </p:cNvSpPr>
          <p:nvPr/>
        </p:nvSpPr>
        <p:spPr bwMode="auto">
          <a:xfrm>
            <a:off x="5168900" y="19891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7" name="Oval 479"/>
          <p:cNvSpPr>
            <a:spLocks noChangeArrowheads="1"/>
          </p:cNvSpPr>
          <p:nvPr/>
        </p:nvSpPr>
        <p:spPr bwMode="auto">
          <a:xfrm>
            <a:off x="5295900" y="19891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53" name="Oval 485"/>
          <p:cNvSpPr>
            <a:spLocks noChangeArrowheads="1"/>
          </p:cNvSpPr>
          <p:nvPr/>
        </p:nvSpPr>
        <p:spPr bwMode="auto">
          <a:xfrm>
            <a:off x="5041900" y="20732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54" name="Oval 486"/>
          <p:cNvSpPr>
            <a:spLocks noChangeArrowheads="1"/>
          </p:cNvSpPr>
          <p:nvPr/>
        </p:nvSpPr>
        <p:spPr bwMode="auto">
          <a:xfrm>
            <a:off x="5168900" y="20732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55" name="Oval 487"/>
          <p:cNvSpPr>
            <a:spLocks noChangeArrowheads="1"/>
          </p:cNvSpPr>
          <p:nvPr/>
        </p:nvSpPr>
        <p:spPr bwMode="auto">
          <a:xfrm>
            <a:off x="5295900" y="20732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1" name="Oval 493"/>
          <p:cNvSpPr>
            <a:spLocks noChangeArrowheads="1"/>
          </p:cNvSpPr>
          <p:nvPr/>
        </p:nvSpPr>
        <p:spPr bwMode="auto">
          <a:xfrm>
            <a:off x="5041900" y="2155825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2" name="Oval 494"/>
          <p:cNvSpPr>
            <a:spLocks noChangeArrowheads="1"/>
          </p:cNvSpPr>
          <p:nvPr/>
        </p:nvSpPr>
        <p:spPr bwMode="auto">
          <a:xfrm>
            <a:off x="5168900" y="2155825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3" name="Oval 495"/>
          <p:cNvSpPr>
            <a:spLocks noChangeArrowheads="1"/>
          </p:cNvSpPr>
          <p:nvPr/>
        </p:nvSpPr>
        <p:spPr bwMode="auto">
          <a:xfrm>
            <a:off x="5295900" y="2155825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9" name="Oval 501"/>
          <p:cNvSpPr>
            <a:spLocks noChangeArrowheads="1"/>
          </p:cNvSpPr>
          <p:nvPr/>
        </p:nvSpPr>
        <p:spPr bwMode="auto">
          <a:xfrm>
            <a:off x="5041900" y="2239963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0" name="Oval 502"/>
          <p:cNvSpPr>
            <a:spLocks noChangeArrowheads="1"/>
          </p:cNvSpPr>
          <p:nvPr/>
        </p:nvSpPr>
        <p:spPr bwMode="auto">
          <a:xfrm>
            <a:off x="5168900" y="2239963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1" name="Oval 503"/>
          <p:cNvSpPr>
            <a:spLocks noChangeArrowheads="1"/>
          </p:cNvSpPr>
          <p:nvPr/>
        </p:nvSpPr>
        <p:spPr bwMode="auto">
          <a:xfrm>
            <a:off x="5295900" y="2239963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7" name="Oval 509"/>
          <p:cNvSpPr>
            <a:spLocks noChangeArrowheads="1"/>
          </p:cNvSpPr>
          <p:nvPr/>
        </p:nvSpPr>
        <p:spPr bwMode="auto">
          <a:xfrm>
            <a:off x="5041900" y="23241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8" name="Oval 510"/>
          <p:cNvSpPr>
            <a:spLocks noChangeArrowheads="1"/>
          </p:cNvSpPr>
          <p:nvPr/>
        </p:nvSpPr>
        <p:spPr bwMode="auto">
          <a:xfrm>
            <a:off x="5168900" y="23241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9" name="Oval 511"/>
          <p:cNvSpPr>
            <a:spLocks noChangeArrowheads="1"/>
          </p:cNvSpPr>
          <p:nvPr/>
        </p:nvSpPr>
        <p:spPr bwMode="auto">
          <a:xfrm>
            <a:off x="5295900" y="23241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5" name="Oval 517"/>
          <p:cNvSpPr>
            <a:spLocks noChangeArrowheads="1"/>
          </p:cNvSpPr>
          <p:nvPr/>
        </p:nvSpPr>
        <p:spPr bwMode="auto">
          <a:xfrm>
            <a:off x="5041900" y="24082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6" name="Oval 518"/>
          <p:cNvSpPr>
            <a:spLocks noChangeArrowheads="1"/>
          </p:cNvSpPr>
          <p:nvPr/>
        </p:nvSpPr>
        <p:spPr bwMode="auto">
          <a:xfrm>
            <a:off x="5168900" y="24082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7" name="Oval 519"/>
          <p:cNvSpPr>
            <a:spLocks noChangeArrowheads="1"/>
          </p:cNvSpPr>
          <p:nvPr/>
        </p:nvSpPr>
        <p:spPr bwMode="auto">
          <a:xfrm>
            <a:off x="5295900" y="24082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3" name="Oval 525"/>
          <p:cNvSpPr>
            <a:spLocks noChangeArrowheads="1"/>
          </p:cNvSpPr>
          <p:nvPr/>
        </p:nvSpPr>
        <p:spPr bwMode="auto">
          <a:xfrm>
            <a:off x="5041900" y="24923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4" name="Oval 526"/>
          <p:cNvSpPr>
            <a:spLocks noChangeArrowheads="1"/>
          </p:cNvSpPr>
          <p:nvPr/>
        </p:nvSpPr>
        <p:spPr bwMode="auto">
          <a:xfrm>
            <a:off x="5168900" y="24923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5" name="Oval 527"/>
          <p:cNvSpPr>
            <a:spLocks noChangeArrowheads="1"/>
          </p:cNvSpPr>
          <p:nvPr/>
        </p:nvSpPr>
        <p:spPr bwMode="auto">
          <a:xfrm>
            <a:off x="5295900" y="24923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6" name="Oval 528"/>
          <p:cNvSpPr>
            <a:spLocks noChangeArrowheads="1"/>
          </p:cNvSpPr>
          <p:nvPr/>
        </p:nvSpPr>
        <p:spPr bwMode="auto">
          <a:xfrm>
            <a:off x="5437188" y="19050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7" name="Oval 529"/>
          <p:cNvSpPr>
            <a:spLocks noChangeArrowheads="1"/>
          </p:cNvSpPr>
          <p:nvPr/>
        </p:nvSpPr>
        <p:spPr bwMode="auto">
          <a:xfrm>
            <a:off x="5564188" y="19050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8" name="Oval 530"/>
          <p:cNvSpPr>
            <a:spLocks noChangeArrowheads="1"/>
          </p:cNvSpPr>
          <p:nvPr/>
        </p:nvSpPr>
        <p:spPr bwMode="auto">
          <a:xfrm>
            <a:off x="5691188" y="19050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9" name="Oval 531"/>
          <p:cNvSpPr>
            <a:spLocks noChangeArrowheads="1"/>
          </p:cNvSpPr>
          <p:nvPr/>
        </p:nvSpPr>
        <p:spPr bwMode="auto">
          <a:xfrm>
            <a:off x="5816600" y="1905000"/>
            <a:ext cx="95250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0" name="Oval 532"/>
          <p:cNvSpPr>
            <a:spLocks noChangeArrowheads="1"/>
          </p:cNvSpPr>
          <p:nvPr/>
        </p:nvSpPr>
        <p:spPr bwMode="auto">
          <a:xfrm>
            <a:off x="5945188" y="19050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1" name="Oval 533"/>
          <p:cNvSpPr>
            <a:spLocks noChangeArrowheads="1"/>
          </p:cNvSpPr>
          <p:nvPr/>
        </p:nvSpPr>
        <p:spPr bwMode="auto">
          <a:xfrm>
            <a:off x="6072188" y="19050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2" name="Oval 534"/>
          <p:cNvSpPr>
            <a:spLocks noChangeArrowheads="1"/>
          </p:cNvSpPr>
          <p:nvPr/>
        </p:nvSpPr>
        <p:spPr bwMode="auto">
          <a:xfrm>
            <a:off x="6199188" y="19050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3" name="Oval 535"/>
          <p:cNvSpPr>
            <a:spLocks noChangeArrowheads="1"/>
          </p:cNvSpPr>
          <p:nvPr/>
        </p:nvSpPr>
        <p:spPr bwMode="auto">
          <a:xfrm>
            <a:off x="6326188" y="19050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4" name="Oval 536"/>
          <p:cNvSpPr>
            <a:spLocks noChangeArrowheads="1"/>
          </p:cNvSpPr>
          <p:nvPr/>
        </p:nvSpPr>
        <p:spPr bwMode="auto">
          <a:xfrm>
            <a:off x="5437188" y="19891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5" name="Oval 537"/>
          <p:cNvSpPr>
            <a:spLocks noChangeArrowheads="1"/>
          </p:cNvSpPr>
          <p:nvPr/>
        </p:nvSpPr>
        <p:spPr bwMode="auto">
          <a:xfrm>
            <a:off x="5564188" y="19891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6" name="Oval 538"/>
          <p:cNvSpPr>
            <a:spLocks noChangeArrowheads="1"/>
          </p:cNvSpPr>
          <p:nvPr/>
        </p:nvSpPr>
        <p:spPr bwMode="auto">
          <a:xfrm>
            <a:off x="5691188" y="19891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7" name="Oval 539"/>
          <p:cNvSpPr>
            <a:spLocks noChangeArrowheads="1"/>
          </p:cNvSpPr>
          <p:nvPr/>
        </p:nvSpPr>
        <p:spPr bwMode="auto">
          <a:xfrm>
            <a:off x="5816600" y="1989138"/>
            <a:ext cx="95250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8" name="Oval 540"/>
          <p:cNvSpPr>
            <a:spLocks noChangeArrowheads="1"/>
          </p:cNvSpPr>
          <p:nvPr/>
        </p:nvSpPr>
        <p:spPr bwMode="auto">
          <a:xfrm>
            <a:off x="5945188" y="19891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9" name="Oval 541"/>
          <p:cNvSpPr>
            <a:spLocks noChangeArrowheads="1"/>
          </p:cNvSpPr>
          <p:nvPr/>
        </p:nvSpPr>
        <p:spPr bwMode="auto">
          <a:xfrm>
            <a:off x="6072188" y="19891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" name="Oval 542"/>
          <p:cNvSpPr>
            <a:spLocks noChangeArrowheads="1"/>
          </p:cNvSpPr>
          <p:nvPr/>
        </p:nvSpPr>
        <p:spPr bwMode="auto">
          <a:xfrm>
            <a:off x="6199188" y="19891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" name="Oval 543"/>
          <p:cNvSpPr>
            <a:spLocks noChangeArrowheads="1"/>
          </p:cNvSpPr>
          <p:nvPr/>
        </p:nvSpPr>
        <p:spPr bwMode="auto">
          <a:xfrm>
            <a:off x="6326188" y="19891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2" name="Oval 544"/>
          <p:cNvSpPr>
            <a:spLocks noChangeArrowheads="1"/>
          </p:cNvSpPr>
          <p:nvPr/>
        </p:nvSpPr>
        <p:spPr bwMode="auto">
          <a:xfrm>
            <a:off x="5437188" y="20732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3" name="Oval 545"/>
          <p:cNvSpPr>
            <a:spLocks noChangeArrowheads="1"/>
          </p:cNvSpPr>
          <p:nvPr/>
        </p:nvSpPr>
        <p:spPr bwMode="auto">
          <a:xfrm>
            <a:off x="5564188" y="20732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4" name="Oval 546"/>
          <p:cNvSpPr>
            <a:spLocks noChangeArrowheads="1"/>
          </p:cNvSpPr>
          <p:nvPr/>
        </p:nvSpPr>
        <p:spPr bwMode="auto">
          <a:xfrm>
            <a:off x="5691188" y="20732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5" name="Oval 547"/>
          <p:cNvSpPr>
            <a:spLocks noChangeArrowheads="1"/>
          </p:cNvSpPr>
          <p:nvPr/>
        </p:nvSpPr>
        <p:spPr bwMode="auto">
          <a:xfrm>
            <a:off x="5816600" y="2073275"/>
            <a:ext cx="95250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6" name="Oval 548"/>
          <p:cNvSpPr>
            <a:spLocks noChangeArrowheads="1"/>
          </p:cNvSpPr>
          <p:nvPr/>
        </p:nvSpPr>
        <p:spPr bwMode="auto">
          <a:xfrm>
            <a:off x="5945188" y="20732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7" name="Oval 549"/>
          <p:cNvSpPr>
            <a:spLocks noChangeArrowheads="1"/>
          </p:cNvSpPr>
          <p:nvPr/>
        </p:nvSpPr>
        <p:spPr bwMode="auto">
          <a:xfrm>
            <a:off x="6072188" y="20732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8" name="Oval 550"/>
          <p:cNvSpPr>
            <a:spLocks noChangeArrowheads="1"/>
          </p:cNvSpPr>
          <p:nvPr/>
        </p:nvSpPr>
        <p:spPr bwMode="auto">
          <a:xfrm>
            <a:off x="6199188" y="20732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9" name="Oval 551"/>
          <p:cNvSpPr>
            <a:spLocks noChangeArrowheads="1"/>
          </p:cNvSpPr>
          <p:nvPr/>
        </p:nvSpPr>
        <p:spPr bwMode="auto">
          <a:xfrm>
            <a:off x="6326188" y="20732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0" name="Oval 552"/>
          <p:cNvSpPr>
            <a:spLocks noChangeArrowheads="1"/>
          </p:cNvSpPr>
          <p:nvPr/>
        </p:nvSpPr>
        <p:spPr bwMode="auto">
          <a:xfrm>
            <a:off x="5437188" y="2155825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" name="Oval 553"/>
          <p:cNvSpPr>
            <a:spLocks noChangeArrowheads="1"/>
          </p:cNvSpPr>
          <p:nvPr/>
        </p:nvSpPr>
        <p:spPr bwMode="auto">
          <a:xfrm>
            <a:off x="5564188" y="2155825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2" name="Oval 554"/>
          <p:cNvSpPr>
            <a:spLocks noChangeArrowheads="1"/>
          </p:cNvSpPr>
          <p:nvPr/>
        </p:nvSpPr>
        <p:spPr bwMode="auto">
          <a:xfrm>
            <a:off x="5691188" y="2155825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3" name="Oval 555"/>
          <p:cNvSpPr>
            <a:spLocks noChangeArrowheads="1"/>
          </p:cNvSpPr>
          <p:nvPr/>
        </p:nvSpPr>
        <p:spPr bwMode="auto">
          <a:xfrm>
            <a:off x="5816600" y="2155825"/>
            <a:ext cx="95250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4" name="Oval 556"/>
          <p:cNvSpPr>
            <a:spLocks noChangeArrowheads="1"/>
          </p:cNvSpPr>
          <p:nvPr/>
        </p:nvSpPr>
        <p:spPr bwMode="auto">
          <a:xfrm>
            <a:off x="5945188" y="2155825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5" name="Oval 557"/>
          <p:cNvSpPr>
            <a:spLocks noChangeArrowheads="1"/>
          </p:cNvSpPr>
          <p:nvPr/>
        </p:nvSpPr>
        <p:spPr bwMode="auto">
          <a:xfrm>
            <a:off x="6072188" y="2155825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6" name="Oval 558"/>
          <p:cNvSpPr>
            <a:spLocks noChangeArrowheads="1"/>
          </p:cNvSpPr>
          <p:nvPr/>
        </p:nvSpPr>
        <p:spPr bwMode="auto">
          <a:xfrm>
            <a:off x="6199188" y="2155825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7" name="Oval 559"/>
          <p:cNvSpPr>
            <a:spLocks noChangeArrowheads="1"/>
          </p:cNvSpPr>
          <p:nvPr/>
        </p:nvSpPr>
        <p:spPr bwMode="auto">
          <a:xfrm>
            <a:off x="6326188" y="2155825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8" name="Oval 560"/>
          <p:cNvSpPr>
            <a:spLocks noChangeArrowheads="1"/>
          </p:cNvSpPr>
          <p:nvPr/>
        </p:nvSpPr>
        <p:spPr bwMode="auto">
          <a:xfrm>
            <a:off x="5437188" y="2239963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9" name="Oval 561"/>
          <p:cNvSpPr>
            <a:spLocks noChangeArrowheads="1"/>
          </p:cNvSpPr>
          <p:nvPr/>
        </p:nvSpPr>
        <p:spPr bwMode="auto">
          <a:xfrm>
            <a:off x="5564188" y="2239963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0" name="Oval 562"/>
          <p:cNvSpPr>
            <a:spLocks noChangeArrowheads="1"/>
          </p:cNvSpPr>
          <p:nvPr/>
        </p:nvSpPr>
        <p:spPr bwMode="auto">
          <a:xfrm>
            <a:off x="5691188" y="2239963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" name="Oval 563"/>
          <p:cNvSpPr>
            <a:spLocks noChangeArrowheads="1"/>
          </p:cNvSpPr>
          <p:nvPr/>
        </p:nvSpPr>
        <p:spPr bwMode="auto">
          <a:xfrm>
            <a:off x="5816600" y="2239963"/>
            <a:ext cx="95250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2" name="Oval 564"/>
          <p:cNvSpPr>
            <a:spLocks noChangeArrowheads="1"/>
          </p:cNvSpPr>
          <p:nvPr/>
        </p:nvSpPr>
        <p:spPr bwMode="auto">
          <a:xfrm>
            <a:off x="5945188" y="2239963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3" name="Oval 565"/>
          <p:cNvSpPr>
            <a:spLocks noChangeArrowheads="1"/>
          </p:cNvSpPr>
          <p:nvPr/>
        </p:nvSpPr>
        <p:spPr bwMode="auto">
          <a:xfrm>
            <a:off x="6072188" y="2239963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4" name="Oval 566"/>
          <p:cNvSpPr>
            <a:spLocks noChangeArrowheads="1"/>
          </p:cNvSpPr>
          <p:nvPr/>
        </p:nvSpPr>
        <p:spPr bwMode="auto">
          <a:xfrm>
            <a:off x="6199188" y="2239963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5" name="Oval 567"/>
          <p:cNvSpPr>
            <a:spLocks noChangeArrowheads="1"/>
          </p:cNvSpPr>
          <p:nvPr/>
        </p:nvSpPr>
        <p:spPr bwMode="auto">
          <a:xfrm>
            <a:off x="6326188" y="2239963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6" name="Oval 568"/>
          <p:cNvSpPr>
            <a:spLocks noChangeArrowheads="1"/>
          </p:cNvSpPr>
          <p:nvPr/>
        </p:nvSpPr>
        <p:spPr bwMode="auto">
          <a:xfrm>
            <a:off x="5437188" y="23241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7" name="Oval 569"/>
          <p:cNvSpPr>
            <a:spLocks noChangeArrowheads="1"/>
          </p:cNvSpPr>
          <p:nvPr/>
        </p:nvSpPr>
        <p:spPr bwMode="auto">
          <a:xfrm>
            <a:off x="5564188" y="23241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8" name="Oval 570"/>
          <p:cNvSpPr>
            <a:spLocks noChangeArrowheads="1"/>
          </p:cNvSpPr>
          <p:nvPr/>
        </p:nvSpPr>
        <p:spPr bwMode="auto">
          <a:xfrm>
            <a:off x="5691188" y="23241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9" name="Oval 571"/>
          <p:cNvSpPr>
            <a:spLocks noChangeArrowheads="1"/>
          </p:cNvSpPr>
          <p:nvPr/>
        </p:nvSpPr>
        <p:spPr bwMode="auto">
          <a:xfrm>
            <a:off x="5816600" y="2324100"/>
            <a:ext cx="95250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40" name="Oval 572"/>
          <p:cNvSpPr>
            <a:spLocks noChangeArrowheads="1"/>
          </p:cNvSpPr>
          <p:nvPr/>
        </p:nvSpPr>
        <p:spPr bwMode="auto">
          <a:xfrm>
            <a:off x="5945188" y="23241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41" name="Oval 573"/>
          <p:cNvSpPr>
            <a:spLocks noChangeArrowheads="1"/>
          </p:cNvSpPr>
          <p:nvPr/>
        </p:nvSpPr>
        <p:spPr bwMode="auto">
          <a:xfrm>
            <a:off x="6072188" y="23241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42" name="Oval 574"/>
          <p:cNvSpPr>
            <a:spLocks noChangeArrowheads="1"/>
          </p:cNvSpPr>
          <p:nvPr/>
        </p:nvSpPr>
        <p:spPr bwMode="auto">
          <a:xfrm>
            <a:off x="6199188" y="23241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43" name="Oval 575"/>
          <p:cNvSpPr>
            <a:spLocks noChangeArrowheads="1"/>
          </p:cNvSpPr>
          <p:nvPr/>
        </p:nvSpPr>
        <p:spPr bwMode="auto">
          <a:xfrm>
            <a:off x="6326188" y="23241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44" name="Oval 576"/>
          <p:cNvSpPr>
            <a:spLocks noChangeArrowheads="1"/>
          </p:cNvSpPr>
          <p:nvPr/>
        </p:nvSpPr>
        <p:spPr bwMode="auto">
          <a:xfrm>
            <a:off x="5437188" y="24082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45" name="Oval 577"/>
          <p:cNvSpPr>
            <a:spLocks noChangeArrowheads="1"/>
          </p:cNvSpPr>
          <p:nvPr/>
        </p:nvSpPr>
        <p:spPr bwMode="auto">
          <a:xfrm>
            <a:off x="5564188" y="24082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46" name="Oval 578"/>
          <p:cNvSpPr>
            <a:spLocks noChangeArrowheads="1"/>
          </p:cNvSpPr>
          <p:nvPr/>
        </p:nvSpPr>
        <p:spPr bwMode="auto">
          <a:xfrm>
            <a:off x="5691188" y="24082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47" name="Oval 579"/>
          <p:cNvSpPr>
            <a:spLocks noChangeArrowheads="1"/>
          </p:cNvSpPr>
          <p:nvPr/>
        </p:nvSpPr>
        <p:spPr bwMode="auto">
          <a:xfrm>
            <a:off x="5816600" y="2408238"/>
            <a:ext cx="95250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48" name="Oval 580"/>
          <p:cNvSpPr>
            <a:spLocks noChangeArrowheads="1"/>
          </p:cNvSpPr>
          <p:nvPr/>
        </p:nvSpPr>
        <p:spPr bwMode="auto">
          <a:xfrm>
            <a:off x="5945188" y="24082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49" name="Oval 581"/>
          <p:cNvSpPr>
            <a:spLocks noChangeArrowheads="1"/>
          </p:cNvSpPr>
          <p:nvPr/>
        </p:nvSpPr>
        <p:spPr bwMode="auto">
          <a:xfrm>
            <a:off x="6072188" y="24082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0" name="Oval 582"/>
          <p:cNvSpPr>
            <a:spLocks noChangeArrowheads="1"/>
          </p:cNvSpPr>
          <p:nvPr/>
        </p:nvSpPr>
        <p:spPr bwMode="auto">
          <a:xfrm>
            <a:off x="6199188" y="24082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1" name="Oval 583"/>
          <p:cNvSpPr>
            <a:spLocks noChangeArrowheads="1"/>
          </p:cNvSpPr>
          <p:nvPr/>
        </p:nvSpPr>
        <p:spPr bwMode="auto">
          <a:xfrm>
            <a:off x="6326188" y="24082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2" name="Oval 584"/>
          <p:cNvSpPr>
            <a:spLocks noChangeArrowheads="1"/>
          </p:cNvSpPr>
          <p:nvPr/>
        </p:nvSpPr>
        <p:spPr bwMode="auto">
          <a:xfrm>
            <a:off x="5437188" y="24923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3" name="Oval 585"/>
          <p:cNvSpPr>
            <a:spLocks noChangeArrowheads="1"/>
          </p:cNvSpPr>
          <p:nvPr/>
        </p:nvSpPr>
        <p:spPr bwMode="auto">
          <a:xfrm>
            <a:off x="5564188" y="24923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4" name="Oval 586"/>
          <p:cNvSpPr>
            <a:spLocks noChangeArrowheads="1"/>
          </p:cNvSpPr>
          <p:nvPr/>
        </p:nvSpPr>
        <p:spPr bwMode="auto">
          <a:xfrm>
            <a:off x="5691188" y="24923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5" name="Oval 587"/>
          <p:cNvSpPr>
            <a:spLocks noChangeArrowheads="1"/>
          </p:cNvSpPr>
          <p:nvPr/>
        </p:nvSpPr>
        <p:spPr bwMode="auto">
          <a:xfrm>
            <a:off x="5816600" y="2492375"/>
            <a:ext cx="95250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6" name="Oval 588"/>
          <p:cNvSpPr>
            <a:spLocks noChangeArrowheads="1"/>
          </p:cNvSpPr>
          <p:nvPr/>
        </p:nvSpPr>
        <p:spPr bwMode="auto">
          <a:xfrm>
            <a:off x="5945188" y="24923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7" name="Oval 589"/>
          <p:cNvSpPr>
            <a:spLocks noChangeArrowheads="1"/>
          </p:cNvSpPr>
          <p:nvPr/>
        </p:nvSpPr>
        <p:spPr bwMode="auto">
          <a:xfrm>
            <a:off x="6072188" y="24923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8" name="Oval 590"/>
          <p:cNvSpPr>
            <a:spLocks noChangeArrowheads="1"/>
          </p:cNvSpPr>
          <p:nvPr/>
        </p:nvSpPr>
        <p:spPr bwMode="auto">
          <a:xfrm>
            <a:off x="6199188" y="24923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59" name="Oval 591"/>
          <p:cNvSpPr>
            <a:spLocks noChangeArrowheads="1"/>
          </p:cNvSpPr>
          <p:nvPr/>
        </p:nvSpPr>
        <p:spPr bwMode="auto">
          <a:xfrm>
            <a:off x="6326188" y="24923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67" name="Oval 599"/>
          <p:cNvSpPr>
            <a:spLocks noChangeArrowheads="1"/>
          </p:cNvSpPr>
          <p:nvPr/>
        </p:nvSpPr>
        <p:spPr bwMode="auto">
          <a:xfrm>
            <a:off x="5041900" y="25654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68" name="Oval 600"/>
          <p:cNvSpPr>
            <a:spLocks noChangeArrowheads="1"/>
          </p:cNvSpPr>
          <p:nvPr/>
        </p:nvSpPr>
        <p:spPr bwMode="auto">
          <a:xfrm>
            <a:off x="5168900" y="25654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69" name="Oval 601"/>
          <p:cNvSpPr>
            <a:spLocks noChangeArrowheads="1"/>
          </p:cNvSpPr>
          <p:nvPr/>
        </p:nvSpPr>
        <p:spPr bwMode="auto">
          <a:xfrm>
            <a:off x="5295900" y="25654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5" name="Oval 607"/>
          <p:cNvSpPr>
            <a:spLocks noChangeArrowheads="1"/>
          </p:cNvSpPr>
          <p:nvPr/>
        </p:nvSpPr>
        <p:spPr bwMode="auto">
          <a:xfrm>
            <a:off x="5041900" y="26495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6" name="Oval 608"/>
          <p:cNvSpPr>
            <a:spLocks noChangeArrowheads="1"/>
          </p:cNvSpPr>
          <p:nvPr/>
        </p:nvSpPr>
        <p:spPr bwMode="auto">
          <a:xfrm>
            <a:off x="5168900" y="26495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7" name="Oval 609"/>
          <p:cNvSpPr>
            <a:spLocks noChangeArrowheads="1"/>
          </p:cNvSpPr>
          <p:nvPr/>
        </p:nvSpPr>
        <p:spPr bwMode="auto">
          <a:xfrm>
            <a:off x="5295900" y="26495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8" name="Oval 610"/>
          <p:cNvSpPr>
            <a:spLocks noChangeArrowheads="1"/>
          </p:cNvSpPr>
          <p:nvPr/>
        </p:nvSpPr>
        <p:spPr bwMode="auto">
          <a:xfrm>
            <a:off x="5437188" y="25654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9" name="Oval 611"/>
          <p:cNvSpPr>
            <a:spLocks noChangeArrowheads="1"/>
          </p:cNvSpPr>
          <p:nvPr/>
        </p:nvSpPr>
        <p:spPr bwMode="auto">
          <a:xfrm>
            <a:off x="5564188" y="25654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0" name="Oval 612"/>
          <p:cNvSpPr>
            <a:spLocks noChangeArrowheads="1"/>
          </p:cNvSpPr>
          <p:nvPr/>
        </p:nvSpPr>
        <p:spPr bwMode="auto">
          <a:xfrm>
            <a:off x="5691188" y="25654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1" name="Oval 613"/>
          <p:cNvSpPr>
            <a:spLocks noChangeArrowheads="1"/>
          </p:cNvSpPr>
          <p:nvPr/>
        </p:nvSpPr>
        <p:spPr bwMode="auto">
          <a:xfrm>
            <a:off x="5816600" y="2565400"/>
            <a:ext cx="95250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" name="Oval 614"/>
          <p:cNvSpPr>
            <a:spLocks noChangeArrowheads="1"/>
          </p:cNvSpPr>
          <p:nvPr/>
        </p:nvSpPr>
        <p:spPr bwMode="auto">
          <a:xfrm>
            <a:off x="5945188" y="25654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" name="Oval 615"/>
          <p:cNvSpPr>
            <a:spLocks noChangeArrowheads="1"/>
          </p:cNvSpPr>
          <p:nvPr/>
        </p:nvSpPr>
        <p:spPr bwMode="auto">
          <a:xfrm>
            <a:off x="6072188" y="25654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" name="Oval 616"/>
          <p:cNvSpPr>
            <a:spLocks noChangeArrowheads="1"/>
          </p:cNvSpPr>
          <p:nvPr/>
        </p:nvSpPr>
        <p:spPr bwMode="auto">
          <a:xfrm>
            <a:off x="6199188" y="25654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5" name="Oval 617"/>
          <p:cNvSpPr>
            <a:spLocks noChangeArrowheads="1"/>
          </p:cNvSpPr>
          <p:nvPr/>
        </p:nvSpPr>
        <p:spPr bwMode="auto">
          <a:xfrm>
            <a:off x="6326188" y="25654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6" name="Oval 618"/>
          <p:cNvSpPr>
            <a:spLocks noChangeArrowheads="1"/>
          </p:cNvSpPr>
          <p:nvPr/>
        </p:nvSpPr>
        <p:spPr bwMode="auto">
          <a:xfrm>
            <a:off x="5437188" y="26495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7" name="Oval 619"/>
          <p:cNvSpPr>
            <a:spLocks noChangeArrowheads="1"/>
          </p:cNvSpPr>
          <p:nvPr/>
        </p:nvSpPr>
        <p:spPr bwMode="auto">
          <a:xfrm>
            <a:off x="5564188" y="26495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8" name="Oval 620"/>
          <p:cNvSpPr>
            <a:spLocks noChangeArrowheads="1"/>
          </p:cNvSpPr>
          <p:nvPr/>
        </p:nvSpPr>
        <p:spPr bwMode="auto">
          <a:xfrm>
            <a:off x="5691188" y="26495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9" name="Oval 621"/>
          <p:cNvSpPr>
            <a:spLocks noChangeArrowheads="1"/>
          </p:cNvSpPr>
          <p:nvPr/>
        </p:nvSpPr>
        <p:spPr bwMode="auto">
          <a:xfrm>
            <a:off x="5816600" y="2649538"/>
            <a:ext cx="95250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90" name="Oval 622"/>
          <p:cNvSpPr>
            <a:spLocks noChangeArrowheads="1"/>
          </p:cNvSpPr>
          <p:nvPr/>
        </p:nvSpPr>
        <p:spPr bwMode="auto">
          <a:xfrm>
            <a:off x="5945188" y="26495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91" name="Oval 623"/>
          <p:cNvSpPr>
            <a:spLocks noChangeArrowheads="1"/>
          </p:cNvSpPr>
          <p:nvPr/>
        </p:nvSpPr>
        <p:spPr bwMode="auto">
          <a:xfrm>
            <a:off x="6072188" y="26495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92" name="Oval 624"/>
          <p:cNvSpPr>
            <a:spLocks noChangeArrowheads="1"/>
          </p:cNvSpPr>
          <p:nvPr/>
        </p:nvSpPr>
        <p:spPr bwMode="auto">
          <a:xfrm>
            <a:off x="6199188" y="26495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93" name="Oval 625"/>
          <p:cNvSpPr>
            <a:spLocks noChangeArrowheads="1"/>
          </p:cNvSpPr>
          <p:nvPr/>
        </p:nvSpPr>
        <p:spPr bwMode="auto">
          <a:xfrm>
            <a:off x="6326188" y="26495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94" name="Line 626"/>
          <p:cNvSpPr>
            <a:spLocks noChangeShapeType="1"/>
          </p:cNvSpPr>
          <p:nvPr/>
        </p:nvSpPr>
        <p:spPr bwMode="auto">
          <a:xfrm>
            <a:off x="4724400" y="3733800"/>
            <a:ext cx="16637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834" name="Group 666"/>
          <p:cNvGrpSpPr>
            <a:grpSpLocks/>
          </p:cNvGrpSpPr>
          <p:nvPr/>
        </p:nvGrpSpPr>
        <p:grpSpPr bwMode="auto">
          <a:xfrm>
            <a:off x="4702175" y="3883025"/>
            <a:ext cx="1758950" cy="168275"/>
            <a:chOff x="2298" y="1910"/>
            <a:chExt cx="1108" cy="106"/>
          </a:xfrm>
        </p:grpSpPr>
        <p:sp>
          <p:nvSpPr>
            <p:cNvPr id="7798" name="Oval 630"/>
            <p:cNvSpPr>
              <a:spLocks noChangeArrowheads="1"/>
            </p:cNvSpPr>
            <p:nvPr/>
          </p:nvSpPr>
          <p:spPr bwMode="auto">
            <a:xfrm>
              <a:off x="2298" y="1910"/>
              <a:ext cx="59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99" name="Oval 631"/>
            <p:cNvSpPr>
              <a:spLocks noChangeArrowheads="1"/>
            </p:cNvSpPr>
            <p:nvPr/>
          </p:nvSpPr>
          <p:spPr bwMode="auto">
            <a:xfrm>
              <a:off x="2378" y="1910"/>
              <a:ext cx="59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00" name="Oval 632"/>
            <p:cNvSpPr>
              <a:spLocks noChangeArrowheads="1"/>
            </p:cNvSpPr>
            <p:nvPr/>
          </p:nvSpPr>
          <p:spPr bwMode="auto">
            <a:xfrm>
              <a:off x="2458" y="1910"/>
              <a:ext cx="60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01" name="Oval 633"/>
            <p:cNvSpPr>
              <a:spLocks noChangeArrowheads="1"/>
            </p:cNvSpPr>
            <p:nvPr/>
          </p:nvSpPr>
          <p:spPr bwMode="auto">
            <a:xfrm>
              <a:off x="2538" y="1910"/>
              <a:ext cx="59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02" name="Oval 634"/>
            <p:cNvSpPr>
              <a:spLocks noChangeArrowheads="1"/>
            </p:cNvSpPr>
            <p:nvPr/>
          </p:nvSpPr>
          <p:spPr bwMode="auto">
            <a:xfrm>
              <a:off x="2618" y="1910"/>
              <a:ext cx="59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03" name="Oval 635"/>
            <p:cNvSpPr>
              <a:spLocks noChangeArrowheads="1"/>
            </p:cNvSpPr>
            <p:nvPr/>
          </p:nvSpPr>
          <p:spPr bwMode="auto">
            <a:xfrm>
              <a:off x="2698" y="1910"/>
              <a:ext cx="59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06" name="Oval 638"/>
            <p:cNvSpPr>
              <a:spLocks noChangeArrowheads="1"/>
            </p:cNvSpPr>
            <p:nvPr/>
          </p:nvSpPr>
          <p:spPr bwMode="auto">
            <a:xfrm>
              <a:off x="2298" y="1963"/>
              <a:ext cx="59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07" name="Oval 639"/>
            <p:cNvSpPr>
              <a:spLocks noChangeArrowheads="1"/>
            </p:cNvSpPr>
            <p:nvPr/>
          </p:nvSpPr>
          <p:spPr bwMode="auto">
            <a:xfrm>
              <a:off x="2378" y="1963"/>
              <a:ext cx="59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08" name="Oval 640"/>
            <p:cNvSpPr>
              <a:spLocks noChangeArrowheads="1"/>
            </p:cNvSpPr>
            <p:nvPr/>
          </p:nvSpPr>
          <p:spPr bwMode="auto">
            <a:xfrm>
              <a:off x="2458" y="1963"/>
              <a:ext cx="60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09" name="Oval 641"/>
            <p:cNvSpPr>
              <a:spLocks noChangeArrowheads="1"/>
            </p:cNvSpPr>
            <p:nvPr/>
          </p:nvSpPr>
          <p:spPr bwMode="auto">
            <a:xfrm>
              <a:off x="2538" y="1963"/>
              <a:ext cx="59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10" name="Oval 642"/>
            <p:cNvSpPr>
              <a:spLocks noChangeArrowheads="1"/>
            </p:cNvSpPr>
            <p:nvPr/>
          </p:nvSpPr>
          <p:spPr bwMode="auto">
            <a:xfrm>
              <a:off x="2618" y="1963"/>
              <a:ext cx="59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11" name="Oval 643"/>
            <p:cNvSpPr>
              <a:spLocks noChangeArrowheads="1"/>
            </p:cNvSpPr>
            <p:nvPr/>
          </p:nvSpPr>
          <p:spPr bwMode="auto">
            <a:xfrm>
              <a:off x="2698" y="1963"/>
              <a:ext cx="59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12" name="Oval 644"/>
            <p:cNvSpPr>
              <a:spLocks noChangeArrowheads="1"/>
            </p:cNvSpPr>
            <p:nvPr/>
          </p:nvSpPr>
          <p:spPr bwMode="auto">
            <a:xfrm>
              <a:off x="2787" y="1910"/>
              <a:ext cx="59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13" name="Oval 645"/>
            <p:cNvSpPr>
              <a:spLocks noChangeArrowheads="1"/>
            </p:cNvSpPr>
            <p:nvPr/>
          </p:nvSpPr>
          <p:spPr bwMode="auto">
            <a:xfrm>
              <a:off x="2867" y="1910"/>
              <a:ext cx="59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14" name="Oval 646"/>
            <p:cNvSpPr>
              <a:spLocks noChangeArrowheads="1"/>
            </p:cNvSpPr>
            <p:nvPr/>
          </p:nvSpPr>
          <p:spPr bwMode="auto">
            <a:xfrm>
              <a:off x="2947" y="1910"/>
              <a:ext cx="59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15" name="Oval 647"/>
            <p:cNvSpPr>
              <a:spLocks noChangeArrowheads="1"/>
            </p:cNvSpPr>
            <p:nvPr/>
          </p:nvSpPr>
          <p:spPr bwMode="auto">
            <a:xfrm>
              <a:off x="3026" y="1910"/>
              <a:ext cx="60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16" name="Oval 648"/>
            <p:cNvSpPr>
              <a:spLocks noChangeArrowheads="1"/>
            </p:cNvSpPr>
            <p:nvPr/>
          </p:nvSpPr>
          <p:spPr bwMode="auto">
            <a:xfrm>
              <a:off x="3107" y="1910"/>
              <a:ext cx="59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17" name="Oval 649"/>
            <p:cNvSpPr>
              <a:spLocks noChangeArrowheads="1"/>
            </p:cNvSpPr>
            <p:nvPr/>
          </p:nvSpPr>
          <p:spPr bwMode="auto">
            <a:xfrm>
              <a:off x="3187" y="1910"/>
              <a:ext cx="59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18" name="Oval 650"/>
            <p:cNvSpPr>
              <a:spLocks noChangeArrowheads="1"/>
            </p:cNvSpPr>
            <p:nvPr/>
          </p:nvSpPr>
          <p:spPr bwMode="auto">
            <a:xfrm>
              <a:off x="3267" y="1910"/>
              <a:ext cx="59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19" name="Oval 651"/>
            <p:cNvSpPr>
              <a:spLocks noChangeArrowheads="1"/>
            </p:cNvSpPr>
            <p:nvPr/>
          </p:nvSpPr>
          <p:spPr bwMode="auto">
            <a:xfrm>
              <a:off x="3347" y="1910"/>
              <a:ext cx="59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20" name="Oval 652"/>
            <p:cNvSpPr>
              <a:spLocks noChangeArrowheads="1"/>
            </p:cNvSpPr>
            <p:nvPr/>
          </p:nvSpPr>
          <p:spPr bwMode="auto">
            <a:xfrm>
              <a:off x="2787" y="1963"/>
              <a:ext cx="59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21" name="Oval 653"/>
            <p:cNvSpPr>
              <a:spLocks noChangeArrowheads="1"/>
            </p:cNvSpPr>
            <p:nvPr/>
          </p:nvSpPr>
          <p:spPr bwMode="auto">
            <a:xfrm>
              <a:off x="2867" y="1963"/>
              <a:ext cx="59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22" name="Oval 654"/>
            <p:cNvSpPr>
              <a:spLocks noChangeArrowheads="1"/>
            </p:cNvSpPr>
            <p:nvPr/>
          </p:nvSpPr>
          <p:spPr bwMode="auto">
            <a:xfrm>
              <a:off x="2947" y="1963"/>
              <a:ext cx="59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23" name="Oval 655"/>
            <p:cNvSpPr>
              <a:spLocks noChangeArrowheads="1"/>
            </p:cNvSpPr>
            <p:nvPr/>
          </p:nvSpPr>
          <p:spPr bwMode="auto">
            <a:xfrm>
              <a:off x="3026" y="1963"/>
              <a:ext cx="60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24" name="Oval 656"/>
            <p:cNvSpPr>
              <a:spLocks noChangeArrowheads="1"/>
            </p:cNvSpPr>
            <p:nvPr/>
          </p:nvSpPr>
          <p:spPr bwMode="auto">
            <a:xfrm>
              <a:off x="3107" y="1963"/>
              <a:ext cx="59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25" name="Oval 657"/>
            <p:cNvSpPr>
              <a:spLocks noChangeArrowheads="1"/>
            </p:cNvSpPr>
            <p:nvPr/>
          </p:nvSpPr>
          <p:spPr bwMode="auto">
            <a:xfrm>
              <a:off x="3187" y="1963"/>
              <a:ext cx="59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26" name="Oval 658"/>
            <p:cNvSpPr>
              <a:spLocks noChangeArrowheads="1"/>
            </p:cNvSpPr>
            <p:nvPr/>
          </p:nvSpPr>
          <p:spPr bwMode="auto">
            <a:xfrm>
              <a:off x="3267" y="1963"/>
              <a:ext cx="59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27" name="Oval 659"/>
            <p:cNvSpPr>
              <a:spLocks noChangeArrowheads="1"/>
            </p:cNvSpPr>
            <p:nvPr/>
          </p:nvSpPr>
          <p:spPr bwMode="auto">
            <a:xfrm>
              <a:off x="3347" y="1963"/>
              <a:ext cx="59" cy="5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02" name="AutoShape 734"/>
          <p:cNvSpPr>
            <a:spLocks noChangeArrowheads="1"/>
          </p:cNvSpPr>
          <p:nvPr/>
        </p:nvSpPr>
        <p:spPr bwMode="auto">
          <a:xfrm>
            <a:off x="1905000" y="2209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3" name="AutoShape 735"/>
          <p:cNvSpPr>
            <a:spLocks noChangeArrowheads="1"/>
          </p:cNvSpPr>
          <p:nvPr/>
        </p:nvSpPr>
        <p:spPr bwMode="auto">
          <a:xfrm>
            <a:off x="6477000" y="42672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4" name="Text Box 736"/>
          <p:cNvSpPr txBox="1">
            <a:spLocks noChangeArrowheads="1"/>
          </p:cNvSpPr>
          <p:nvPr/>
        </p:nvSpPr>
        <p:spPr bwMode="auto">
          <a:xfrm>
            <a:off x="6858000" y="42672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+ V</a:t>
            </a:r>
          </a:p>
        </p:txBody>
      </p:sp>
      <p:sp>
        <p:nvSpPr>
          <p:cNvPr id="7906" name="Line 738"/>
          <p:cNvSpPr>
            <a:spLocks noChangeShapeType="1"/>
          </p:cNvSpPr>
          <p:nvPr/>
        </p:nvSpPr>
        <p:spPr bwMode="auto">
          <a:xfrm>
            <a:off x="2286000" y="1905000"/>
            <a:ext cx="0" cy="8382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07" name="Line 739"/>
          <p:cNvSpPr>
            <a:spLocks noChangeShapeType="1"/>
          </p:cNvSpPr>
          <p:nvPr/>
        </p:nvSpPr>
        <p:spPr bwMode="auto">
          <a:xfrm>
            <a:off x="6477000" y="3886200"/>
            <a:ext cx="0" cy="83820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913" name="Group 745"/>
          <p:cNvGrpSpPr>
            <a:grpSpLocks/>
          </p:cNvGrpSpPr>
          <p:nvPr/>
        </p:nvGrpSpPr>
        <p:grpSpPr bwMode="auto">
          <a:xfrm flipV="1">
            <a:off x="1625600" y="2286000"/>
            <a:ext cx="533400" cy="838200"/>
            <a:chOff x="960" y="1584"/>
            <a:chExt cx="336" cy="528"/>
          </a:xfrm>
        </p:grpSpPr>
        <p:grpSp>
          <p:nvGrpSpPr>
            <p:cNvPr id="7911" name="Group 743"/>
            <p:cNvGrpSpPr>
              <a:grpSpLocks/>
            </p:cNvGrpSpPr>
            <p:nvPr/>
          </p:nvGrpSpPr>
          <p:grpSpPr bwMode="auto">
            <a:xfrm>
              <a:off x="960" y="1584"/>
              <a:ext cx="336" cy="144"/>
              <a:chOff x="528" y="3840"/>
              <a:chExt cx="336" cy="144"/>
            </a:xfrm>
          </p:grpSpPr>
          <p:sp>
            <p:nvSpPr>
              <p:cNvPr id="7908" name="Line 740"/>
              <p:cNvSpPr>
                <a:spLocks noChangeShapeType="1"/>
              </p:cNvSpPr>
              <p:nvPr/>
            </p:nvSpPr>
            <p:spPr bwMode="auto">
              <a:xfrm>
                <a:off x="528" y="398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9" name="Line 741"/>
              <p:cNvSpPr>
                <a:spLocks noChangeShapeType="1"/>
              </p:cNvSpPr>
              <p:nvPr/>
            </p:nvSpPr>
            <p:spPr bwMode="auto">
              <a:xfrm>
                <a:off x="624" y="391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10" name="Line 742"/>
              <p:cNvSpPr>
                <a:spLocks noChangeShapeType="1"/>
              </p:cNvSpPr>
              <p:nvPr/>
            </p:nvSpPr>
            <p:spPr bwMode="auto">
              <a:xfrm>
                <a:off x="672" y="384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912" name="Line 744"/>
            <p:cNvSpPr>
              <a:spLocks noChangeShapeType="1"/>
            </p:cNvSpPr>
            <p:nvPr/>
          </p:nvSpPr>
          <p:spPr bwMode="auto">
            <a:xfrm>
              <a:off x="1128" y="172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14" name="Rectangle 746"/>
          <p:cNvSpPr>
            <a:spLocks noChangeArrowheads="1"/>
          </p:cNvSpPr>
          <p:nvPr/>
        </p:nvSpPr>
        <p:spPr bwMode="auto">
          <a:xfrm>
            <a:off x="3962400" y="1905000"/>
            <a:ext cx="762000" cy="8382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8" name="Rectangle 750"/>
          <p:cNvSpPr>
            <a:spLocks noChangeArrowheads="1"/>
          </p:cNvSpPr>
          <p:nvPr/>
        </p:nvSpPr>
        <p:spPr bwMode="auto">
          <a:xfrm>
            <a:off x="3962400" y="3886200"/>
            <a:ext cx="762000" cy="8382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58" name="Oval 90"/>
          <p:cNvSpPr>
            <a:spLocks noChangeArrowheads="1"/>
          </p:cNvSpPr>
          <p:nvPr/>
        </p:nvSpPr>
        <p:spPr bwMode="auto">
          <a:xfrm>
            <a:off x="3717925" y="3886200"/>
            <a:ext cx="95250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59" name="Oval 91"/>
          <p:cNvSpPr>
            <a:spLocks noChangeArrowheads="1"/>
          </p:cNvSpPr>
          <p:nvPr/>
        </p:nvSpPr>
        <p:spPr bwMode="auto">
          <a:xfrm>
            <a:off x="3846513" y="38862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60" name="Oval 92"/>
          <p:cNvSpPr>
            <a:spLocks noChangeArrowheads="1"/>
          </p:cNvSpPr>
          <p:nvPr/>
        </p:nvSpPr>
        <p:spPr bwMode="auto">
          <a:xfrm>
            <a:off x="3973513" y="38862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61" name="Oval 93"/>
          <p:cNvSpPr>
            <a:spLocks noChangeArrowheads="1"/>
          </p:cNvSpPr>
          <p:nvPr/>
        </p:nvSpPr>
        <p:spPr bwMode="auto">
          <a:xfrm>
            <a:off x="4100513" y="38862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62" name="Oval 94"/>
          <p:cNvSpPr>
            <a:spLocks noChangeArrowheads="1"/>
          </p:cNvSpPr>
          <p:nvPr/>
        </p:nvSpPr>
        <p:spPr bwMode="auto">
          <a:xfrm>
            <a:off x="4227513" y="38862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66" name="Oval 98"/>
          <p:cNvSpPr>
            <a:spLocks noChangeArrowheads="1"/>
          </p:cNvSpPr>
          <p:nvPr/>
        </p:nvSpPr>
        <p:spPr bwMode="auto">
          <a:xfrm>
            <a:off x="3717925" y="3970338"/>
            <a:ext cx="95250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67" name="Oval 99"/>
          <p:cNvSpPr>
            <a:spLocks noChangeArrowheads="1"/>
          </p:cNvSpPr>
          <p:nvPr/>
        </p:nvSpPr>
        <p:spPr bwMode="auto">
          <a:xfrm>
            <a:off x="3846513" y="39703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68" name="Oval 100"/>
          <p:cNvSpPr>
            <a:spLocks noChangeArrowheads="1"/>
          </p:cNvSpPr>
          <p:nvPr/>
        </p:nvSpPr>
        <p:spPr bwMode="auto">
          <a:xfrm>
            <a:off x="3973513" y="39703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69" name="Oval 101"/>
          <p:cNvSpPr>
            <a:spLocks noChangeArrowheads="1"/>
          </p:cNvSpPr>
          <p:nvPr/>
        </p:nvSpPr>
        <p:spPr bwMode="auto">
          <a:xfrm>
            <a:off x="4100513" y="39703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" name="Oval 102"/>
          <p:cNvSpPr>
            <a:spLocks noChangeArrowheads="1"/>
          </p:cNvSpPr>
          <p:nvPr/>
        </p:nvSpPr>
        <p:spPr bwMode="auto">
          <a:xfrm>
            <a:off x="4227513" y="39703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4" name="Oval 106"/>
          <p:cNvSpPr>
            <a:spLocks noChangeArrowheads="1"/>
          </p:cNvSpPr>
          <p:nvPr/>
        </p:nvSpPr>
        <p:spPr bwMode="auto">
          <a:xfrm>
            <a:off x="3717925" y="4054475"/>
            <a:ext cx="95250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5" name="Oval 107"/>
          <p:cNvSpPr>
            <a:spLocks noChangeArrowheads="1"/>
          </p:cNvSpPr>
          <p:nvPr/>
        </p:nvSpPr>
        <p:spPr bwMode="auto">
          <a:xfrm>
            <a:off x="3846513" y="40544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6" name="Oval 108"/>
          <p:cNvSpPr>
            <a:spLocks noChangeArrowheads="1"/>
          </p:cNvSpPr>
          <p:nvPr/>
        </p:nvSpPr>
        <p:spPr bwMode="auto">
          <a:xfrm>
            <a:off x="3973513" y="40544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7" name="Oval 109"/>
          <p:cNvSpPr>
            <a:spLocks noChangeArrowheads="1"/>
          </p:cNvSpPr>
          <p:nvPr/>
        </p:nvSpPr>
        <p:spPr bwMode="auto">
          <a:xfrm>
            <a:off x="4100513" y="40544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8" name="Oval 110"/>
          <p:cNvSpPr>
            <a:spLocks noChangeArrowheads="1"/>
          </p:cNvSpPr>
          <p:nvPr/>
        </p:nvSpPr>
        <p:spPr bwMode="auto">
          <a:xfrm>
            <a:off x="4227513" y="40544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2" name="Oval 114"/>
          <p:cNvSpPr>
            <a:spLocks noChangeArrowheads="1"/>
          </p:cNvSpPr>
          <p:nvPr/>
        </p:nvSpPr>
        <p:spPr bwMode="auto">
          <a:xfrm>
            <a:off x="3717925" y="4137025"/>
            <a:ext cx="95250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3" name="Oval 115"/>
          <p:cNvSpPr>
            <a:spLocks noChangeArrowheads="1"/>
          </p:cNvSpPr>
          <p:nvPr/>
        </p:nvSpPr>
        <p:spPr bwMode="auto">
          <a:xfrm>
            <a:off x="3846513" y="41370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4" name="Oval 116"/>
          <p:cNvSpPr>
            <a:spLocks noChangeArrowheads="1"/>
          </p:cNvSpPr>
          <p:nvPr/>
        </p:nvSpPr>
        <p:spPr bwMode="auto">
          <a:xfrm>
            <a:off x="3973513" y="41370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5" name="Oval 117"/>
          <p:cNvSpPr>
            <a:spLocks noChangeArrowheads="1"/>
          </p:cNvSpPr>
          <p:nvPr/>
        </p:nvSpPr>
        <p:spPr bwMode="auto">
          <a:xfrm>
            <a:off x="4100513" y="41370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86" name="Oval 118"/>
          <p:cNvSpPr>
            <a:spLocks noChangeArrowheads="1"/>
          </p:cNvSpPr>
          <p:nvPr/>
        </p:nvSpPr>
        <p:spPr bwMode="auto">
          <a:xfrm>
            <a:off x="4227513" y="41370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90" name="Oval 122"/>
          <p:cNvSpPr>
            <a:spLocks noChangeArrowheads="1"/>
          </p:cNvSpPr>
          <p:nvPr/>
        </p:nvSpPr>
        <p:spPr bwMode="auto">
          <a:xfrm>
            <a:off x="3717925" y="4221163"/>
            <a:ext cx="95250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91" name="Oval 123"/>
          <p:cNvSpPr>
            <a:spLocks noChangeArrowheads="1"/>
          </p:cNvSpPr>
          <p:nvPr/>
        </p:nvSpPr>
        <p:spPr bwMode="auto">
          <a:xfrm>
            <a:off x="3846513" y="42211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92" name="Oval 124"/>
          <p:cNvSpPr>
            <a:spLocks noChangeArrowheads="1"/>
          </p:cNvSpPr>
          <p:nvPr/>
        </p:nvSpPr>
        <p:spPr bwMode="auto">
          <a:xfrm>
            <a:off x="3973513" y="42211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93" name="Oval 125"/>
          <p:cNvSpPr>
            <a:spLocks noChangeArrowheads="1"/>
          </p:cNvSpPr>
          <p:nvPr/>
        </p:nvSpPr>
        <p:spPr bwMode="auto">
          <a:xfrm>
            <a:off x="4100513" y="42211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94" name="Oval 126"/>
          <p:cNvSpPr>
            <a:spLocks noChangeArrowheads="1"/>
          </p:cNvSpPr>
          <p:nvPr/>
        </p:nvSpPr>
        <p:spPr bwMode="auto">
          <a:xfrm>
            <a:off x="4227513" y="42211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98" name="Oval 130"/>
          <p:cNvSpPr>
            <a:spLocks noChangeArrowheads="1"/>
          </p:cNvSpPr>
          <p:nvPr/>
        </p:nvSpPr>
        <p:spPr bwMode="auto">
          <a:xfrm>
            <a:off x="3717925" y="4305300"/>
            <a:ext cx="95250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99" name="Oval 131"/>
          <p:cNvSpPr>
            <a:spLocks noChangeArrowheads="1"/>
          </p:cNvSpPr>
          <p:nvPr/>
        </p:nvSpPr>
        <p:spPr bwMode="auto">
          <a:xfrm>
            <a:off x="3846513" y="4305300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00" name="Oval 132"/>
          <p:cNvSpPr>
            <a:spLocks noChangeArrowheads="1"/>
          </p:cNvSpPr>
          <p:nvPr/>
        </p:nvSpPr>
        <p:spPr bwMode="auto">
          <a:xfrm>
            <a:off x="3973513" y="4305300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01" name="Oval 133"/>
          <p:cNvSpPr>
            <a:spLocks noChangeArrowheads="1"/>
          </p:cNvSpPr>
          <p:nvPr/>
        </p:nvSpPr>
        <p:spPr bwMode="auto">
          <a:xfrm>
            <a:off x="4100513" y="4305300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02" name="Oval 134"/>
          <p:cNvSpPr>
            <a:spLocks noChangeArrowheads="1"/>
          </p:cNvSpPr>
          <p:nvPr/>
        </p:nvSpPr>
        <p:spPr bwMode="auto">
          <a:xfrm>
            <a:off x="4227513" y="4305300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06" name="Oval 138"/>
          <p:cNvSpPr>
            <a:spLocks noChangeArrowheads="1"/>
          </p:cNvSpPr>
          <p:nvPr/>
        </p:nvSpPr>
        <p:spPr bwMode="auto">
          <a:xfrm>
            <a:off x="3717925" y="4389438"/>
            <a:ext cx="95250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07" name="Oval 139"/>
          <p:cNvSpPr>
            <a:spLocks noChangeArrowheads="1"/>
          </p:cNvSpPr>
          <p:nvPr/>
        </p:nvSpPr>
        <p:spPr bwMode="auto">
          <a:xfrm>
            <a:off x="3846513" y="43894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08" name="Oval 140"/>
          <p:cNvSpPr>
            <a:spLocks noChangeArrowheads="1"/>
          </p:cNvSpPr>
          <p:nvPr/>
        </p:nvSpPr>
        <p:spPr bwMode="auto">
          <a:xfrm>
            <a:off x="3973513" y="43894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09" name="Oval 141"/>
          <p:cNvSpPr>
            <a:spLocks noChangeArrowheads="1"/>
          </p:cNvSpPr>
          <p:nvPr/>
        </p:nvSpPr>
        <p:spPr bwMode="auto">
          <a:xfrm>
            <a:off x="4100513" y="43894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10" name="Oval 142"/>
          <p:cNvSpPr>
            <a:spLocks noChangeArrowheads="1"/>
          </p:cNvSpPr>
          <p:nvPr/>
        </p:nvSpPr>
        <p:spPr bwMode="auto">
          <a:xfrm>
            <a:off x="4227513" y="43894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14" name="Oval 146"/>
          <p:cNvSpPr>
            <a:spLocks noChangeArrowheads="1"/>
          </p:cNvSpPr>
          <p:nvPr/>
        </p:nvSpPr>
        <p:spPr bwMode="auto">
          <a:xfrm>
            <a:off x="3717925" y="4473575"/>
            <a:ext cx="95250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15" name="Oval 147"/>
          <p:cNvSpPr>
            <a:spLocks noChangeArrowheads="1"/>
          </p:cNvSpPr>
          <p:nvPr/>
        </p:nvSpPr>
        <p:spPr bwMode="auto">
          <a:xfrm>
            <a:off x="3846513" y="44735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16" name="Oval 148"/>
          <p:cNvSpPr>
            <a:spLocks noChangeArrowheads="1"/>
          </p:cNvSpPr>
          <p:nvPr/>
        </p:nvSpPr>
        <p:spPr bwMode="auto">
          <a:xfrm>
            <a:off x="3973513" y="44735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17" name="Oval 149"/>
          <p:cNvSpPr>
            <a:spLocks noChangeArrowheads="1"/>
          </p:cNvSpPr>
          <p:nvPr/>
        </p:nvSpPr>
        <p:spPr bwMode="auto">
          <a:xfrm>
            <a:off x="4100513" y="44735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18" name="Oval 150"/>
          <p:cNvSpPr>
            <a:spLocks noChangeArrowheads="1"/>
          </p:cNvSpPr>
          <p:nvPr/>
        </p:nvSpPr>
        <p:spPr bwMode="auto">
          <a:xfrm>
            <a:off x="4227513" y="44735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22" name="Oval 154"/>
          <p:cNvSpPr>
            <a:spLocks noChangeArrowheads="1"/>
          </p:cNvSpPr>
          <p:nvPr/>
        </p:nvSpPr>
        <p:spPr bwMode="auto">
          <a:xfrm>
            <a:off x="3717925" y="4556125"/>
            <a:ext cx="95250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23" name="Oval 155"/>
          <p:cNvSpPr>
            <a:spLocks noChangeArrowheads="1"/>
          </p:cNvSpPr>
          <p:nvPr/>
        </p:nvSpPr>
        <p:spPr bwMode="auto">
          <a:xfrm>
            <a:off x="3846513" y="45561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24" name="Oval 156"/>
          <p:cNvSpPr>
            <a:spLocks noChangeArrowheads="1"/>
          </p:cNvSpPr>
          <p:nvPr/>
        </p:nvSpPr>
        <p:spPr bwMode="auto">
          <a:xfrm>
            <a:off x="3973513" y="45561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25" name="Oval 157"/>
          <p:cNvSpPr>
            <a:spLocks noChangeArrowheads="1"/>
          </p:cNvSpPr>
          <p:nvPr/>
        </p:nvSpPr>
        <p:spPr bwMode="auto">
          <a:xfrm>
            <a:off x="4100513" y="45561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26" name="Oval 158"/>
          <p:cNvSpPr>
            <a:spLocks noChangeArrowheads="1"/>
          </p:cNvSpPr>
          <p:nvPr/>
        </p:nvSpPr>
        <p:spPr bwMode="auto">
          <a:xfrm>
            <a:off x="4227513" y="4556125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30" name="Oval 162"/>
          <p:cNvSpPr>
            <a:spLocks noChangeArrowheads="1"/>
          </p:cNvSpPr>
          <p:nvPr/>
        </p:nvSpPr>
        <p:spPr bwMode="auto">
          <a:xfrm>
            <a:off x="3717925" y="4640263"/>
            <a:ext cx="95250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31" name="Oval 163"/>
          <p:cNvSpPr>
            <a:spLocks noChangeArrowheads="1"/>
          </p:cNvSpPr>
          <p:nvPr/>
        </p:nvSpPr>
        <p:spPr bwMode="auto">
          <a:xfrm>
            <a:off x="3846513" y="46402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32" name="Oval 164"/>
          <p:cNvSpPr>
            <a:spLocks noChangeArrowheads="1"/>
          </p:cNvSpPr>
          <p:nvPr/>
        </p:nvSpPr>
        <p:spPr bwMode="auto">
          <a:xfrm>
            <a:off x="3973513" y="46402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33" name="Oval 165"/>
          <p:cNvSpPr>
            <a:spLocks noChangeArrowheads="1"/>
          </p:cNvSpPr>
          <p:nvPr/>
        </p:nvSpPr>
        <p:spPr bwMode="auto">
          <a:xfrm>
            <a:off x="4100513" y="46402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34" name="Oval 166"/>
          <p:cNvSpPr>
            <a:spLocks noChangeArrowheads="1"/>
          </p:cNvSpPr>
          <p:nvPr/>
        </p:nvSpPr>
        <p:spPr bwMode="auto">
          <a:xfrm>
            <a:off x="4227513" y="4640263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2" name="Oval 234"/>
          <p:cNvSpPr>
            <a:spLocks noChangeArrowheads="1"/>
          </p:cNvSpPr>
          <p:nvPr/>
        </p:nvSpPr>
        <p:spPr bwMode="auto">
          <a:xfrm>
            <a:off x="3695700" y="1905000"/>
            <a:ext cx="95250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" name="Oval 235"/>
          <p:cNvSpPr>
            <a:spLocks noChangeArrowheads="1"/>
          </p:cNvSpPr>
          <p:nvPr/>
        </p:nvSpPr>
        <p:spPr bwMode="auto">
          <a:xfrm>
            <a:off x="3824288" y="19050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4" name="Oval 236"/>
          <p:cNvSpPr>
            <a:spLocks noChangeArrowheads="1"/>
          </p:cNvSpPr>
          <p:nvPr/>
        </p:nvSpPr>
        <p:spPr bwMode="auto">
          <a:xfrm>
            <a:off x="3951288" y="19050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5" name="Oval 237"/>
          <p:cNvSpPr>
            <a:spLocks noChangeArrowheads="1"/>
          </p:cNvSpPr>
          <p:nvPr/>
        </p:nvSpPr>
        <p:spPr bwMode="auto">
          <a:xfrm>
            <a:off x="4078288" y="19050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6" name="Oval 238"/>
          <p:cNvSpPr>
            <a:spLocks noChangeArrowheads="1"/>
          </p:cNvSpPr>
          <p:nvPr/>
        </p:nvSpPr>
        <p:spPr bwMode="auto">
          <a:xfrm>
            <a:off x="4205288" y="19050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10" name="Oval 242"/>
          <p:cNvSpPr>
            <a:spLocks noChangeArrowheads="1"/>
          </p:cNvSpPr>
          <p:nvPr/>
        </p:nvSpPr>
        <p:spPr bwMode="auto">
          <a:xfrm>
            <a:off x="3695700" y="1989138"/>
            <a:ext cx="95250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11" name="Oval 243"/>
          <p:cNvSpPr>
            <a:spLocks noChangeArrowheads="1"/>
          </p:cNvSpPr>
          <p:nvPr/>
        </p:nvSpPr>
        <p:spPr bwMode="auto">
          <a:xfrm>
            <a:off x="3824288" y="19891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12" name="Oval 244"/>
          <p:cNvSpPr>
            <a:spLocks noChangeArrowheads="1"/>
          </p:cNvSpPr>
          <p:nvPr/>
        </p:nvSpPr>
        <p:spPr bwMode="auto">
          <a:xfrm>
            <a:off x="3951288" y="19891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13" name="Oval 245"/>
          <p:cNvSpPr>
            <a:spLocks noChangeArrowheads="1"/>
          </p:cNvSpPr>
          <p:nvPr/>
        </p:nvSpPr>
        <p:spPr bwMode="auto">
          <a:xfrm>
            <a:off x="4078288" y="19891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14" name="Oval 246"/>
          <p:cNvSpPr>
            <a:spLocks noChangeArrowheads="1"/>
          </p:cNvSpPr>
          <p:nvPr/>
        </p:nvSpPr>
        <p:spPr bwMode="auto">
          <a:xfrm>
            <a:off x="4205288" y="19891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18" name="Oval 250"/>
          <p:cNvSpPr>
            <a:spLocks noChangeArrowheads="1"/>
          </p:cNvSpPr>
          <p:nvPr/>
        </p:nvSpPr>
        <p:spPr bwMode="auto">
          <a:xfrm>
            <a:off x="3695700" y="2073275"/>
            <a:ext cx="95250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19" name="Oval 251"/>
          <p:cNvSpPr>
            <a:spLocks noChangeArrowheads="1"/>
          </p:cNvSpPr>
          <p:nvPr/>
        </p:nvSpPr>
        <p:spPr bwMode="auto">
          <a:xfrm>
            <a:off x="3824288" y="20732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0" name="Oval 252"/>
          <p:cNvSpPr>
            <a:spLocks noChangeArrowheads="1"/>
          </p:cNvSpPr>
          <p:nvPr/>
        </p:nvSpPr>
        <p:spPr bwMode="auto">
          <a:xfrm>
            <a:off x="3951288" y="20732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1" name="Oval 253"/>
          <p:cNvSpPr>
            <a:spLocks noChangeArrowheads="1"/>
          </p:cNvSpPr>
          <p:nvPr/>
        </p:nvSpPr>
        <p:spPr bwMode="auto">
          <a:xfrm>
            <a:off x="4078288" y="20732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2" name="Oval 254"/>
          <p:cNvSpPr>
            <a:spLocks noChangeArrowheads="1"/>
          </p:cNvSpPr>
          <p:nvPr/>
        </p:nvSpPr>
        <p:spPr bwMode="auto">
          <a:xfrm>
            <a:off x="4205288" y="20732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6" name="Oval 258"/>
          <p:cNvSpPr>
            <a:spLocks noChangeArrowheads="1"/>
          </p:cNvSpPr>
          <p:nvPr/>
        </p:nvSpPr>
        <p:spPr bwMode="auto">
          <a:xfrm>
            <a:off x="3695700" y="2155825"/>
            <a:ext cx="95250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7" name="Oval 259"/>
          <p:cNvSpPr>
            <a:spLocks noChangeArrowheads="1"/>
          </p:cNvSpPr>
          <p:nvPr/>
        </p:nvSpPr>
        <p:spPr bwMode="auto">
          <a:xfrm>
            <a:off x="3824288" y="2155825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8" name="Oval 260"/>
          <p:cNvSpPr>
            <a:spLocks noChangeArrowheads="1"/>
          </p:cNvSpPr>
          <p:nvPr/>
        </p:nvSpPr>
        <p:spPr bwMode="auto">
          <a:xfrm>
            <a:off x="3951288" y="2155825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29" name="Oval 261"/>
          <p:cNvSpPr>
            <a:spLocks noChangeArrowheads="1"/>
          </p:cNvSpPr>
          <p:nvPr/>
        </p:nvSpPr>
        <p:spPr bwMode="auto">
          <a:xfrm>
            <a:off x="4078288" y="2155825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0" name="Oval 262"/>
          <p:cNvSpPr>
            <a:spLocks noChangeArrowheads="1"/>
          </p:cNvSpPr>
          <p:nvPr/>
        </p:nvSpPr>
        <p:spPr bwMode="auto">
          <a:xfrm>
            <a:off x="4205288" y="2155825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" name="Oval 266"/>
          <p:cNvSpPr>
            <a:spLocks noChangeArrowheads="1"/>
          </p:cNvSpPr>
          <p:nvPr/>
        </p:nvSpPr>
        <p:spPr bwMode="auto">
          <a:xfrm>
            <a:off x="3695700" y="2239963"/>
            <a:ext cx="95250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5" name="Oval 267"/>
          <p:cNvSpPr>
            <a:spLocks noChangeArrowheads="1"/>
          </p:cNvSpPr>
          <p:nvPr/>
        </p:nvSpPr>
        <p:spPr bwMode="auto">
          <a:xfrm>
            <a:off x="3824288" y="2239963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6" name="Oval 268"/>
          <p:cNvSpPr>
            <a:spLocks noChangeArrowheads="1"/>
          </p:cNvSpPr>
          <p:nvPr/>
        </p:nvSpPr>
        <p:spPr bwMode="auto">
          <a:xfrm>
            <a:off x="3951288" y="2239963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7" name="Oval 269"/>
          <p:cNvSpPr>
            <a:spLocks noChangeArrowheads="1"/>
          </p:cNvSpPr>
          <p:nvPr/>
        </p:nvSpPr>
        <p:spPr bwMode="auto">
          <a:xfrm>
            <a:off x="4078288" y="2239963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8" name="Oval 270"/>
          <p:cNvSpPr>
            <a:spLocks noChangeArrowheads="1"/>
          </p:cNvSpPr>
          <p:nvPr/>
        </p:nvSpPr>
        <p:spPr bwMode="auto">
          <a:xfrm>
            <a:off x="4205288" y="2239963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2" name="Oval 274"/>
          <p:cNvSpPr>
            <a:spLocks noChangeArrowheads="1"/>
          </p:cNvSpPr>
          <p:nvPr/>
        </p:nvSpPr>
        <p:spPr bwMode="auto">
          <a:xfrm>
            <a:off x="3695700" y="2324100"/>
            <a:ext cx="95250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3" name="Oval 275"/>
          <p:cNvSpPr>
            <a:spLocks noChangeArrowheads="1"/>
          </p:cNvSpPr>
          <p:nvPr/>
        </p:nvSpPr>
        <p:spPr bwMode="auto">
          <a:xfrm>
            <a:off x="3824288" y="23241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4" name="Oval 276"/>
          <p:cNvSpPr>
            <a:spLocks noChangeArrowheads="1"/>
          </p:cNvSpPr>
          <p:nvPr/>
        </p:nvSpPr>
        <p:spPr bwMode="auto">
          <a:xfrm>
            <a:off x="3951288" y="23241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5" name="Oval 277"/>
          <p:cNvSpPr>
            <a:spLocks noChangeArrowheads="1"/>
          </p:cNvSpPr>
          <p:nvPr/>
        </p:nvSpPr>
        <p:spPr bwMode="auto">
          <a:xfrm>
            <a:off x="4078288" y="23241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46" name="Oval 278"/>
          <p:cNvSpPr>
            <a:spLocks noChangeArrowheads="1"/>
          </p:cNvSpPr>
          <p:nvPr/>
        </p:nvSpPr>
        <p:spPr bwMode="auto">
          <a:xfrm>
            <a:off x="4205288" y="2324100"/>
            <a:ext cx="93662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0" name="Oval 282"/>
          <p:cNvSpPr>
            <a:spLocks noChangeArrowheads="1"/>
          </p:cNvSpPr>
          <p:nvPr/>
        </p:nvSpPr>
        <p:spPr bwMode="auto">
          <a:xfrm>
            <a:off x="3695700" y="2408238"/>
            <a:ext cx="95250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1" name="Oval 283"/>
          <p:cNvSpPr>
            <a:spLocks noChangeArrowheads="1"/>
          </p:cNvSpPr>
          <p:nvPr/>
        </p:nvSpPr>
        <p:spPr bwMode="auto">
          <a:xfrm>
            <a:off x="3824288" y="24082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2" name="Oval 284"/>
          <p:cNvSpPr>
            <a:spLocks noChangeArrowheads="1"/>
          </p:cNvSpPr>
          <p:nvPr/>
        </p:nvSpPr>
        <p:spPr bwMode="auto">
          <a:xfrm>
            <a:off x="3951288" y="24082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3" name="Oval 285"/>
          <p:cNvSpPr>
            <a:spLocks noChangeArrowheads="1"/>
          </p:cNvSpPr>
          <p:nvPr/>
        </p:nvSpPr>
        <p:spPr bwMode="auto">
          <a:xfrm>
            <a:off x="4078288" y="24082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4" name="Oval 286"/>
          <p:cNvSpPr>
            <a:spLocks noChangeArrowheads="1"/>
          </p:cNvSpPr>
          <p:nvPr/>
        </p:nvSpPr>
        <p:spPr bwMode="auto">
          <a:xfrm>
            <a:off x="4205288" y="2408238"/>
            <a:ext cx="93662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8" name="Oval 290"/>
          <p:cNvSpPr>
            <a:spLocks noChangeArrowheads="1"/>
          </p:cNvSpPr>
          <p:nvPr/>
        </p:nvSpPr>
        <p:spPr bwMode="auto">
          <a:xfrm>
            <a:off x="3695700" y="2492375"/>
            <a:ext cx="95250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9" name="Oval 291"/>
          <p:cNvSpPr>
            <a:spLocks noChangeArrowheads="1"/>
          </p:cNvSpPr>
          <p:nvPr/>
        </p:nvSpPr>
        <p:spPr bwMode="auto">
          <a:xfrm>
            <a:off x="3824288" y="24923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0" name="Oval 292"/>
          <p:cNvSpPr>
            <a:spLocks noChangeArrowheads="1"/>
          </p:cNvSpPr>
          <p:nvPr/>
        </p:nvSpPr>
        <p:spPr bwMode="auto">
          <a:xfrm>
            <a:off x="3951288" y="24923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1" name="Oval 293"/>
          <p:cNvSpPr>
            <a:spLocks noChangeArrowheads="1"/>
          </p:cNvSpPr>
          <p:nvPr/>
        </p:nvSpPr>
        <p:spPr bwMode="auto">
          <a:xfrm>
            <a:off x="4078288" y="2492375"/>
            <a:ext cx="93662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62" name="Oval 294"/>
          <p:cNvSpPr>
            <a:spLocks noChangeArrowheads="1"/>
          </p:cNvSpPr>
          <p:nvPr/>
        </p:nvSpPr>
        <p:spPr bwMode="auto">
          <a:xfrm>
            <a:off x="4205288" y="2492375"/>
            <a:ext cx="93662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5" name="Oval 317"/>
          <p:cNvSpPr>
            <a:spLocks noChangeArrowheads="1"/>
          </p:cNvSpPr>
          <p:nvPr/>
        </p:nvSpPr>
        <p:spPr bwMode="auto">
          <a:xfrm>
            <a:off x="3695700" y="2565400"/>
            <a:ext cx="95250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6" name="Oval 318"/>
          <p:cNvSpPr>
            <a:spLocks noChangeArrowheads="1"/>
          </p:cNvSpPr>
          <p:nvPr/>
        </p:nvSpPr>
        <p:spPr bwMode="auto">
          <a:xfrm>
            <a:off x="3824288" y="2565400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7" name="Oval 319"/>
          <p:cNvSpPr>
            <a:spLocks noChangeArrowheads="1"/>
          </p:cNvSpPr>
          <p:nvPr/>
        </p:nvSpPr>
        <p:spPr bwMode="auto">
          <a:xfrm>
            <a:off x="3951288" y="2565400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8" name="Oval 320"/>
          <p:cNvSpPr>
            <a:spLocks noChangeArrowheads="1"/>
          </p:cNvSpPr>
          <p:nvPr/>
        </p:nvSpPr>
        <p:spPr bwMode="auto">
          <a:xfrm>
            <a:off x="4078288" y="2565400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9" name="Oval 321"/>
          <p:cNvSpPr>
            <a:spLocks noChangeArrowheads="1"/>
          </p:cNvSpPr>
          <p:nvPr/>
        </p:nvSpPr>
        <p:spPr bwMode="auto">
          <a:xfrm>
            <a:off x="4205288" y="2565400"/>
            <a:ext cx="93662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3" name="Oval 325"/>
          <p:cNvSpPr>
            <a:spLocks noChangeArrowheads="1"/>
          </p:cNvSpPr>
          <p:nvPr/>
        </p:nvSpPr>
        <p:spPr bwMode="auto">
          <a:xfrm>
            <a:off x="3695700" y="2649538"/>
            <a:ext cx="95250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4" name="Oval 326"/>
          <p:cNvSpPr>
            <a:spLocks noChangeArrowheads="1"/>
          </p:cNvSpPr>
          <p:nvPr/>
        </p:nvSpPr>
        <p:spPr bwMode="auto">
          <a:xfrm>
            <a:off x="3824288" y="26495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5" name="Oval 327"/>
          <p:cNvSpPr>
            <a:spLocks noChangeArrowheads="1"/>
          </p:cNvSpPr>
          <p:nvPr/>
        </p:nvSpPr>
        <p:spPr bwMode="auto">
          <a:xfrm>
            <a:off x="3951288" y="26495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6" name="Oval 328"/>
          <p:cNvSpPr>
            <a:spLocks noChangeArrowheads="1"/>
          </p:cNvSpPr>
          <p:nvPr/>
        </p:nvSpPr>
        <p:spPr bwMode="auto">
          <a:xfrm>
            <a:off x="4078288" y="26495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7" name="Oval 329"/>
          <p:cNvSpPr>
            <a:spLocks noChangeArrowheads="1"/>
          </p:cNvSpPr>
          <p:nvPr/>
        </p:nvSpPr>
        <p:spPr bwMode="auto">
          <a:xfrm>
            <a:off x="4205288" y="2649538"/>
            <a:ext cx="93662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4" name="Oval 336"/>
          <p:cNvSpPr>
            <a:spLocks noChangeArrowheads="1"/>
          </p:cNvSpPr>
          <p:nvPr/>
        </p:nvSpPr>
        <p:spPr bwMode="auto">
          <a:xfrm>
            <a:off x="4429125" y="40544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5" name="Oval 337"/>
          <p:cNvSpPr>
            <a:spLocks noChangeArrowheads="1"/>
          </p:cNvSpPr>
          <p:nvPr/>
        </p:nvSpPr>
        <p:spPr bwMode="auto">
          <a:xfrm>
            <a:off x="4556125" y="40544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6" name="Oval 338"/>
          <p:cNvSpPr>
            <a:spLocks noChangeArrowheads="1"/>
          </p:cNvSpPr>
          <p:nvPr/>
        </p:nvSpPr>
        <p:spPr bwMode="auto">
          <a:xfrm>
            <a:off x="4683125" y="40544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7" name="Oval 339"/>
          <p:cNvSpPr>
            <a:spLocks noChangeArrowheads="1"/>
          </p:cNvSpPr>
          <p:nvPr/>
        </p:nvSpPr>
        <p:spPr bwMode="auto">
          <a:xfrm>
            <a:off x="4810125" y="40544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08" name="Oval 340"/>
          <p:cNvSpPr>
            <a:spLocks noChangeArrowheads="1"/>
          </p:cNvSpPr>
          <p:nvPr/>
        </p:nvSpPr>
        <p:spPr bwMode="auto">
          <a:xfrm>
            <a:off x="4937125" y="4054475"/>
            <a:ext cx="95250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2" name="Oval 344"/>
          <p:cNvSpPr>
            <a:spLocks noChangeArrowheads="1"/>
          </p:cNvSpPr>
          <p:nvPr/>
        </p:nvSpPr>
        <p:spPr bwMode="auto">
          <a:xfrm>
            <a:off x="4429125" y="41370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3" name="Oval 345"/>
          <p:cNvSpPr>
            <a:spLocks noChangeArrowheads="1"/>
          </p:cNvSpPr>
          <p:nvPr/>
        </p:nvSpPr>
        <p:spPr bwMode="auto">
          <a:xfrm>
            <a:off x="4556125" y="41370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4" name="Oval 346"/>
          <p:cNvSpPr>
            <a:spLocks noChangeArrowheads="1"/>
          </p:cNvSpPr>
          <p:nvPr/>
        </p:nvSpPr>
        <p:spPr bwMode="auto">
          <a:xfrm>
            <a:off x="4683125" y="41370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5" name="Oval 347"/>
          <p:cNvSpPr>
            <a:spLocks noChangeArrowheads="1"/>
          </p:cNvSpPr>
          <p:nvPr/>
        </p:nvSpPr>
        <p:spPr bwMode="auto">
          <a:xfrm>
            <a:off x="4810125" y="41370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16" name="Oval 348"/>
          <p:cNvSpPr>
            <a:spLocks noChangeArrowheads="1"/>
          </p:cNvSpPr>
          <p:nvPr/>
        </p:nvSpPr>
        <p:spPr bwMode="auto">
          <a:xfrm>
            <a:off x="4937125" y="4137025"/>
            <a:ext cx="95250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0" name="Oval 352"/>
          <p:cNvSpPr>
            <a:spLocks noChangeArrowheads="1"/>
          </p:cNvSpPr>
          <p:nvPr/>
        </p:nvSpPr>
        <p:spPr bwMode="auto">
          <a:xfrm>
            <a:off x="4429125" y="42211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1" name="Oval 353"/>
          <p:cNvSpPr>
            <a:spLocks noChangeArrowheads="1"/>
          </p:cNvSpPr>
          <p:nvPr/>
        </p:nvSpPr>
        <p:spPr bwMode="auto">
          <a:xfrm>
            <a:off x="4556125" y="42211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2" name="Oval 354"/>
          <p:cNvSpPr>
            <a:spLocks noChangeArrowheads="1"/>
          </p:cNvSpPr>
          <p:nvPr/>
        </p:nvSpPr>
        <p:spPr bwMode="auto">
          <a:xfrm>
            <a:off x="4683125" y="42211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3" name="Oval 355"/>
          <p:cNvSpPr>
            <a:spLocks noChangeArrowheads="1"/>
          </p:cNvSpPr>
          <p:nvPr/>
        </p:nvSpPr>
        <p:spPr bwMode="auto">
          <a:xfrm>
            <a:off x="4810125" y="42211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4" name="Oval 356"/>
          <p:cNvSpPr>
            <a:spLocks noChangeArrowheads="1"/>
          </p:cNvSpPr>
          <p:nvPr/>
        </p:nvSpPr>
        <p:spPr bwMode="auto">
          <a:xfrm>
            <a:off x="4937125" y="4221163"/>
            <a:ext cx="95250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8" name="Oval 360"/>
          <p:cNvSpPr>
            <a:spLocks noChangeArrowheads="1"/>
          </p:cNvSpPr>
          <p:nvPr/>
        </p:nvSpPr>
        <p:spPr bwMode="auto">
          <a:xfrm>
            <a:off x="4429125" y="43053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29" name="Oval 361"/>
          <p:cNvSpPr>
            <a:spLocks noChangeArrowheads="1"/>
          </p:cNvSpPr>
          <p:nvPr/>
        </p:nvSpPr>
        <p:spPr bwMode="auto">
          <a:xfrm>
            <a:off x="4556125" y="43053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0" name="Oval 362"/>
          <p:cNvSpPr>
            <a:spLocks noChangeArrowheads="1"/>
          </p:cNvSpPr>
          <p:nvPr/>
        </p:nvSpPr>
        <p:spPr bwMode="auto">
          <a:xfrm>
            <a:off x="4683125" y="43053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1" name="Oval 363"/>
          <p:cNvSpPr>
            <a:spLocks noChangeArrowheads="1"/>
          </p:cNvSpPr>
          <p:nvPr/>
        </p:nvSpPr>
        <p:spPr bwMode="auto">
          <a:xfrm>
            <a:off x="4810125" y="43053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2" name="Oval 364"/>
          <p:cNvSpPr>
            <a:spLocks noChangeArrowheads="1"/>
          </p:cNvSpPr>
          <p:nvPr/>
        </p:nvSpPr>
        <p:spPr bwMode="auto">
          <a:xfrm>
            <a:off x="4937125" y="4305300"/>
            <a:ext cx="95250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6" name="Oval 368"/>
          <p:cNvSpPr>
            <a:spLocks noChangeArrowheads="1"/>
          </p:cNvSpPr>
          <p:nvPr/>
        </p:nvSpPr>
        <p:spPr bwMode="auto">
          <a:xfrm>
            <a:off x="4429125" y="43894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7" name="Oval 369"/>
          <p:cNvSpPr>
            <a:spLocks noChangeArrowheads="1"/>
          </p:cNvSpPr>
          <p:nvPr/>
        </p:nvSpPr>
        <p:spPr bwMode="auto">
          <a:xfrm>
            <a:off x="4556125" y="43894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8" name="Oval 370"/>
          <p:cNvSpPr>
            <a:spLocks noChangeArrowheads="1"/>
          </p:cNvSpPr>
          <p:nvPr/>
        </p:nvSpPr>
        <p:spPr bwMode="auto">
          <a:xfrm>
            <a:off x="4683125" y="43894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39" name="Oval 371"/>
          <p:cNvSpPr>
            <a:spLocks noChangeArrowheads="1"/>
          </p:cNvSpPr>
          <p:nvPr/>
        </p:nvSpPr>
        <p:spPr bwMode="auto">
          <a:xfrm>
            <a:off x="4810125" y="43894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0" name="Oval 372"/>
          <p:cNvSpPr>
            <a:spLocks noChangeArrowheads="1"/>
          </p:cNvSpPr>
          <p:nvPr/>
        </p:nvSpPr>
        <p:spPr bwMode="auto">
          <a:xfrm>
            <a:off x="4937125" y="4389438"/>
            <a:ext cx="95250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4" name="Oval 376"/>
          <p:cNvSpPr>
            <a:spLocks noChangeArrowheads="1"/>
          </p:cNvSpPr>
          <p:nvPr/>
        </p:nvSpPr>
        <p:spPr bwMode="auto">
          <a:xfrm>
            <a:off x="4429125" y="44735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5" name="Oval 377"/>
          <p:cNvSpPr>
            <a:spLocks noChangeArrowheads="1"/>
          </p:cNvSpPr>
          <p:nvPr/>
        </p:nvSpPr>
        <p:spPr bwMode="auto">
          <a:xfrm>
            <a:off x="4556125" y="44735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6" name="Oval 378"/>
          <p:cNvSpPr>
            <a:spLocks noChangeArrowheads="1"/>
          </p:cNvSpPr>
          <p:nvPr/>
        </p:nvSpPr>
        <p:spPr bwMode="auto">
          <a:xfrm>
            <a:off x="4683125" y="44735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7" name="Oval 379"/>
          <p:cNvSpPr>
            <a:spLocks noChangeArrowheads="1"/>
          </p:cNvSpPr>
          <p:nvPr/>
        </p:nvSpPr>
        <p:spPr bwMode="auto">
          <a:xfrm>
            <a:off x="4810125" y="44735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48" name="Oval 380"/>
          <p:cNvSpPr>
            <a:spLocks noChangeArrowheads="1"/>
          </p:cNvSpPr>
          <p:nvPr/>
        </p:nvSpPr>
        <p:spPr bwMode="auto">
          <a:xfrm>
            <a:off x="4937125" y="4473575"/>
            <a:ext cx="95250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52" name="Oval 384"/>
          <p:cNvSpPr>
            <a:spLocks noChangeArrowheads="1"/>
          </p:cNvSpPr>
          <p:nvPr/>
        </p:nvSpPr>
        <p:spPr bwMode="auto">
          <a:xfrm>
            <a:off x="4429125" y="45561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53" name="Oval 385"/>
          <p:cNvSpPr>
            <a:spLocks noChangeArrowheads="1"/>
          </p:cNvSpPr>
          <p:nvPr/>
        </p:nvSpPr>
        <p:spPr bwMode="auto">
          <a:xfrm>
            <a:off x="4556125" y="45561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54" name="Oval 386"/>
          <p:cNvSpPr>
            <a:spLocks noChangeArrowheads="1"/>
          </p:cNvSpPr>
          <p:nvPr/>
        </p:nvSpPr>
        <p:spPr bwMode="auto">
          <a:xfrm>
            <a:off x="4683125" y="45561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55" name="Oval 387"/>
          <p:cNvSpPr>
            <a:spLocks noChangeArrowheads="1"/>
          </p:cNvSpPr>
          <p:nvPr/>
        </p:nvSpPr>
        <p:spPr bwMode="auto">
          <a:xfrm>
            <a:off x="4810125" y="4556125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56" name="Oval 388"/>
          <p:cNvSpPr>
            <a:spLocks noChangeArrowheads="1"/>
          </p:cNvSpPr>
          <p:nvPr/>
        </p:nvSpPr>
        <p:spPr bwMode="auto">
          <a:xfrm>
            <a:off x="4937125" y="4556125"/>
            <a:ext cx="95250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60" name="Oval 392"/>
          <p:cNvSpPr>
            <a:spLocks noChangeArrowheads="1"/>
          </p:cNvSpPr>
          <p:nvPr/>
        </p:nvSpPr>
        <p:spPr bwMode="auto">
          <a:xfrm>
            <a:off x="4429125" y="46402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61" name="Oval 393"/>
          <p:cNvSpPr>
            <a:spLocks noChangeArrowheads="1"/>
          </p:cNvSpPr>
          <p:nvPr/>
        </p:nvSpPr>
        <p:spPr bwMode="auto">
          <a:xfrm>
            <a:off x="4556125" y="46402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62" name="Oval 394"/>
          <p:cNvSpPr>
            <a:spLocks noChangeArrowheads="1"/>
          </p:cNvSpPr>
          <p:nvPr/>
        </p:nvSpPr>
        <p:spPr bwMode="auto">
          <a:xfrm>
            <a:off x="4683125" y="46402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63" name="Oval 395"/>
          <p:cNvSpPr>
            <a:spLocks noChangeArrowheads="1"/>
          </p:cNvSpPr>
          <p:nvPr/>
        </p:nvSpPr>
        <p:spPr bwMode="auto">
          <a:xfrm>
            <a:off x="4810125" y="4640263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64" name="Oval 396"/>
          <p:cNvSpPr>
            <a:spLocks noChangeArrowheads="1"/>
          </p:cNvSpPr>
          <p:nvPr/>
        </p:nvSpPr>
        <p:spPr bwMode="auto">
          <a:xfrm>
            <a:off x="4937125" y="4640263"/>
            <a:ext cx="95250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32" name="Oval 464"/>
          <p:cNvSpPr>
            <a:spLocks noChangeArrowheads="1"/>
          </p:cNvSpPr>
          <p:nvPr/>
        </p:nvSpPr>
        <p:spPr bwMode="auto">
          <a:xfrm>
            <a:off x="4406900" y="19050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33" name="Oval 465"/>
          <p:cNvSpPr>
            <a:spLocks noChangeArrowheads="1"/>
          </p:cNvSpPr>
          <p:nvPr/>
        </p:nvSpPr>
        <p:spPr bwMode="auto">
          <a:xfrm>
            <a:off x="4533900" y="19050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34" name="Oval 466"/>
          <p:cNvSpPr>
            <a:spLocks noChangeArrowheads="1"/>
          </p:cNvSpPr>
          <p:nvPr/>
        </p:nvSpPr>
        <p:spPr bwMode="auto">
          <a:xfrm>
            <a:off x="4660900" y="19050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35" name="Oval 467"/>
          <p:cNvSpPr>
            <a:spLocks noChangeArrowheads="1"/>
          </p:cNvSpPr>
          <p:nvPr/>
        </p:nvSpPr>
        <p:spPr bwMode="auto">
          <a:xfrm>
            <a:off x="4787900" y="19050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36" name="Oval 468"/>
          <p:cNvSpPr>
            <a:spLocks noChangeArrowheads="1"/>
          </p:cNvSpPr>
          <p:nvPr/>
        </p:nvSpPr>
        <p:spPr bwMode="auto">
          <a:xfrm>
            <a:off x="4914900" y="1905000"/>
            <a:ext cx="95250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0" name="Oval 472"/>
          <p:cNvSpPr>
            <a:spLocks noChangeArrowheads="1"/>
          </p:cNvSpPr>
          <p:nvPr/>
        </p:nvSpPr>
        <p:spPr bwMode="auto">
          <a:xfrm>
            <a:off x="4406900" y="19891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1" name="Oval 473"/>
          <p:cNvSpPr>
            <a:spLocks noChangeArrowheads="1"/>
          </p:cNvSpPr>
          <p:nvPr/>
        </p:nvSpPr>
        <p:spPr bwMode="auto">
          <a:xfrm>
            <a:off x="4533900" y="19891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2" name="Oval 474"/>
          <p:cNvSpPr>
            <a:spLocks noChangeArrowheads="1"/>
          </p:cNvSpPr>
          <p:nvPr/>
        </p:nvSpPr>
        <p:spPr bwMode="auto">
          <a:xfrm>
            <a:off x="4660900" y="19891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3" name="Oval 475"/>
          <p:cNvSpPr>
            <a:spLocks noChangeArrowheads="1"/>
          </p:cNvSpPr>
          <p:nvPr/>
        </p:nvSpPr>
        <p:spPr bwMode="auto">
          <a:xfrm>
            <a:off x="4787900" y="19891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4" name="Oval 476"/>
          <p:cNvSpPr>
            <a:spLocks noChangeArrowheads="1"/>
          </p:cNvSpPr>
          <p:nvPr/>
        </p:nvSpPr>
        <p:spPr bwMode="auto">
          <a:xfrm>
            <a:off x="4914900" y="1989138"/>
            <a:ext cx="95250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8" name="Oval 480"/>
          <p:cNvSpPr>
            <a:spLocks noChangeArrowheads="1"/>
          </p:cNvSpPr>
          <p:nvPr/>
        </p:nvSpPr>
        <p:spPr bwMode="auto">
          <a:xfrm>
            <a:off x="4406900" y="20732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" name="Oval 481"/>
          <p:cNvSpPr>
            <a:spLocks noChangeArrowheads="1"/>
          </p:cNvSpPr>
          <p:nvPr/>
        </p:nvSpPr>
        <p:spPr bwMode="auto">
          <a:xfrm>
            <a:off x="4533900" y="20732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50" name="Oval 482"/>
          <p:cNvSpPr>
            <a:spLocks noChangeArrowheads="1"/>
          </p:cNvSpPr>
          <p:nvPr/>
        </p:nvSpPr>
        <p:spPr bwMode="auto">
          <a:xfrm>
            <a:off x="4660900" y="20732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51" name="Oval 483"/>
          <p:cNvSpPr>
            <a:spLocks noChangeArrowheads="1"/>
          </p:cNvSpPr>
          <p:nvPr/>
        </p:nvSpPr>
        <p:spPr bwMode="auto">
          <a:xfrm>
            <a:off x="4787900" y="20732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52" name="Oval 484"/>
          <p:cNvSpPr>
            <a:spLocks noChangeArrowheads="1"/>
          </p:cNvSpPr>
          <p:nvPr/>
        </p:nvSpPr>
        <p:spPr bwMode="auto">
          <a:xfrm>
            <a:off x="4914900" y="2073275"/>
            <a:ext cx="95250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56" name="Oval 488"/>
          <p:cNvSpPr>
            <a:spLocks noChangeArrowheads="1"/>
          </p:cNvSpPr>
          <p:nvPr/>
        </p:nvSpPr>
        <p:spPr bwMode="auto">
          <a:xfrm>
            <a:off x="4406900" y="2155825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57" name="Oval 489"/>
          <p:cNvSpPr>
            <a:spLocks noChangeArrowheads="1"/>
          </p:cNvSpPr>
          <p:nvPr/>
        </p:nvSpPr>
        <p:spPr bwMode="auto">
          <a:xfrm>
            <a:off x="4533900" y="2155825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58" name="Oval 490"/>
          <p:cNvSpPr>
            <a:spLocks noChangeArrowheads="1"/>
          </p:cNvSpPr>
          <p:nvPr/>
        </p:nvSpPr>
        <p:spPr bwMode="auto">
          <a:xfrm>
            <a:off x="4660900" y="2155825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59" name="Oval 491"/>
          <p:cNvSpPr>
            <a:spLocks noChangeArrowheads="1"/>
          </p:cNvSpPr>
          <p:nvPr/>
        </p:nvSpPr>
        <p:spPr bwMode="auto">
          <a:xfrm>
            <a:off x="4787900" y="2155825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0" name="Oval 492"/>
          <p:cNvSpPr>
            <a:spLocks noChangeArrowheads="1"/>
          </p:cNvSpPr>
          <p:nvPr/>
        </p:nvSpPr>
        <p:spPr bwMode="auto">
          <a:xfrm>
            <a:off x="4914900" y="2155825"/>
            <a:ext cx="95250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4" name="Oval 496"/>
          <p:cNvSpPr>
            <a:spLocks noChangeArrowheads="1"/>
          </p:cNvSpPr>
          <p:nvPr/>
        </p:nvSpPr>
        <p:spPr bwMode="auto">
          <a:xfrm>
            <a:off x="4406900" y="2239963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5" name="Oval 497"/>
          <p:cNvSpPr>
            <a:spLocks noChangeArrowheads="1"/>
          </p:cNvSpPr>
          <p:nvPr/>
        </p:nvSpPr>
        <p:spPr bwMode="auto">
          <a:xfrm>
            <a:off x="4533900" y="2239963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6" name="Oval 498"/>
          <p:cNvSpPr>
            <a:spLocks noChangeArrowheads="1"/>
          </p:cNvSpPr>
          <p:nvPr/>
        </p:nvSpPr>
        <p:spPr bwMode="auto">
          <a:xfrm>
            <a:off x="4660900" y="2239963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7" name="Oval 499"/>
          <p:cNvSpPr>
            <a:spLocks noChangeArrowheads="1"/>
          </p:cNvSpPr>
          <p:nvPr/>
        </p:nvSpPr>
        <p:spPr bwMode="auto">
          <a:xfrm>
            <a:off x="4787900" y="2239963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68" name="Oval 500"/>
          <p:cNvSpPr>
            <a:spLocks noChangeArrowheads="1"/>
          </p:cNvSpPr>
          <p:nvPr/>
        </p:nvSpPr>
        <p:spPr bwMode="auto">
          <a:xfrm>
            <a:off x="4914900" y="2239963"/>
            <a:ext cx="95250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2" name="Oval 504"/>
          <p:cNvSpPr>
            <a:spLocks noChangeArrowheads="1"/>
          </p:cNvSpPr>
          <p:nvPr/>
        </p:nvSpPr>
        <p:spPr bwMode="auto">
          <a:xfrm>
            <a:off x="4406900" y="23241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3" name="Oval 505"/>
          <p:cNvSpPr>
            <a:spLocks noChangeArrowheads="1"/>
          </p:cNvSpPr>
          <p:nvPr/>
        </p:nvSpPr>
        <p:spPr bwMode="auto">
          <a:xfrm>
            <a:off x="4533900" y="23241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4" name="Oval 506"/>
          <p:cNvSpPr>
            <a:spLocks noChangeArrowheads="1"/>
          </p:cNvSpPr>
          <p:nvPr/>
        </p:nvSpPr>
        <p:spPr bwMode="auto">
          <a:xfrm>
            <a:off x="4660900" y="23241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5" name="Oval 507"/>
          <p:cNvSpPr>
            <a:spLocks noChangeArrowheads="1"/>
          </p:cNvSpPr>
          <p:nvPr/>
        </p:nvSpPr>
        <p:spPr bwMode="auto">
          <a:xfrm>
            <a:off x="4787900" y="23241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76" name="Oval 508"/>
          <p:cNvSpPr>
            <a:spLocks noChangeArrowheads="1"/>
          </p:cNvSpPr>
          <p:nvPr/>
        </p:nvSpPr>
        <p:spPr bwMode="auto">
          <a:xfrm>
            <a:off x="4914900" y="2324100"/>
            <a:ext cx="95250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" name="Oval 512"/>
          <p:cNvSpPr>
            <a:spLocks noChangeArrowheads="1"/>
          </p:cNvSpPr>
          <p:nvPr/>
        </p:nvSpPr>
        <p:spPr bwMode="auto">
          <a:xfrm>
            <a:off x="4406900" y="24082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" name="Oval 513"/>
          <p:cNvSpPr>
            <a:spLocks noChangeArrowheads="1"/>
          </p:cNvSpPr>
          <p:nvPr/>
        </p:nvSpPr>
        <p:spPr bwMode="auto">
          <a:xfrm>
            <a:off x="4533900" y="24082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2" name="Oval 514"/>
          <p:cNvSpPr>
            <a:spLocks noChangeArrowheads="1"/>
          </p:cNvSpPr>
          <p:nvPr/>
        </p:nvSpPr>
        <p:spPr bwMode="auto">
          <a:xfrm>
            <a:off x="4660900" y="24082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3" name="Oval 515"/>
          <p:cNvSpPr>
            <a:spLocks noChangeArrowheads="1"/>
          </p:cNvSpPr>
          <p:nvPr/>
        </p:nvSpPr>
        <p:spPr bwMode="auto">
          <a:xfrm>
            <a:off x="4787900" y="2408238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4" name="Oval 516"/>
          <p:cNvSpPr>
            <a:spLocks noChangeArrowheads="1"/>
          </p:cNvSpPr>
          <p:nvPr/>
        </p:nvSpPr>
        <p:spPr bwMode="auto">
          <a:xfrm>
            <a:off x="4914900" y="2408238"/>
            <a:ext cx="95250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8" name="Oval 520"/>
          <p:cNvSpPr>
            <a:spLocks noChangeArrowheads="1"/>
          </p:cNvSpPr>
          <p:nvPr/>
        </p:nvSpPr>
        <p:spPr bwMode="auto">
          <a:xfrm>
            <a:off x="4406900" y="24923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9" name="Oval 521"/>
          <p:cNvSpPr>
            <a:spLocks noChangeArrowheads="1"/>
          </p:cNvSpPr>
          <p:nvPr/>
        </p:nvSpPr>
        <p:spPr bwMode="auto">
          <a:xfrm>
            <a:off x="4533900" y="2492375"/>
            <a:ext cx="93663" cy="8255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0" name="Oval 522"/>
          <p:cNvSpPr>
            <a:spLocks noChangeArrowheads="1"/>
          </p:cNvSpPr>
          <p:nvPr/>
        </p:nvSpPr>
        <p:spPr bwMode="auto">
          <a:xfrm>
            <a:off x="4660900" y="24923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1" name="Oval 523"/>
          <p:cNvSpPr>
            <a:spLocks noChangeArrowheads="1"/>
          </p:cNvSpPr>
          <p:nvPr/>
        </p:nvSpPr>
        <p:spPr bwMode="auto">
          <a:xfrm>
            <a:off x="4787900" y="2492375"/>
            <a:ext cx="93663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2" name="Oval 524"/>
          <p:cNvSpPr>
            <a:spLocks noChangeArrowheads="1"/>
          </p:cNvSpPr>
          <p:nvPr/>
        </p:nvSpPr>
        <p:spPr bwMode="auto">
          <a:xfrm>
            <a:off x="4914900" y="2492375"/>
            <a:ext cx="95250" cy="8255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62" name="Oval 594"/>
          <p:cNvSpPr>
            <a:spLocks noChangeArrowheads="1"/>
          </p:cNvSpPr>
          <p:nvPr/>
        </p:nvSpPr>
        <p:spPr bwMode="auto">
          <a:xfrm>
            <a:off x="4406900" y="25654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63" name="Oval 595"/>
          <p:cNvSpPr>
            <a:spLocks noChangeArrowheads="1"/>
          </p:cNvSpPr>
          <p:nvPr/>
        </p:nvSpPr>
        <p:spPr bwMode="auto">
          <a:xfrm>
            <a:off x="4533900" y="25654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64" name="Oval 596"/>
          <p:cNvSpPr>
            <a:spLocks noChangeArrowheads="1"/>
          </p:cNvSpPr>
          <p:nvPr/>
        </p:nvSpPr>
        <p:spPr bwMode="auto">
          <a:xfrm>
            <a:off x="4660900" y="2565400"/>
            <a:ext cx="93663" cy="84138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65" name="Oval 597"/>
          <p:cNvSpPr>
            <a:spLocks noChangeArrowheads="1"/>
          </p:cNvSpPr>
          <p:nvPr/>
        </p:nvSpPr>
        <p:spPr bwMode="auto">
          <a:xfrm>
            <a:off x="4787900" y="25654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66" name="Oval 598"/>
          <p:cNvSpPr>
            <a:spLocks noChangeArrowheads="1"/>
          </p:cNvSpPr>
          <p:nvPr/>
        </p:nvSpPr>
        <p:spPr bwMode="auto">
          <a:xfrm>
            <a:off x="4914900" y="2565400"/>
            <a:ext cx="95250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0" name="Oval 602"/>
          <p:cNvSpPr>
            <a:spLocks noChangeArrowheads="1"/>
          </p:cNvSpPr>
          <p:nvPr/>
        </p:nvSpPr>
        <p:spPr bwMode="auto">
          <a:xfrm>
            <a:off x="4406900" y="26495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1" name="Oval 603"/>
          <p:cNvSpPr>
            <a:spLocks noChangeArrowheads="1"/>
          </p:cNvSpPr>
          <p:nvPr/>
        </p:nvSpPr>
        <p:spPr bwMode="auto">
          <a:xfrm>
            <a:off x="4533900" y="26495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" name="Oval 604"/>
          <p:cNvSpPr>
            <a:spLocks noChangeArrowheads="1"/>
          </p:cNvSpPr>
          <p:nvPr/>
        </p:nvSpPr>
        <p:spPr bwMode="auto">
          <a:xfrm>
            <a:off x="4660900" y="26495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3" name="Oval 605"/>
          <p:cNvSpPr>
            <a:spLocks noChangeArrowheads="1"/>
          </p:cNvSpPr>
          <p:nvPr/>
        </p:nvSpPr>
        <p:spPr bwMode="auto">
          <a:xfrm>
            <a:off x="4787900" y="2649538"/>
            <a:ext cx="93663" cy="84137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4" name="Oval 606"/>
          <p:cNvSpPr>
            <a:spLocks noChangeArrowheads="1"/>
          </p:cNvSpPr>
          <p:nvPr/>
        </p:nvSpPr>
        <p:spPr bwMode="auto">
          <a:xfrm>
            <a:off x="4914900" y="2649538"/>
            <a:ext cx="95250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96" name="Oval 628"/>
          <p:cNvSpPr>
            <a:spLocks noChangeArrowheads="1"/>
          </p:cNvSpPr>
          <p:nvPr/>
        </p:nvSpPr>
        <p:spPr bwMode="auto">
          <a:xfrm>
            <a:off x="4448175" y="3883025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97" name="Oval 629"/>
          <p:cNvSpPr>
            <a:spLocks noChangeArrowheads="1"/>
          </p:cNvSpPr>
          <p:nvPr/>
        </p:nvSpPr>
        <p:spPr bwMode="auto">
          <a:xfrm>
            <a:off x="4575175" y="3883025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04" name="Oval 636"/>
          <p:cNvSpPr>
            <a:spLocks noChangeArrowheads="1"/>
          </p:cNvSpPr>
          <p:nvPr/>
        </p:nvSpPr>
        <p:spPr bwMode="auto">
          <a:xfrm>
            <a:off x="4419600" y="3962400"/>
            <a:ext cx="93663" cy="8413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05" name="Oval 637"/>
          <p:cNvSpPr>
            <a:spLocks noChangeArrowheads="1"/>
          </p:cNvSpPr>
          <p:nvPr/>
        </p:nvSpPr>
        <p:spPr bwMode="auto">
          <a:xfrm>
            <a:off x="4575175" y="3967163"/>
            <a:ext cx="93663" cy="8413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19" name="Line 751"/>
          <p:cNvSpPr>
            <a:spLocks noChangeShapeType="1"/>
          </p:cNvSpPr>
          <p:nvPr/>
        </p:nvSpPr>
        <p:spPr bwMode="auto">
          <a:xfrm>
            <a:off x="3962400" y="2895600"/>
            <a:ext cx="762000" cy="838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20" name="Rectangle 752"/>
          <p:cNvSpPr>
            <a:spLocks noChangeArrowheads="1"/>
          </p:cNvSpPr>
          <p:nvPr/>
        </p:nvSpPr>
        <p:spPr bwMode="auto">
          <a:xfrm>
            <a:off x="2743200" y="5562600"/>
            <a:ext cx="3581400" cy="3048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Inversion (Gain) Layer</a:t>
            </a:r>
          </a:p>
        </p:txBody>
      </p:sp>
      <p:sp>
        <p:nvSpPr>
          <p:cNvPr id="7922" name="Line 754"/>
          <p:cNvSpPr>
            <a:spLocks noChangeShapeType="1"/>
          </p:cNvSpPr>
          <p:nvPr/>
        </p:nvSpPr>
        <p:spPr bwMode="auto">
          <a:xfrm flipH="1">
            <a:off x="2743200" y="4724400"/>
            <a:ext cx="1295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23" name="Line 755"/>
          <p:cNvSpPr>
            <a:spLocks noChangeShapeType="1"/>
          </p:cNvSpPr>
          <p:nvPr/>
        </p:nvSpPr>
        <p:spPr bwMode="auto">
          <a:xfrm>
            <a:off x="4724400" y="4724400"/>
            <a:ext cx="1600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24" name="Line 756"/>
          <p:cNvSpPr>
            <a:spLocks noChangeShapeType="1"/>
          </p:cNvSpPr>
          <p:nvPr/>
        </p:nvSpPr>
        <p:spPr bwMode="auto">
          <a:xfrm>
            <a:off x="3962400" y="2743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25" name="Line 757"/>
          <p:cNvSpPr>
            <a:spLocks noChangeShapeType="1"/>
          </p:cNvSpPr>
          <p:nvPr/>
        </p:nvSpPr>
        <p:spPr bwMode="auto">
          <a:xfrm>
            <a:off x="4724400" y="2768600"/>
            <a:ext cx="0" cy="1104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26" name="Text Box 758"/>
          <p:cNvSpPr txBox="1">
            <a:spLocks noChangeArrowheads="1"/>
          </p:cNvSpPr>
          <p:nvPr/>
        </p:nvSpPr>
        <p:spPr bwMode="auto">
          <a:xfrm>
            <a:off x="1447800" y="762000"/>
            <a:ext cx="6553200" cy="366713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09900"/>
                </a:solidFill>
              </a:rPr>
              <a:t>Forward-Biased p-n Junction (LED)</a:t>
            </a:r>
          </a:p>
        </p:txBody>
      </p:sp>
      <p:sp>
        <p:nvSpPr>
          <p:cNvPr id="7927" name="Freeform 759"/>
          <p:cNvSpPr>
            <a:spLocks/>
          </p:cNvSpPr>
          <p:nvPr/>
        </p:nvSpPr>
        <p:spPr bwMode="auto">
          <a:xfrm rot="-10818619" flipH="1" flipV="1">
            <a:off x="4572000" y="3200400"/>
            <a:ext cx="914400" cy="230188"/>
          </a:xfrm>
          <a:custGeom>
            <a:avLst/>
            <a:gdLst>
              <a:gd name="T0" fmla="*/ 0 w 1536"/>
              <a:gd name="T1" fmla="*/ 56 h 112"/>
              <a:gd name="T2" fmla="*/ 96 w 1536"/>
              <a:gd name="T3" fmla="*/ 8 h 112"/>
              <a:gd name="T4" fmla="*/ 192 w 1536"/>
              <a:gd name="T5" fmla="*/ 104 h 112"/>
              <a:gd name="T6" fmla="*/ 288 w 1536"/>
              <a:gd name="T7" fmla="*/ 8 h 112"/>
              <a:gd name="T8" fmla="*/ 384 w 1536"/>
              <a:gd name="T9" fmla="*/ 104 h 112"/>
              <a:gd name="T10" fmla="*/ 480 w 1536"/>
              <a:gd name="T11" fmla="*/ 8 h 112"/>
              <a:gd name="T12" fmla="*/ 576 w 1536"/>
              <a:gd name="T13" fmla="*/ 104 h 112"/>
              <a:gd name="T14" fmla="*/ 672 w 1536"/>
              <a:gd name="T15" fmla="*/ 8 h 112"/>
              <a:gd name="T16" fmla="*/ 768 w 1536"/>
              <a:gd name="T17" fmla="*/ 104 h 112"/>
              <a:gd name="T18" fmla="*/ 864 w 1536"/>
              <a:gd name="T19" fmla="*/ 8 h 112"/>
              <a:gd name="T20" fmla="*/ 960 w 1536"/>
              <a:gd name="T21" fmla="*/ 104 h 112"/>
              <a:gd name="T22" fmla="*/ 1056 w 1536"/>
              <a:gd name="T23" fmla="*/ 8 h 112"/>
              <a:gd name="T24" fmla="*/ 1152 w 1536"/>
              <a:gd name="T25" fmla="*/ 104 h 112"/>
              <a:gd name="T26" fmla="*/ 1248 w 1536"/>
              <a:gd name="T27" fmla="*/ 8 h 112"/>
              <a:gd name="T28" fmla="*/ 1344 w 1536"/>
              <a:gd name="T29" fmla="*/ 104 h 112"/>
              <a:gd name="T30" fmla="*/ 1440 w 1536"/>
              <a:gd name="T31" fmla="*/ 56 h 112"/>
              <a:gd name="T32" fmla="*/ 1536 w 1536"/>
              <a:gd name="T33" fmla="*/ 5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36" h="112">
                <a:moveTo>
                  <a:pt x="0" y="56"/>
                </a:moveTo>
                <a:cubicBezTo>
                  <a:pt x="32" y="28"/>
                  <a:pt x="64" y="0"/>
                  <a:pt x="96" y="8"/>
                </a:cubicBezTo>
                <a:cubicBezTo>
                  <a:pt x="128" y="16"/>
                  <a:pt x="160" y="104"/>
                  <a:pt x="192" y="104"/>
                </a:cubicBezTo>
                <a:cubicBezTo>
                  <a:pt x="224" y="104"/>
                  <a:pt x="256" y="8"/>
                  <a:pt x="288" y="8"/>
                </a:cubicBezTo>
                <a:cubicBezTo>
                  <a:pt x="320" y="8"/>
                  <a:pt x="352" y="104"/>
                  <a:pt x="384" y="104"/>
                </a:cubicBezTo>
                <a:cubicBezTo>
                  <a:pt x="416" y="104"/>
                  <a:pt x="448" y="8"/>
                  <a:pt x="480" y="8"/>
                </a:cubicBezTo>
                <a:cubicBezTo>
                  <a:pt x="512" y="8"/>
                  <a:pt x="544" y="104"/>
                  <a:pt x="576" y="104"/>
                </a:cubicBezTo>
                <a:cubicBezTo>
                  <a:pt x="608" y="104"/>
                  <a:pt x="640" y="8"/>
                  <a:pt x="672" y="8"/>
                </a:cubicBezTo>
                <a:cubicBezTo>
                  <a:pt x="704" y="8"/>
                  <a:pt x="736" y="104"/>
                  <a:pt x="768" y="104"/>
                </a:cubicBezTo>
                <a:cubicBezTo>
                  <a:pt x="800" y="104"/>
                  <a:pt x="832" y="8"/>
                  <a:pt x="864" y="8"/>
                </a:cubicBezTo>
                <a:cubicBezTo>
                  <a:pt x="896" y="8"/>
                  <a:pt x="928" y="104"/>
                  <a:pt x="960" y="104"/>
                </a:cubicBezTo>
                <a:cubicBezTo>
                  <a:pt x="992" y="104"/>
                  <a:pt x="1024" y="8"/>
                  <a:pt x="1056" y="8"/>
                </a:cubicBezTo>
                <a:cubicBezTo>
                  <a:pt x="1088" y="8"/>
                  <a:pt x="1120" y="104"/>
                  <a:pt x="1152" y="104"/>
                </a:cubicBezTo>
                <a:cubicBezTo>
                  <a:pt x="1184" y="104"/>
                  <a:pt x="1216" y="8"/>
                  <a:pt x="1248" y="8"/>
                </a:cubicBezTo>
                <a:cubicBezTo>
                  <a:pt x="1280" y="8"/>
                  <a:pt x="1312" y="96"/>
                  <a:pt x="1344" y="104"/>
                </a:cubicBezTo>
                <a:cubicBezTo>
                  <a:pt x="1376" y="112"/>
                  <a:pt x="1408" y="64"/>
                  <a:pt x="1440" y="56"/>
                </a:cubicBezTo>
                <a:cubicBezTo>
                  <a:pt x="1472" y="48"/>
                  <a:pt x="1504" y="52"/>
                  <a:pt x="1536" y="5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28" name="Line 760"/>
          <p:cNvSpPr>
            <a:spLocks noChangeShapeType="1"/>
          </p:cNvSpPr>
          <p:nvPr/>
        </p:nvSpPr>
        <p:spPr bwMode="auto">
          <a:xfrm>
            <a:off x="4419600" y="2743200"/>
            <a:ext cx="0" cy="1143000"/>
          </a:xfrm>
          <a:prstGeom prst="line">
            <a:avLst/>
          </a:prstGeom>
          <a:noFill/>
          <a:ln w="76200">
            <a:pattFill prst="pct50">
              <a:fgClr>
                <a:srgbClr val="FF3300"/>
              </a:fgClr>
              <a:bgClr>
                <a:srgbClr val="FFFFFF"/>
              </a:bgClr>
            </a:patt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29" name="Line 761"/>
          <p:cNvSpPr>
            <a:spLocks noChangeShapeType="1"/>
          </p:cNvSpPr>
          <p:nvPr/>
        </p:nvSpPr>
        <p:spPr bwMode="auto">
          <a:xfrm>
            <a:off x="4343400" y="190500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30" name="Line 762"/>
          <p:cNvSpPr>
            <a:spLocks noChangeShapeType="1"/>
          </p:cNvSpPr>
          <p:nvPr/>
        </p:nvSpPr>
        <p:spPr bwMode="auto">
          <a:xfrm>
            <a:off x="4368800" y="389890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31" name="Text Box 763"/>
          <p:cNvSpPr txBox="1">
            <a:spLocks noChangeArrowheads="1"/>
          </p:cNvSpPr>
          <p:nvPr/>
        </p:nvSpPr>
        <p:spPr bwMode="auto">
          <a:xfrm>
            <a:off x="2743200" y="13716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</a:t>
            </a:r>
            <a:r>
              <a:rPr lang="en-US" baseline="30000"/>
              <a:t>+</a:t>
            </a:r>
            <a:r>
              <a:rPr lang="en-US"/>
              <a:t>-GaAs</a:t>
            </a:r>
          </a:p>
        </p:txBody>
      </p:sp>
      <p:sp>
        <p:nvSpPr>
          <p:cNvPr id="7932" name="Text Box 764"/>
          <p:cNvSpPr txBox="1">
            <a:spLocks noChangeArrowheads="1"/>
          </p:cNvSpPr>
          <p:nvPr/>
        </p:nvSpPr>
        <p:spPr bwMode="auto">
          <a:xfrm>
            <a:off x="4648200" y="13716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</a:t>
            </a:r>
            <a:r>
              <a:rPr lang="en-US" baseline="30000"/>
              <a:t>+</a:t>
            </a:r>
            <a:r>
              <a:rPr lang="en-US"/>
              <a:t>-GaAs</a:t>
            </a:r>
          </a:p>
        </p:txBody>
      </p:sp>
      <p:sp>
        <p:nvSpPr>
          <p:cNvPr id="7933" name="Line 765"/>
          <p:cNvSpPr>
            <a:spLocks noChangeShapeType="1"/>
          </p:cNvSpPr>
          <p:nvPr/>
        </p:nvSpPr>
        <p:spPr bwMode="auto">
          <a:xfrm flipV="1">
            <a:off x="4343400" y="1143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34" name="Line 766"/>
          <p:cNvSpPr>
            <a:spLocks noChangeShapeType="1"/>
          </p:cNvSpPr>
          <p:nvPr/>
        </p:nvSpPr>
        <p:spPr bwMode="auto">
          <a:xfrm>
            <a:off x="3962400" y="4876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35" name="Text Box 767"/>
          <p:cNvSpPr txBox="1">
            <a:spLocks noChangeArrowheads="1"/>
          </p:cNvSpPr>
          <p:nvPr/>
        </p:nvSpPr>
        <p:spPr bwMode="auto">
          <a:xfrm>
            <a:off x="4191000" y="4800600"/>
            <a:ext cx="45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d</a:t>
            </a:r>
          </a:p>
        </p:txBody>
      </p:sp>
      <p:graphicFrame>
        <p:nvGraphicFramePr>
          <p:cNvPr id="7936" name="Object 768"/>
          <p:cNvGraphicFramePr>
            <a:graphicFrameLocks noChangeAspect="1"/>
          </p:cNvGraphicFramePr>
          <p:nvPr/>
        </p:nvGraphicFramePr>
        <p:xfrm>
          <a:off x="3810000" y="6096000"/>
          <a:ext cx="11430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4" name="Equation" r:id="rId3" imgW="799920" imgH="444240" progId="Equation.DSMT4">
                  <p:embed/>
                </p:oleObj>
              </mc:Choice>
              <mc:Fallback>
                <p:oleObj name="Equation" r:id="rId3" imgW="79992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6096000"/>
                        <a:ext cx="1143000" cy="63500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37" name="Text Box 769"/>
          <p:cNvSpPr txBox="1">
            <a:spLocks noChangeArrowheads="1"/>
          </p:cNvSpPr>
          <p:nvPr/>
        </p:nvSpPr>
        <p:spPr bwMode="auto">
          <a:xfrm>
            <a:off x="1143000" y="6248400"/>
            <a:ext cx="2514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Current Density Threshold</a:t>
            </a:r>
          </a:p>
        </p:txBody>
      </p:sp>
      <p:sp>
        <p:nvSpPr>
          <p:cNvPr id="7938" name="Text Box 770"/>
          <p:cNvSpPr txBox="1">
            <a:spLocks noChangeArrowheads="1"/>
          </p:cNvSpPr>
          <p:nvPr/>
        </p:nvSpPr>
        <p:spPr bwMode="auto">
          <a:xfrm>
            <a:off x="4953000" y="6553200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/>
              <a:t>Recombination time</a:t>
            </a:r>
          </a:p>
        </p:txBody>
      </p:sp>
      <p:sp>
        <p:nvSpPr>
          <p:cNvPr id="7939" name="Line 771"/>
          <p:cNvSpPr>
            <a:spLocks noChangeShapeType="1"/>
          </p:cNvSpPr>
          <p:nvPr/>
        </p:nvSpPr>
        <p:spPr bwMode="auto">
          <a:xfrm flipH="1" flipV="1">
            <a:off x="4800600" y="66294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40" name="Text Box 772"/>
          <p:cNvSpPr txBox="1">
            <a:spLocks noChangeArrowheads="1"/>
          </p:cNvSpPr>
          <p:nvPr/>
        </p:nvSpPr>
        <p:spPr bwMode="auto">
          <a:xfrm>
            <a:off x="1447800" y="228600"/>
            <a:ext cx="6553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chemeClr val="accent2"/>
                </a:solidFill>
              </a:rPr>
              <a:t>Semiconductor junction lasers</a:t>
            </a:r>
          </a:p>
        </p:txBody>
      </p:sp>
    </p:spTree>
    <p:extLst>
      <p:ext uri="{BB962C8B-B14F-4D97-AF65-F5344CB8AC3E}">
        <p14:creationId xmlns:p14="http://schemas.microsoft.com/office/powerpoint/2010/main" val="348560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143000" y="228600"/>
            <a:ext cx="6858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Gas Lasers (Examples: </a:t>
            </a:r>
            <a:r>
              <a:rPr lang="en-US" sz="2000" b="1" dirty="0" err="1">
                <a:solidFill>
                  <a:schemeClr val="tx2"/>
                </a:solidFill>
              </a:rPr>
              <a:t>HeNe</a:t>
            </a:r>
            <a:r>
              <a:rPr lang="en-US" sz="2000" b="1" dirty="0">
                <a:solidFill>
                  <a:schemeClr val="tx2"/>
                </a:solidFill>
              </a:rPr>
              <a:t>, </a:t>
            </a:r>
            <a:r>
              <a:rPr lang="en-US" sz="2000" b="1" dirty="0" err="1">
                <a:solidFill>
                  <a:schemeClr val="tx2"/>
                </a:solidFill>
              </a:rPr>
              <a:t>Ar</a:t>
            </a:r>
            <a:r>
              <a:rPr lang="en-US" sz="2000" b="1" baseline="30000" dirty="0">
                <a:solidFill>
                  <a:schemeClr val="tx2"/>
                </a:solidFill>
              </a:rPr>
              <a:t>+</a:t>
            </a:r>
            <a:r>
              <a:rPr lang="en-US" sz="2000" b="1" dirty="0">
                <a:solidFill>
                  <a:schemeClr val="tx2"/>
                </a:solidFill>
              </a:rPr>
              <a:t>, Excimer, CO</a:t>
            </a:r>
            <a:r>
              <a:rPr lang="en-US" sz="2000" b="1" baseline="-25000" dirty="0">
                <a:solidFill>
                  <a:schemeClr val="tx2"/>
                </a:solidFill>
              </a:rPr>
              <a:t>2</a:t>
            </a:r>
            <a:r>
              <a:rPr lang="en-US" sz="2000" b="1" dirty="0">
                <a:solidFill>
                  <a:schemeClr val="tx2"/>
                </a:solidFill>
              </a:rPr>
              <a:t>,..) 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098550" y="4572000"/>
            <a:ext cx="6870700" cy="36933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The excitation mechanism in most gas lasers is via </a:t>
            </a:r>
            <a:r>
              <a:rPr lang="en-US" i="1"/>
              <a:t>electric discharge</a:t>
            </a:r>
          </a:p>
        </p:txBody>
      </p:sp>
      <p:grpSp>
        <p:nvGrpSpPr>
          <p:cNvPr id="21508" name="Group 4"/>
          <p:cNvGrpSpPr>
            <a:grpSpLocks/>
          </p:cNvGrpSpPr>
          <p:nvPr/>
        </p:nvGrpSpPr>
        <p:grpSpPr bwMode="auto">
          <a:xfrm>
            <a:off x="1676400" y="1676400"/>
            <a:ext cx="5410200" cy="2667000"/>
            <a:chOff x="1056" y="1056"/>
            <a:chExt cx="3408" cy="1680"/>
          </a:xfrm>
        </p:grpSpPr>
        <p:sp>
          <p:nvSpPr>
            <p:cNvPr id="21509" name="Rectangle 5"/>
            <p:cNvSpPr>
              <a:spLocks noChangeArrowheads="1"/>
            </p:cNvSpPr>
            <p:nvPr/>
          </p:nvSpPr>
          <p:spPr bwMode="auto">
            <a:xfrm>
              <a:off x="1200" y="2496"/>
              <a:ext cx="2352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1510" name="Picture 6" descr="D:\My Documents\Courses\Lasers-Short-Course\gaslaser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056"/>
              <a:ext cx="3216" cy="1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11" name="Rectangle 7"/>
            <p:cNvSpPr>
              <a:spLocks noChangeArrowheads="1"/>
            </p:cNvSpPr>
            <p:nvPr/>
          </p:nvSpPr>
          <p:spPr bwMode="auto">
            <a:xfrm>
              <a:off x="1056" y="2496"/>
              <a:ext cx="2496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342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" name="Rectangle 61"/>
          <p:cNvSpPr>
            <a:spLocks noChangeArrowheads="1"/>
          </p:cNvSpPr>
          <p:nvPr/>
        </p:nvSpPr>
        <p:spPr bwMode="auto">
          <a:xfrm>
            <a:off x="1057275" y="4024313"/>
            <a:ext cx="4343400" cy="838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6" name="Rectangle 34"/>
          <p:cNvSpPr>
            <a:spLocks noChangeArrowheads="1"/>
          </p:cNvSpPr>
          <p:nvPr/>
        </p:nvSpPr>
        <p:spPr bwMode="auto">
          <a:xfrm>
            <a:off x="1066800" y="4191000"/>
            <a:ext cx="4343400" cy="457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990600" y="304800"/>
            <a:ext cx="6553200" cy="4572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9900"/>
                </a:solidFill>
              </a:rPr>
              <a:t>Edge-Emitting Homojunction Laser Diodes</a:t>
            </a:r>
          </a:p>
        </p:txBody>
      </p:sp>
      <p:sp>
        <p:nvSpPr>
          <p:cNvPr id="8225" name="Text Box 33"/>
          <p:cNvSpPr txBox="1">
            <a:spLocks noChangeArrowheads="1"/>
          </p:cNvSpPr>
          <p:nvPr/>
        </p:nvSpPr>
        <p:spPr bwMode="auto">
          <a:xfrm>
            <a:off x="990600" y="3581400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800">
                <a:solidFill>
                  <a:srgbClr val="CC3300"/>
                </a:solidFill>
              </a:rPr>
              <a:t>Waveguide Modes </a:t>
            </a:r>
          </a:p>
        </p:txBody>
      </p:sp>
      <p:sp>
        <p:nvSpPr>
          <p:cNvPr id="8227" name="Line 35"/>
          <p:cNvSpPr>
            <a:spLocks noChangeShapeType="1"/>
          </p:cNvSpPr>
          <p:nvPr/>
        </p:nvSpPr>
        <p:spPr bwMode="auto">
          <a:xfrm flipV="1">
            <a:off x="1066800" y="419100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8" name="Line 36"/>
          <p:cNvSpPr>
            <a:spLocks noChangeShapeType="1"/>
          </p:cNvSpPr>
          <p:nvPr/>
        </p:nvSpPr>
        <p:spPr bwMode="auto">
          <a:xfrm>
            <a:off x="1600200" y="4191000"/>
            <a:ext cx="1066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9" name="Line 37"/>
          <p:cNvSpPr>
            <a:spLocks noChangeShapeType="1"/>
          </p:cNvSpPr>
          <p:nvPr/>
        </p:nvSpPr>
        <p:spPr bwMode="auto">
          <a:xfrm flipV="1">
            <a:off x="2667000" y="4191000"/>
            <a:ext cx="990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0" name="Line 38"/>
          <p:cNvSpPr>
            <a:spLocks noChangeShapeType="1"/>
          </p:cNvSpPr>
          <p:nvPr/>
        </p:nvSpPr>
        <p:spPr bwMode="auto">
          <a:xfrm>
            <a:off x="1066800" y="441960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1" name="Line 39"/>
          <p:cNvSpPr>
            <a:spLocks noChangeShapeType="1"/>
          </p:cNvSpPr>
          <p:nvPr/>
        </p:nvSpPr>
        <p:spPr bwMode="auto">
          <a:xfrm>
            <a:off x="3733800" y="4191000"/>
            <a:ext cx="1066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2" name="Line 40"/>
          <p:cNvSpPr>
            <a:spLocks noChangeShapeType="1"/>
          </p:cNvSpPr>
          <p:nvPr/>
        </p:nvSpPr>
        <p:spPr bwMode="auto">
          <a:xfrm>
            <a:off x="2667000" y="4191000"/>
            <a:ext cx="1066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4" name="Line 42"/>
          <p:cNvSpPr>
            <a:spLocks noChangeShapeType="1"/>
          </p:cNvSpPr>
          <p:nvPr/>
        </p:nvSpPr>
        <p:spPr bwMode="auto">
          <a:xfrm flipV="1">
            <a:off x="4800600" y="441960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5" name="Line 43"/>
          <p:cNvSpPr>
            <a:spLocks noChangeShapeType="1"/>
          </p:cNvSpPr>
          <p:nvPr/>
        </p:nvSpPr>
        <p:spPr bwMode="auto">
          <a:xfrm>
            <a:off x="4724400" y="4191000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7" name="Line 45"/>
          <p:cNvSpPr>
            <a:spLocks noChangeShapeType="1"/>
          </p:cNvSpPr>
          <p:nvPr/>
        </p:nvSpPr>
        <p:spPr bwMode="auto">
          <a:xfrm flipV="1">
            <a:off x="1676400" y="4191000"/>
            <a:ext cx="990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8" name="Line 46"/>
          <p:cNvSpPr>
            <a:spLocks noChangeShapeType="1"/>
          </p:cNvSpPr>
          <p:nvPr/>
        </p:nvSpPr>
        <p:spPr bwMode="auto">
          <a:xfrm flipV="1">
            <a:off x="3810000" y="4191000"/>
            <a:ext cx="990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9" name="Line 47"/>
          <p:cNvSpPr>
            <a:spLocks noChangeShapeType="1"/>
          </p:cNvSpPr>
          <p:nvPr/>
        </p:nvSpPr>
        <p:spPr bwMode="auto">
          <a:xfrm flipV="1">
            <a:off x="5410200" y="3733800"/>
            <a:ext cx="1066800" cy="66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40" name="Line 48"/>
          <p:cNvSpPr>
            <a:spLocks noChangeShapeType="1"/>
          </p:cNvSpPr>
          <p:nvPr/>
        </p:nvSpPr>
        <p:spPr bwMode="auto">
          <a:xfrm>
            <a:off x="5410200" y="4419600"/>
            <a:ext cx="1066800" cy="66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8245" name="Object 53"/>
          <p:cNvGraphicFramePr>
            <a:graphicFrameLocks noChangeAspect="1"/>
          </p:cNvGraphicFramePr>
          <p:nvPr/>
        </p:nvGraphicFramePr>
        <p:xfrm>
          <a:off x="6781800" y="2362200"/>
          <a:ext cx="11430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Equation" r:id="rId3" imgW="799920" imgH="444240" progId="Equation.DSMT4">
                  <p:embed/>
                </p:oleObj>
              </mc:Choice>
              <mc:Fallback>
                <p:oleObj name="Equation" r:id="rId3" imgW="79992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2362200"/>
                        <a:ext cx="1143000" cy="63500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48" name="Picture 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90600"/>
            <a:ext cx="5791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49" name="Line 57"/>
          <p:cNvSpPr>
            <a:spLocks noChangeShapeType="1"/>
          </p:cNvSpPr>
          <p:nvPr/>
        </p:nvSpPr>
        <p:spPr bwMode="auto">
          <a:xfrm>
            <a:off x="1600200" y="28956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50" name="Text Box 58"/>
          <p:cNvSpPr txBox="1">
            <a:spLocks noChangeArrowheads="1"/>
          </p:cNvSpPr>
          <p:nvPr/>
        </p:nvSpPr>
        <p:spPr bwMode="auto">
          <a:xfrm>
            <a:off x="3276600" y="2895600"/>
            <a:ext cx="1143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L</a:t>
            </a:r>
            <a:r>
              <a:rPr lang="en-US" sz="1200" baseline="-25000"/>
              <a:t>g</a:t>
            </a:r>
            <a:r>
              <a:rPr lang="en-US" sz="1200">
                <a:sym typeface="Symbol" pitchFamily="18" charset="2"/>
              </a:rPr>
              <a:t></a:t>
            </a:r>
            <a:r>
              <a:rPr lang="en-US" sz="1200"/>
              <a:t>100 </a:t>
            </a:r>
            <a:r>
              <a:rPr lang="en-US" sz="1200">
                <a:sym typeface="Symbol" pitchFamily="18" charset="2"/>
              </a:rPr>
              <a:t>m</a:t>
            </a:r>
          </a:p>
        </p:txBody>
      </p:sp>
      <p:sp>
        <p:nvSpPr>
          <p:cNvPr id="8251" name="Text Box 59"/>
          <p:cNvSpPr txBox="1">
            <a:spLocks noChangeArrowheads="1"/>
          </p:cNvSpPr>
          <p:nvPr/>
        </p:nvSpPr>
        <p:spPr bwMode="auto">
          <a:xfrm>
            <a:off x="609600" y="5105400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Homojunction Lasers have very high current threshold mainly because.</a:t>
            </a:r>
            <a:r>
              <a:rPr lang="en-US"/>
              <a:t> </a:t>
            </a:r>
          </a:p>
        </p:txBody>
      </p:sp>
      <p:sp>
        <p:nvSpPr>
          <p:cNvPr id="8252" name="Text Box 60"/>
          <p:cNvSpPr txBox="1">
            <a:spLocks noChangeArrowheads="1"/>
          </p:cNvSpPr>
          <p:nvPr/>
        </p:nvSpPr>
        <p:spPr bwMode="auto">
          <a:xfrm>
            <a:off x="381000" y="5791200"/>
            <a:ext cx="8305800" cy="703263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600" i="1"/>
              <a:t>Electrons and holes are free to diffuse and therefore dilute the gain (no carrier confinement)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i="1"/>
              <a:t>Optical mode has  poor overlap with gain (no optical confinement or guiding)</a:t>
            </a:r>
          </a:p>
        </p:txBody>
      </p:sp>
      <p:sp>
        <p:nvSpPr>
          <p:cNvPr id="8255" name="Rectangle 63"/>
          <p:cNvSpPr>
            <a:spLocks noChangeArrowheads="1"/>
          </p:cNvSpPr>
          <p:nvPr/>
        </p:nvSpPr>
        <p:spPr bwMode="auto">
          <a:xfrm>
            <a:off x="7645400" y="101600"/>
            <a:ext cx="156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b="1" i="1">
                <a:solidFill>
                  <a:srgbClr val="000099"/>
                </a:solidFill>
              </a:rPr>
              <a:t>Section 12.2  p.2</a:t>
            </a:r>
          </a:p>
        </p:txBody>
      </p:sp>
    </p:spTree>
    <p:extLst>
      <p:ext uri="{BB962C8B-B14F-4D97-AF65-F5344CB8AC3E}">
        <p14:creationId xmlns:p14="http://schemas.microsoft.com/office/powerpoint/2010/main" val="36337511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9" name="Rectangle 53"/>
          <p:cNvSpPr>
            <a:spLocks noChangeArrowheads="1"/>
          </p:cNvSpPr>
          <p:nvPr/>
        </p:nvSpPr>
        <p:spPr bwMode="auto">
          <a:xfrm>
            <a:off x="304800" y="4038600"/>
            <a:ext cx="4648200" cy="20574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295400" y="304800"/>
            <a:ext cx="6553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</a:rPr>
              <a:t>12.3 Heterojunction Lasers Diodes</a:t>
            </a:r>
          </a:p>
        </p:txBody>
      </p:sp>
      <p:sp>
        <p:nvSpPr>
          <p:cNvPr id="9256" name="Text Box 40"/>
          <p:cNvSpPr txBox="1">
            <a:spLocks noChangeArrowheads="1"/>
          </p:cNvSpPr>
          <p:nvPr/>
        </p:nvSpPr>
        <p:spPr bwMode="auto">
          <a:xfrm>
            <a:off x="2514600" y="3733800"/>
            <a:ext cx="91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/>
              <a:t>holes</a:t>
            </a:r>
          </a:p>
        </p:txBody>
      </p:sp>
      <p:grpSp>
        <p:nvGrpSpPr>
          <p:cNvPr id="9281" name="Group 65"/>
          <p:cNvGrpSpPr>
            <a:grpSpLocks/>
          </p:cNvGrpSpPr>
          <p:nvPr/>
        </p:nvGrpSpPr>
        <p:grpSpPr bwMode="auto">
          <a:xfrm>
            <a:off x="304800" y="1600200"/>
            <a:ext cx="4648200" cy="2362200"/>
            <a:chOff x="192" y="1008"/>
            <a:chExt cx="2928" cy="1488"/>
          </a:xfrm>
        </p:grpSpPr>
        <p:sp>
          <p:nvSpPr>
            <p:cNvPr id="9270" name="Rectangle 54"/>
            <p:cNvSpPr>
              <a:spLocks noChangeArrowheads="1"/>
            </p:cNvSpPr>
            <p:nvPr/>
          </p:nvSpPr>
          <p:spPr bwMode="auto">
            <a:xfrm>
              <a:off x="192" y="1008"/>
              <a:ext cx="2928" cy="1488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" name="Line 6"/>
            <p:cNvSpPr>
              <a:spLocks noChangeShapeType="1"/>
            </p:cNvSpPr>
            <p:nvPr/>
          </p:nvSpPr>
          <p:spPr bwMode="auto">
            <a:xfrm>
              <a:off x="432" y="1296"/>
              <a:ext cx="59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3" name="Line 7"/>
            <p:cNvSpPr>
              <a:spLocks noChangeShapeType="1"/>
            </p:cNvSpPr>
            <p:nvPr/>
          </p:nvSpPr>
          <p:spPr bwMode="auto">
            <a:xfrm>
              <a:off x="1026" y="1296"/>
              <a:ext cx="0" cy="3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4" name="Line 8"/>
            <p:cNvSpPr>
              <a:spLocks noChangeShapeType="1"/>
            </p:cNvSpPr>
            <p:nvPr/>
          </p:nvSpPr>
          <p:spPr bwMode="auto">
            <a:xfrm>
              <a:off x="1026" y="1612"/>
              <a:ext cx="396" cy="0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5" name="Line 9"/>
            <p:cNvSpPr>
              <a:spLocks noChangeShapeType="1"/>
            </p:cNvSpPr>
            <p:nvPr/>
          </p:nvSpPr>
          <p:spPr bwMode="auto">
            <a:xfrm flipV="1">
              <a:off x="1422" y="1296"/>
              <a:ext cx="0" cy="3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6" name="Line 10"/>
            <p:cNvSpPr>
              <a:spLocks noChangeShapeType="1"/>
            </p:cNvSpPr>
            <p:nvPr/>
          </p:nvSpPr>
          <p:spPr bwMode="auto">
            <a:xfrm>
              <a:off x="1422" y="1296"/>
              <a:ext cx="594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259" name="Group 43"/>
            <p:cNvGrpSpPr>
              <a:grpSpLocks/>
            </p:cNvGrpSpPr>
            <p:nvPr/>
          </p:nvGrpSpPr>
          <p:grpSpPr bwMode="auto">
            <a:xfrm>
              <a:off x="432" y="2030"/>
              <a:ext cx="1584" cy="226"/>
              <a:chOff x="1824" y="1694"/>
              <a:chExt cx="1584" cy="226"/>
            </a:xfrm>
          </p:grpSpPr>
          <p:sp>
            <p:nvSpPr>
              <p:cNvPr id="9229" name="Line 13"/>
              <p:cNvSpPr>
                <a:spLocks noChangeShapeType="1"/>
              </p:cNvSpPr>
              <p:nvPr/>
            </p:nvSpPr>
            <p:spPr bwMode="auto">
              <a:xfrm flipV="1">
                <a:off x="1824" y="1920"/>
                <a:ext cx="59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0" name="Line 14"/>
              <p:cNvSpPr>
                <a:spLocks noChangeShapeType="1"/>
              </p:cNvSpPr>
              <p:nvPr/>
            </p:nvSpPr>
            <p:spPr bwMode="auto">
              <a:xfrm flipV="1">
                <a:off x="2418" y="1694"/>
                <a:ext cx="0" cy="21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1" name="Line 15"/>
              <p:cNvSpPr>
                <a:spLocks noChangeShapeType="1"/>
              </p:cNvSpPr>
              <p:nvPr/>
            </p:nvSpPr>
            <p:spPr bwMode="auto">
              <a:xfrm flipV="1">
                <a:off x="2418" y="1694"/>
                <a:ext cx="396" cy="0"/>
              </a:xfrm>
              <a:prstGeom prst="line">
                <a:avLst/>
              </a:prstGeom>
              <a:noFill/>
              <a:ln w="19050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2" name="Line 16"/>
              <p:cNvSpPr>
                <a:spLocks noChangeShapeType="1"/>
              </p:cNvSpPr>
              <p:nvPr/>
            </p:nvSpPr>
            <p:spPr bwMode="auto">
              <a:xfrm>
                <a:off x="2814" y="1694"/>
                <a:ext cx="0" cy="21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3" name="Line 17"/>
              <p:cNvSpPr>
                <a:spLocks noChangeShapeType="1"/>
              </p:cNvSpPr>
              <p:nvPr/>
            </p:nvSpPr>
            <p:spPr bwMode="auto">
              <a:xfrm flipV="1">
                <a:off x="2814" y="1904"/>
                <a:ext cx="59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243" name="Text Box 27"/>
            <p:cNvSpPr txBox="1">
              <a:spLocks noChangeArrowheads="1"/>
            </p:cNvSpPr>
            <p:nvPr/>
          </p:nvSpPr>
          <p:spPr bwMode="auto">
            <a:xfrm>
              <a:off x="1008" y="1632"/>
              <a:ext cx="40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GaAs</a:t>
              </a:r>
            </a:p>
          </p:txBody>
        </p:sp>
        <p:sp>
          <p:nvSpPr>
            <p:cNvPr id="9244" name="Text Box 28"/>
            <p:cNvSpPr txBox="1">
              <a:spLocks noChangeArrowheads="1"/>
            </p:cNvSpPr>
            <p:nvPr/>
          </p:nvSpPr>
          <p:spPr bwMode="auto">
            <a:xfrm>
              <a:off x="1632" y="1632"/>
              <a:ext cx="5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800" b="1" baseline="30000"/>
                <a:t>p+</a:t>
              </a:r>
            </a:p>
            <a:p>
              <a:pPr algn="ctr"/>
              <a:r>
                <a:rPr lang="en-US" sz="1800" b="1" baseline="30000"/>
                <a:t>AlGaAs</a:t>
              </a:r>
            </a:p>
          </p:txBody>
        </p:sp>
        <p:sp>
          <p:nvSpPr>
            <p:cNvPr id="9245" name="Text Box 29"/>
            <p:cNvSpPr txBox="1">
              <a:spLocks noChangeArrowheads="1"/>
            </p:cNvSpPr>
            <p:nvPr/>
          </p:nvSpPr>
          <p:spPr bwMode="auto">
            <a:xfrm>
              <a:off x="384" y="1632"/>
              <a:ext cx="5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800" b="1" baseline="30000"/>
                <a:t>n+</a:t>
              </a:r>
            </a:p>
            <a:p>
              <a:pPr algn="ctr"/>
              <a:r>
                <a:rPr lang="en-US" sz="1800" b="1" baseline="30000"/>
                <a:t>AlGaAs</a:t>
              </a:r>
            </a:p>
          </p:txBody>
        </p:sp>
        <p:sp>
          <p:nvSpPr>
            <p:cNvPr id="9247" name="Line 31"/>
            <p:cNvSpPr>
              <a:spLocks noChangeShapeType="1"/>
            </p:cNvSpPr>
            <p:nvPr/>
          </p:nvSpPr>
          <p:spPr bwMode="auto">
            <a:xfrm flipH="1" flipV="1">
              <a:off x="2352" y="1296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8" name="Text Box 32"/>
            <p:cNvSpPr txBox="1">
              <a:spLocks noChangeArrowheads="1"/>
            </p:cNvSpPr>
            <p:nvPr/>
          </p:nvSpPr>
          <p:spPr bwMode="auto">
            <a:xfrm>
              <a:off x="2448" y="1632"/>
              <a:ext cx="5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/>
                <a:t>Energy</a:t>
              </a:r>
            </a:p>
          </p:txBody>
        </p:sp>
        <p:grpSp>
          <p:nvGrpSpPr>
            <p:cNvPr id="9254" name="Group 38"/>
            <p:cNvGrpSpPr>
              <a:grpSpLocks/>
            </p:cNvGrpSpPr>
            <p:nvPr/>
          </p:nvGrpSpPr>
          <p:grpSpPr bwMode="auto">
            <a:xfrm>
              <a:off x="1152" y="2112"/>
              <a:ext cx="886" cy="288"/>
              <a:chOff x="2592" y="2832"/>
              <a:chExt cx="1021" cy="288"/>
            </a:xfrm>
          </p:grpSpPr>
          <p:sp>
            <p:nvSpPr>
              <p:cNvPr id="9251" name="AutoShape 35" descr="Solid diamond"/>
              <p:cNvSpPr>
                <a:spLocks noChangeArrowheads="1"/>
              </p:cNvSpPr>
              <p:nvPr/>
            </p:nvSpPr>
            <p:spPr bwMode="auto">
              <a:xfrm rot="5400000" flipH="1" flipV="1">
                <a:off x="2640" y="2784"/>
                <a:ext cx="288" cy="384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pattFill prst="solidDmnd">
                <a:fgClr>
                  <a:schemeClr val="bg2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2" name="Rectangle 36" descr="Solid diamond"/>
              <p:cNvSpPr>
                <a:spLocks noChangeArrowheads="1"/>
              </p:cNvSpPr>
              <p:nvPr/>
            </p:nvSpPr>
            <p:spPr bwMode="auto">
              <a:xfrm>
                <a:off x="2944" y="3031"/>
                <a:ext cx="669" cy="84"/>
              </a:xfrm>
              <a:prstGeom prst="rect">
                <a:avLst/>
              </a:prstGeom>
              <a:pattFill prst="solidDmnd">
                <a:fgClr>
                  <a:schemeClr val="bg2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255" name="Group 39"/>
            <p:cNvGrpSpPr>
              <a:grpSpLocks/>
            </p:cNvGrpSpPr>
            <p:nvPr/>
          </p:nvGrpSpPr>
          <p:grpSpPr bwMode="auto">
            <a:xfrm>
              <a:off x="534" y="1180"/>
              <a:ext cx="768" cy="288"/>
              <a:chOff x="1968" y="1920"/>
              <a:chExt cx="768" cy="288"/>
            </a:xfrm>
          </p:grpSpPr>
          <p:sp>
            <p:nvSpPr>
              <p:cNvPr id="9250" name="AutoShape 34" descr="Sphere"/>
              <p:cNvSpPr>
                <a:spLocks noChangeArrowheads="1"/>
              </p:cNvSpPr>
              <p:nvPr/>
            </p:nvSpPr>
            <p:spPr bwMode="auto">
              <a:xfrm rot="5400000">
                <a:off x="2400" y="1872"/>
                <a:ext cx="288" cy="384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pattFill prst="sphere">
                <a:fgClr>
                  <a:srgbClr val="CC3300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3" name="Rectangle 37" descr="Sphere"/>
              <p:cNvSpPr>
                <a:spLocks noChangeArrowheads="1"/>
              </p:cNvSpPr>
              <p:nvPr/>
            </p:nvSpPr>
            <p:spPr bwMode="auto">
              <a:xfrm>
                <a:off x="1968" y="1920"/>
                <a:ext cx="576" cy="96"/>
              </a:xfrm>
              <a:prstGeom prst="rect">
                <a:avLst/>
              </a:prstGeom>
              <a:pattFill prst="sphere">
                <a:fgClr>
                  <a:srgbClr val="CC3300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257" name="Text Box 41"/>
            <p:cNvSpPr txBox="1">
              <a:spLocks noChangeArrowheads="1"/>
            </p:cNvSpPr>
            <p:nvPr/>
          </p:nvSpPr>
          <p:spPr bwMode="auto">
            <a:xfrm>
              <a:off x="480" y="1008"/>
              <a:ext cx="5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i="1"/>
                <a:t>electrons</a:t>
              </a:r>
            </a:p>
          </p:txBody>
        </p:sp>
      </p:grpSp>
      <p:grpSp>
        <p:nvGrpSpPr>
          <p:cNvPr id="9260" name="Group 44"/>
          <p:cNvGrpSpPr>
            <a:grpSpLocks/>
          </p:cNvGrpSpPr>
          <p:nvPr/>
        </p:nvGrpSpPr>
        <p:grpSpPr bwMode="auto">
          <a:xfrm>
            <a:off x="706438" y="4451350"/>
            <a:ext cx="2514600" cy="282575"/>
            <a:chOff x="1824" y="1694"/>
            <a:chExt cx="1584" cy="226"/>
          </a:xfrm>
        </p:grpSpPr>
        <p:sp>
          <p:nvSpPr>
            <p:cNvPr id="9261" name="Line 45"/>
            <p:cNvSpPr>
              <a:spLocks noChangeShapeType="1"/>
            </p:cNvSpPr>
            <p:nvPr/>
          </p:nvSpPr>
          <p:spPr bwMode="auto">
            <a:xfrm flipV="1">
              <a:off x="1824" y="1920"/>
              <a:ext cx="594" cy="0"/>
            </a:xfrm>
            <a:prstGeom prst="line">
              <a:avLst/>
            </a:prstGeom>
            <a:noFill/>
            <a:ln w="1905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2" name="Line 46"/>
            <p:cNvSpPr>
              <a:spLocks noChangeShapeType="1"/>
            </p:cNvSpPr>
            <p:nvPr/>
          </p:nvSpPr>
          <p:spPr bwMode="auto">
            <a:xfrm flipV="1">
              <a:off x="2418" y="1694"/>
              <a:ext cx="0" cy="210"/>
            </a:xfrm>
            <a:prstGeom prst="line">
              <a:avLst/>
            </a:prstGeom>
            <a:noFill/>
            <a:ln w="1905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3" name="Line 47"/>
            <p:cNvSpPr>
              <a:spLocks noChangeShapeType="1"/>
            </p:cNvSpPr>
            <p:nvPr/>
          </p:nvSpPr>
          <p:spPr bwMode="auto">
            <a:xfrm flipV="1">
              <a:off x="2418" y="1694"/>
              <a:ext cx="396" cy="0"/>
            </a:xfrm>
            <a:prstGeom prst="line">
              <a:avLst/>
            </a:prstGeom>
            <a:noFill/>
            <a:ln w="1905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4" name="Line 48"/>
            <p:cNvSpPr>
              <a:spLocks noChangeShapeType="1"/>
            </p:cNvSpPr>
            <p:nvPr/>
          </p:nvSpPr>
          <p:spPr bwMode="auto">
            <a:xfrm>
              <a:off x="2814" y="1694"/>
              <a:ext cx="0" cy="210"/>
            </a:xfrm>
            <a:prstGeom prst="line">
              <a:avLst/>
            </a:prstGeom>
            <a:noFill/>
            <a:ln w="1905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65" name="Line 49"/>
            <p:cNvSpPr>
              <a:spLocks noChangeShapeType="1"/>
            </p:cNvSpPr>
            <p:nvPr/>
          </p:nvSpPr>
          <p:spPr bwMode="auto">
            <a:xfrm flipV="1">
              <a:off x="2814" y="1904"/>
              <a:ext cx="594" cy="0"/>
            </a:xfrm>
            <a:prstGeom prst="line">
              <a:avLst/>
            </a:prstGeom>
            <a:noFill/>
            <a:ln w="1905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66" name="Line 50"/>
          <p:cNvSpPr>
            <a:spLocks noChangeShapeType="1"/>
          </p:cNvSpPr>
          <p:nvPr/>
        </p:nvSpPr>
        <p:spPr bwMode="auto">
          <a:xfrm>
            <a:off x="685800" y="57150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67" name="Line 51"/>
          <p:cNvSpPr>
            <a:spLocks noChangeShapeType="1"/>
          </p:cNvSpPr>
          <p:nvPr/>
        </p:nvSpPr>
        <p:spPr bwMode="auto">
          <a:xfrm flipH="1" flipV="1">
            <a:off x="3733800" y="41910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68" name="Text Box 52"/>
          <p:cNvSpPr txBox="1">
            <a:spLocks noChangeArrowheads="1"/>
          </p:cNvSpPr>
          <p:nvPr/>
        </p:nvSpPr>
        <p:spPr bwMode="auto">
          <a:xfrm>
            <a:off x="3810000" y="4495800"/>
            <a:ext cx="1371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Index of Refraction</a:t>
            </a:r>
          </a:p>
        </p:txBody>
      </p:sp>
      <p:sp>
        <p:nvSpPr>
          <p:cNvPr id="9271" name="Freeform 55"/>
          <p:cNvSpPr>
            <a:spLocks/>
          </p:cNvSpPr>
          <p:nvPr/>
        </p:nvSpPr>
        <p:spPr bwMode="auto">
          <a:xfrm>
            <a:off x="1143000" y="4953000"/>
            <a:ext cx="1524000" cy="698500"/>
          </a:xfrm>
          <a:custGeom>
            <a:avLst/>
            <a:gdLst>
              <a:gd name="T0" fmla="*/ 0 w 768"/>
              <a:gd name="T1" fmla="*/ 336 h 344"/>
              <a:gd name="T2" fmla="*/ 288 w 768"/>
              <a:gd name="T3" fmla="*/ 288 h 344"/>
              <a:gd name="T4" fmla="*/ 432 w 768"/>
              <a:gd name="T5" fmla="*/ 0 h 344"/>
              <a:gd name="T6" fmla="*/ 576 w 768"/>
              <a:gd name="T7" fmla="*/ 288 h 344"/>
              <a:gd name="T8" fmla="*/ 768 w 768"/>
              <a:gd name="T9" fmla="*/ 336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" h="344">
                <a:moveTo>
                  <a:pt x="0" y="336"/>
                </a:moveTo>
                <a:cubicBezTo>
                  <a:pt x="108" y="340"/>
                  <a:pt x="216" y="344"/>
                  <a:pt x="288" y="288"/>
                </a:cubicBezTo>
                <a:cubicBezTo>
                  <a:pt x="360" y="232"/>
                  <a:pt x="384" y="0"/>
                  <a:pt x="432" y="0"/>
                </a:cubicBezTo>
                <a:cubicBezTo>
                  <a:pt x="480" y="0"/>
                  <a:pt x="520" y="232"/>
                  <a:pt x="576" y="288"/>
                </a:cubicBezTo>
                <a:cubicBezTo>
                  <a:pt x="632" y="344"/>
                  <a:pt x="700" y="340"/>
                  <a:pt x="768" y="336"/>
                </a:cubicBezTo>
              </a:path>
            </a:pathLst>
          </a:custGeom>
          <a:noFill/>
          <a:ln w="19050" cmpd="sng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280" name="Group 64"/>
          <p:cNvGrpSpPr>
            <a:grpSpLocks/>
          </p:cNvGrpSpPr>
          <p:nvPr/>
        </p:nvGrpSpPr>
        <p:grpSpPr bwMode="auto">
          <a:xfrm>
            <a:off x="5029200" y="990600"/>
            <a:ext cx="2971800" cy="457200"/>
            <a:chOff x="2064" y="576"/>
            <a:chExt cx="1872" cy="288"/>
          </a:xfrm>
        </p:grpSpPr>
        <p:sp>
          <p:nvSpPr>
            <p:cNvPr id="9272" name="Text Box 56"/>
            <p:cNvSpPr txBox="1">
              <a:spLocks noChangeArrowheads="1"/>
            </p:cNvSpPr>
            <p:nvPr/>
          </p:nvSpPr>
          <p:spPr bwMode="auto">
            <a:xfrm>
              <a:off x="2064" y="576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n       when       E</a:t>
              </a:r>
              <a:r>
                <a:rPr lang="en-US" baseline="-25000"/>
                <a:t>g</a:t>
              </a:r>
              <a:r>
                <a:rPr lang="en-US"/>
                <a:t> </a:t>
              </a:r>
            </a:p>
          </p:txBody>
        </p:sp>
        <p:sp>
          <p:nvSpPr>
            <p:cNvPr id="9274" name="AutoShape 58"/>
            <p:cNvSpPr>
              <a:spLocks noChangeArrowheads="1"/>
            </p:cNvSpPr>
            <p:nvPr/>
          </p:nvSpPr>
          <p:spPr bwMode="auto">
            <a:xfrm>
              <a:off x="2256" y="672"/>
              <a:ext cx="96" cy="192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75" name="AutoShape 59"/>
            <p:cNvSpPr>
              <a:spLocks noChangeArrowheads="1"/>
            </p:cNvSpPr>
            <p:nvPr/>
          </p:nvSpPr>
          <p:spPr bwMode="auto">
            <a:xfrm flipV="1">
              <a:off x="3504" y="672"/>
              <a:ext cx="96" cy="192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76" name="Text Box 60"/>
          <p:cNvSpPr txBox="1">
            <a:spLocks noChangeArrowheads="1"/>
          </p:cNvSpPr>
          <p:nvPr/>
        </p:nvSpPr>
        <p:spPr bwMode="auto">
          <a:xfrm>
            <a:off x="5334000" y="25908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Carrier confinement</a:t>
            </a:r>
          </a:p>
        </p:txBody>
      </p:sp>
      <p:sp>
        <p:nvSpPr>
          <p:cNvPr id="9277" name="Text Box 61"/>
          <p:cNvSpPr txBox="1">
            <a:spLocks noChangeArrowheads="1"/>
          </p:cNvSpPr>
          <p:nvPr/>
        </p:nvSpPr>
        <p:spPr bwMode="auto">
          <a:xfrm>
            <a:off x="5334000" y="47244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Mode confinement</a:t>
            </a:r>
          </a:p>
        </p:txBody>
      </p:sp>
      <p:sp>
        <p:nvSpPr>
          <p:cNvPr id="9278" name="Text Box 62"/>
          <p:cNvSpPr txBox="1">
            <a:spLocks noChangeArrowheads="1"/>
          </p:cNvSpPr>
          <p:nvPr/>
        </p:nvSpPr>
        <p:spPr bwMode="auto">
          <a:xfrm>
            <a:off x="381000" y="9906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279" name="Text Box 63"/>
          <p:cNvSpPr txBox="1">
            <a:spLocks noChangeArrowheads="1"/>
          </p:cNvSpPr>
          <p:nvPr/>
        </p:nvSpPr>
        <p:spPr bwMode="auto">
          <a:xfrm>
            <a:off x="1676400" y="990600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</a:rPr>
              <a:t>A fortunate coincidence:</a:t>
            </a:r>
          </a:p>
        </p:txBody>
      </p:sp>
      <p:sp>
        <p:nvSpPr>
          <p:cNvPr id="9282" name="Line 66"/>
          <p:cNvSpPr>
            <a:spLocks noChangeShapeType="1"/>
          </p:cNvSpPr>
          <p:nvPr/>
        </p:nvSpPr>
        <p:spPr bwMode="auto">
          <a:xfrm>
            <a:off x="1600200" y="42672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83" name="Text Box 67"/>
          <p:cNvSpPr txBox="1">
            <a:spLocks noChangeArrowheads="1"/>
          </p:cNvSpPr>
          <p:nvPr/>
        </p:nvSpPr>
        <p:spPr bwMode="auto">
          <a:xfrm>
            <a:off x="1600200" y="4038600"/>
            <a:ext cx="7223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100 nm</a:t>
            </a:r>
          </a:p>
        </p:txBody>
      </p:sp>
      <p:sp>
        <p:nvSpPr>
          <p:cNvPr id="9284" name="Rectangle 68"/>
          <p:cNvSpPr>
            <a:spLocks noChangeArrowheads="1"/>
          </p:cNvSpPr>
          <p:nvPr/>
        </p:nvSpPr>
        <p:spPr bwMode="auto">
          <a:xfrm>
            <a:off x="2438400" y="3697288"/>
            <a:ext cx="560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i="1"/>
              <a:t>holes</a:t>
            </a:r>
          </a:p>
        </p:txBody>
      </p:sp>
    </p:spTree>
    <p:extLst>
      <p:ext uri="{BB962C8B-B14F-4D97-AF65-F5344CB8AC3E}">
        <p14:creationId xmlns:p14="http://schemas.microsoft.com/office/powerpoint/2010/main" val="11299858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My Documents\Courses\Lasers-Short-Course\diode laser-burried-hete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572000"/>
            <a:ext cx="5486400" cy="208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My Documents\Courses\Lasers-Short-Course\diode laser-hete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63246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990600" y="304800"/>
            <a:ext cx="6553200" cy="4572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9900"/>
                </a:solidFill>
              </a:rPr>
              <a:t>Edge-Emitting Heterojunction Laser Diodes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7645400" y="101600"/>
            <a:ext cx="156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b="1" i="1">
                <a:solidFill>
                  <a:srgbClr val="000099"/>
                </a:solidFill>
              </a:rPr>
              <a:t>Section 12.3  p.2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295400" y="3962400"/>
            <a:ext cx="7010400" cy="4572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9900"/>
                </a:solidFill>
              </a:rPr>
              <a:t>Edge-Emitting Buried Heterojunction Laser Diodes</a:t>
            </a:r>
          </a:p>
        </p:txBody>
      </p:sp>
    </p:spTree>
    <p:extLst>
      <p:ext uri="{BB962C8B-B14F-4D97-AF65-F5344CB8AC3E}">
        <p14:creationId xmlns:p14="http://schemas.microsoft.com/office/powerpoint/2010/main" val="42377069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00" y="457200"/>
            <a:ext cx="8465663" cy="597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5323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295400" y="228600"/>
            <a:ext cx="6553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</a:rPr>
              <a:t>12.4 Quantum Well Lasers  </a:t>
            </a:r>
          </a:p>
        </p:txBody>
      </p:sp>
      <p:grpSp>
        <p:nvGrpSpPr>
          <p:cNvPr id="11306" name="Group 42"/>
          <p:cNvGrpSpPr>
            <a:grpSpLocks/>
          </p:cNvGrpSpPr>
          <p:nvPr/>
        </p:nvGrpSpPr>
        <p:grpSpPr bwMode="auto">
          <a:xfrm>
            <a:off x="1524000" y="2133600"/>
            <a:ext cx="685800" cy="1498600"/>
            <a:chOff x="528" y="1392"/>
            <a:chExt cx="432" cy="944"/>
          </a:xfrm>
        </p:grpSpPr>
        <p:sp>
          <p:nvSpPr>
            <p:cNvPr id="11270" name="Line 6"/>
            <p:cNvSpPr>
              <a:spLocks noChangeShapeType="1"/>
            </p:cNvSpPr>
            <p:nvPr/>
          </p:nvSpPr>
          <p:spPr bwMode="auto">
            <a:xfrm>
              <a:off x="528" y="1392"/>
              <a:ext cx="162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1" name="Line 7"/>
            <p:cNvSpPr>
              <a:spLocks noChangeShapeType="1"/>
            </p:cNvSpPr>
            <p:nvPr/>
          </p:nvSpPr>
          <p:spPr bwMode="auto">
            <a:xfrm>
              <a:off x="690" y="1392"/>
              <a:ext cx="0" cy="3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2" name="Line 8"/>
            <p:cNvSpPr>
              <a:spLocks noChangeShapeType="1"/>
            </p:cNvSpPr>
            <p:nvPr/>
          </p:nvSpPr>
          <p:spPr bwMode="auto">
            <a:xfrm>
              <a:off x="690" y="1708"/>
              <a:ext cx="108" cy="0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3" name="Line 9"/>
            <p:cNvSpPr>
              <a:spLocks noChangeShapeType="1"/>
            </p:cNvSpPr>
            <p:nvPr/>
          </p:nvSpPr>
          <p:spPr bwMode="auto">
            <a:xfrm flipV="1">
              <a:off x="798" y="1392"/>
              <a:ext cx="0" cy="3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4" name="Line 10"/>
            <p:cNvSpPr>
              <a:spLocks noChangeShapeType="1"/>
            </p:cNvSpPr>
            <p:nvPr/>
          </p:nvSpPr>
          <p:spPr bwMode="auto">
            <a:xfrm>
              <a:off x="798" y="1392"/>
              <a:ext cx="162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Line 12"/>
            <p:cNvSpPr>
              <a:spLocks noChangeShapeType="1"/>
            </p:cNvSpPr>
            <p:nvPr/>
          </p:nvSpPr>
          <p:spPr bwMode="auto">
            <a:xfrm flipV="1">
              <a:off x="528" y="2336"/>
              <a:ext cx="162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7" name="Line 13"/>
            <p:cNvSpPr>
              <a:spLocks noChangeShapeType="1"/>
            </p:cNvSpPr>
            <p:nvPr/>
          </p:nvSpPr>
          <p:spPr bwMode="auto">
            <a:xfrm flipV="1">
              <a:off x="690" y="2126"/>
              <a:ext cx="0" cy="2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8" name="Line 14"/>
            <p:cNvSpPr>
              <a:spLocks noChangeShapeType="1"/>
            </p:cNvSpPr>
            <p:nvPr/>
          </p:nvSpPr>
          <p:spPr bwMode="auto">
            <a:xfrm flipV="1">
              <a:off x="690" y="2126"/>
              <a:ext cx="108" cy="0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9" name="Line 15"/>
            <p:cNvSpPr>
              <a:spLocks noChangeShapeType="1"/>
            </p:cNvSpPr>
            <p:nvPr/>
          </p:nvSpPr>
          <p:spPr bwMode="auto">
            <a:xfrm>
              <a:off x="798" y="2126"/>
              <a:ext cx="0" cy="2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0" name="Line 16"/>
            <p:cNvSpPr>
              <a:spLocks noChangeShapeType="1"/>
            </p:cNvSpPr>
            <p:nvPr/>
          </p:nvSpPr>
          <p:spPr bwMode="auto">
            <a:xfrm flipV="1">
              <a:off x="798" y="2336"/>
              <a:ext cx="162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3657600" y="2667000"/>
            <a:ext cx="871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b="1" baseline="30000"/>
              <a:t>p+</a:t>
            </a:r>
          </a:p>
          <a:p>
            <a:pPr algn="ctr"/>
            <a:r>
              <a:rPr lang="en-US" sz="1800" b="1" baseline="30000"/>
              <a:t>AlGaAs</a:t>
            </a:r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685800" y="2667000"/>
            <a:ext cx="871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b="1" baseline="30000"/>
              <a:t>n+</a:t>
            </a:r>
          </a:p>
          <a:p>
            <a:pPr algn="ctr"/>
            <a:r>
              <a:rPr lang="en-US" sz="1800" b="1" baseline="30000"/>
              <a:t>AlGaAs</a:t>
            </a:r>
          </a:p>
        </p:txBody>
      </p:sp>
      <p:sp>
        <p:nvSpPr>
          <p:cNvPr id="11287" name="AutoShape 23" descr="Solid diamond"/>
          <p:cNvSpPr>
            <a:spLocks noChangeArrowheads="1"/>
          </p:cNvSpPr>
          <p:nvPr/>
        </p:nvSpPr>
        <p:spPr bwMode="auto">
          <a:xfrm rot="5400000" flipH="1" flipV="1">
            <a:off x="2667000" y="3048000"/>
            <a:ext cx="457200" cy="19812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pattFill prst="solidDmnd">
            <a:fgClr>
              <a:schemeClr val="bg2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0" name="AutoShape 26" descr="Sphere"/>
          <p:cNvSpPr>
            <a:spLocks noChangeArrowheads="1"/>
          </p:cNvSpPr>
          <p:nvPr/>
        </p:nvSpPr>
        <p:spPr bwMode="auto">
          <a:xfrm rot="5400000">
            <a:off x="1905000" y="609600"/>
            <a:ext cx="457200" cy="21336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pattFill prst="sphere">
            <a:fgClr>
              <a:srgbClr val="CC330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307" name="Group 43"/>
          <p:cNvGrpSpPr>
            <a:grpSpLocks/>
          </p:cNvGrpSpPr>
          <p:nvPr/>
        </p:nvGrpSpPr>
        <p:grpSpPr bwMode="auto">
          <a:xfrm>
            <a:off x="2133600" y="2133600"/>
            <a:ext cx="685800" cy="1498600"/>
            <a:chOff x="528" y="1392"/>
            <a:chExt cx="432" cy="944"/>
          </a:xfrm>
        </p:grpSpPr>
        <p:sp>
          <p:nvSpPr>
            <p:cNvPr id="11308" name="Line 44"/>
            <p:cNvSpPr>
              <a:spLocks noChangeShapeType="1"/>
            </p:cNvSpPr>
            <p:nvPr/>
          </p:nvSpPr>
          <p:spPr bwMode="auto">
            <a:xfrm>
              <a:off x="528" y="1392"/>
              <a:ext cx="162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9" name="Line 45"/>
            <p:cNvSpPr>
              <a:spLocks noChangeShapeType="1"/>
            </p:cNvSpPr>
            <p:nvPr/>
          </p:nvSpPr>
          <p:spPr bwMode="auto">
            <a:xfrm>
              <a:off x="690" y="1392"/>
              <a:ext cx="0" cy="3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0" name="Line 46"/>
            <p:cNvSpPr>
              <a:spLocks noChangeShapeType="1"/>
            </p:cNvSpPr>
            <p:nvPr/>
          </p:nvSpPr>
          <p:spPr bwMode="auto">
            <a:xfrm>
              <a:off x="690" y="1708"/>
              <a:ext cx="108" cy="0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1" name="Line 47"/>
            <p:cNvSpPr>
              <a:spLocks noChangeShapeType="1"/>
            </p:cNvSpPr>
            <p:nvPr/>
          </p:nvSpPr>
          <p:spPr bwMode="auto">
            <a:xfrm flipV="1">
              <a:off x="798" y="1392"/>
              <a:ext cx="0" cy="3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2" name="Line 48"/>
            <p:cNvSpPr>
              <a:spLocks noChangeShapeType="1"/>
            </p:cNvSpPr>
            <p:nvPr/>
          </p:nvSpPr>
          <p:spPr bwMode="auto">
            <a:xfrm>
              <a:off x="798" y="1392"/>
              <a:ext cx="162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3" name="Line 49"/>
            <p:cNvSpPr>
              <a:spLocks noChangeShapeType="1"/>
            </p:cNvSpPr>
            <p:nvPr/>
          </p:nvSpPr>
          <p:spPr bwMode="auto">
            <a:xfrm flipV="1">
              <a:off x="528" y="2336"/>
              <a:ext cx="162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4" name="Line 50"/>
            <p:cNvSpPr>
              <a:spLocks noChangeShapeType="1"/>
            </p:cNvSpPr>
            <p:nvPr/>
          </p:nvSpPr>
          <p:spPr bwMode="auto">
            <a:xfrm flipV="1">
              <a:off x="690" y="2126"/>
              <a:ext cx="0" cy="2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5" name="Line 51"/>
            <p:cNvSpPr>
              <a:spLocks noChangeShapeType="1"/>
            </p:cNvSpPr>
            <p:nvPr/>
          </p:nvSpPr>
          <p:spPr bwMode="auto">
            <a:xfrm flipV="1">
              <a:off x="690" y="2126"/>
              <a:ext cx="108" cy="0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6" name="Line 52"/>
            <p:cNvSpPr>
              <a:spLocks noChangeShapeType="1"/>
            </p:cNvSpPr>
            <p:nvPr/>
          </p:nvSpPr>
          <p:spPr bwMode="auto">
            <a:xfrm>
              <a:off x="798" y="2126"/>
              <a:ext cx="0" cy="2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7" name="Line 53"/>
            <p:cNvSpPr>
              <a:spLocks noChangeShapeType="1"/>
            </p:cNvSpPr>
            <p:nvPr/>
          </p:nvSpPr>
          <p:spPr bwMode="auto">
            <a:xfrm flipV="1">
              <a:off x="798" y="2336"/>
              <a:ext cx="162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318" name="Group 54"/>
          <p:cNvGrpSpPr>
            <a:grpSpLocks/>
          </p:cNvGrpSpPr>
          <p:nvPr/>
        </p:nvGrpSpPr>
        <p:grpSpPr bwMode="auto">
          <a:xfrm>
            <a:off x="2743200" y="2133600"/>
            <a:ext cx="685800" cy="1498600"/>
            <a:chOff x="528" y="1392"/>
            <a:chExt cx="432" cy="944"/>
          </a:xfrm>
        </p:grpSpPr>
        <p:sp>
          <p:nvSpPr>
            <p:cNvPr id="11319" name="Line 55"/>
            <p:cNvSpPr>
              <a:spLocks noChangeShapeType="1"/>
            </p:cNvSpPr>
            <p:nvPr/>
          </p:nvSpPr>
          <p:spPr bwMode="auto">
            <a:xfrm>
              <a:off x="528" y="1392"/>
              <a:ext cx="162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0" name="Line 56"/>
            <p:cNvSpPr>
              <a:spLocks noChangeShapeType="1"/>
            </p:cNvSpPr>
            <p:nvPr/>
          </p:nvSpPr>
          <p:spPr bwMode="auto">
            <a:xfrm>
              <a:off x="690" y="1392"/>
              <a:ext cx="0" cy="3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1" name="Line 57"/>
            <p:cNvSpPr>
              <a:spLocks noChangeShapeType="1"/>
            </p:cNvSpPr>
            <p:nvPr/>
          </p:nvSpPr>
          <p:spPr bwMode="auto">
            <a:xfrm>
              <a:off x="690" y="1708"/>
              <a:ext cx="108" cy="0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2" name="Line 58"/>
            <p:cNvSpPr>
              <a:spLocks noChangeShapeType="1"/>
            </p:cNvSpPr>
            <p:nvPr/>
          </p:nvSpPr>
          <p:spPr bwMode="auto">
            <a:xfrm flipV="1">
              <a:off x="798" y="1392"/>
              <a:ext cx="0" cy="3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3" name="Line 59"/>
            <p:cNvSpPr>
              <a:spLocks noChangeShapeType="1"/>
            </p:cNvSpPr>
            <p:nvPr/>
          </p:nvSpPr>
          <p:spPr bwMode="auto">
            <a:xfrm>
              <a:off x="798" y="1392"/>
              <a:ext cx="162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4" name="Line 60"/>
            <p:cNvSpPr>
              <a:spLocks noChangeShapeType="1"/>
            </p:cNvSpPr>
            <p:nvPr/>
          </p:nvSpPr>
          <p:spPr bwMode="auto">
            <a:xfrm flipV="1">
              <a:off x="528" y="2336"/>
              <a:ext cx="162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5" name="Line 61"/>
            <p:cNvSpPr>
              <a:spLocks noChangeShapeType="1"/>
            </p:cNvSpPr>
            <p:nvPr/>
          </p:nvSpPr>
          <p:spPr bwMode="auto">
            <a:xfrm flipV="1">
              <a:off x="690" y="2126"/>
              <a:ext cx="0" cy="2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6" name="Line 62"/>
            <p:cNvSpPr>
              <a:spLocks noChangeShapeType="1"/>
            </p:cNvSpPr>
            <p:nvPr/>
          </p:nvSpPr>
          <p:spPr bwMode="auto">
            <a:xfrm flipV="1">
              <a:off x="690" y="2126"/>
              <a:ext cx="108" cy="0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7" name="Line 63"/>
            <p:cNvSpPr>
              <a:spLocks noChangeShapeType="1"/>
            </p:cNvSpPr>
            <p:nvPr/>
          </p:nvSpPr>
          <p:spPr bwMode="auto">
            <a:xfrm>
              <a:off x="798" y="2126"/>
              <a:ext cx="0" cy="2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8" name="Line 64"/>
            <p:cNvSpPr>
              <a:spLocks noChangeShapeType="1"/>
            </p:cNvSpPr>
            <p:nvPr/>
          </p:nvSpPr>
          <p:spPr bwMode="auto">
            <a:xfrm flipV="1">
              <a:off x="798" y="2336"/>
              <a:ext cx="162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331" name="Group 67"/>
          <p:cNvGrpSpPr>
            <a:grpSpLocks/>
          </p:cNvGrpSpPr>
          <p:nvPr/>
        </p:nvGrpSpPr>
        <p:grpSpPr bwMode="auto">
          <a:xfrm>
            <a:off x="1524000" y="1676400"/>
            <a:ext cx="1889125" cy="457200"/>
            <a:chOff x="528" y="1104"/>
            <a:chExt cx="1190" cy="288"/>
          </a:xfrm>
        </p:grpSpPr>
        <p:sp>
          <p:nvSpPr>
            <p:cNvPr id="11329" name="Line 65"/>
            <p:cNvSpPr>
              <a:spLocks noChangeShapeType="1"/>
            </p:cNvSpPr>
            <p:nvPr/>
          </p:nvSpPr>
          <p:spPr bwMode="auto">
            <a:xfrm flipV="1">
              <a:off x="528" y="1104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0" name="Line 66"/>
            <p:cNvSpPr>
              <a:spLocks noChangeShapeType="1"/>
            </p:cNvSpPr>
            <p:nvPr/>
          </p:nvSpPr>
          <p:spPr bwMode="auto">
            <a:xfrm flipV="1">
              <a:off x="1718" y="1104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332" name="Group 68"/>
          <p:cNvGrpSpPr>
            <a:grpSpLocks/>
          </p:cNvGrpSpPr>
          <p:nvPr/>
        </p:nvGrpSpPr>
        <p:grpSpPr bwMode="auto">
          <a:xfrm>
            <a:off x="1504950" y="3616325"/>
            <a:ext cx="1889125" cy="457200"/>
            <a:chOff x="528" y="1104"/>
            <a:chExt cx="1190" cy="288"/>
          </a:xfrm>
        </p:grpSpPr>
        <p:sp>
          <p:nvSpPr>
            <p:cNvPr id="11333" name="Line 69"/>
            <p:cNvSpPr>
              <a:spLocks noChangeShapeType="1"/>
            </p:cNvSpPr>
            <p:nvPr/>
          </p:nvSpPr>
          <p:spPr bwMode="auto">
            <a:xfrm flipV="1">
              <a:off x="528" y="1104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4" name="Line 70"/>
            <p:cNvSpPr>
              <a:spLocks noChangeShapeType="1"/>
            </p:cNvSpPr>
            <p:nvPr/>
          </p:nvSpPr>
          <p:spPr bwMode="auto">
            <a:xfrm flipV="1">
              <a:off x="1718" y="1104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335" name="Line 71"/>
          <p:cNvSpPr>
            <a:spLocks noChangeShapeType="1"/>
          </p:cNvSpPr>
          <p:nvPr/>
        </p:nvSpPr>
        <p:spPr bwMode="auto">
          <a:xfrm>
            <a:off x="3429000" y="1676400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36" name="Line 72"/>
          <p:cNvSpPr>
            <a:spLocks noChangeShapeType="1"/>
          </p:cNvSpPr>
          <p:nvPr/>
        </p:nvSpPr>
        <p:spPr bwMode="auto">
          <a:xfrm>
            <a:off x="1066800" y="1676400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37" name="Line 73"/>
          <p:cNvSpPr>
            <a:spLocks noChangeShapeType="1"/>
          </p:cNvSpPr>
          <p:nvPr/>
        </p:nvSpPr>
        <p:spPr bwMode="auto">
          <a:xfrm>
            <a:off x="3419475" y="4054475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38" name="Line 74"/>
          <p:cNvSpPr>
            <a:spLocks noChangeShapeType="1"/>
          </p:cNvSpPr>
          <p:nvPr/>
        </p:nvSpPr>
        <p:spPr bwMode="auto">
          <a:xfrm>
            <a:off x="1081088" y="4052888"/>
            <a:ext cx="457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341" name="Group 77"/>
          <p:cNvGrpSpPr>
            <a:grpSpLocks/>
          </p:cNvGrpSpPr>
          <p:nvPr/>
        </p:nvGrpSpPr>
        <p:grpSpPr bwMode="auto">
          <a:xfrm>
            <a:off x="1631950" y="2706688"/>
            <a:ext cx="558800" cy="288925"/>
            <a:chOff x="992" y="1776"/>
            <a:chExt cx="352" cy="182"/>
          </a:xfrm>
        </p:grpSpPr>
        <p:sp>
          <p:nvSpPr>
            <p:cNvPr id="11339" name="Line 75"/>
            <p:cNvSpPr>
              <a:spLocks noChangeShapeType="1"/>
            </p:cNvSpPr>
            <p:nvPr/>
          </p:nvSpPr>
          <p:spPr bwMode="auto">
            <a:xfrm>
              <a:off x="1056" y="177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40" name="Text Box 76"/>
            <p:cNvSpPr txBox="1">
              <a:spLocks noChangeArrowheads="1"/>
            </p:cNvSpPr>
            <p:nvPr/>
          </p:nvSpPr>
          <p:spPr bwMode="auto">
            <a:xfrm>
              <a:off x="992" y="1804"/>
              <a:ext cx="35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/>
                <a:t>10 nm</a:t>
              </a:r>
            </a:p>
          </p:txBody>
        </p:sp>
      </p:grpSp>
      <p:sp>
        <p:nvSpPr>
          <p:cNvPr id="11342" name="Line 78"/>
          <p:cNvSpPr>
            <a:spLocks noChangeShapeType="1"/>
          </p:cNvSpPr>
          <p:nvPr/>
        </p:nvSpPr>
        <p:spPr bwMode="auto">
          <a:xfrm>
            <a:off x="2362200" y="2514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43" name="Line 79"/>
          <p:cNvSpPr>
            <a:spLocks noChangeShapeType="1"/>
          </p:cNvSpPr>
          <p:nvPr/>
        </p:nvSpPr>
        <p:spPr bwMode="auto">
          <a:xfrm>
            <a:off x="2362200" y="2362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44" name="Line 80"/>
          <p:cNvSpPr>
            <a:spLocks noChangeShapeType="1"/>
          </p:cNvSpPr>
          <p:nvPr/>
        </p:nvSpPr>
        <p:spPr bwMode="auto">
          <a:xfrm>
            <a:off x="2362200" y="3505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45" name="Line 81"/>
          <p:cNvSpPr>
            <a:spLocks noChangeShapeType="1"/>
          </p:cNvSpPr>
          <p:nvPr/>
        </p:nvSpPr>
        <p:spPr bwMode="auto">
          <a:xfrm>
            <a:off x="2362200" y="3352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46" name="Line 82"/>
          <p:cNvSpPr>
            <a:spLocks noChangeShapeType="1"/>
          </p:cNvSpPr>
          <p:nvPr/>
        </p:nvSpPr>
        <p:spPr bwMode="auto">
          <a:xfrm>
            <a:off x="2478088" y="2535238"/>
            <a:ext cx="0" cy="83820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47" name="Rectangle 83"/>
          <p:cNvSpPr>
            <a:spLocks noChangeArrowheads="1"/>
          </p:cNvSpPr>
          <p:nvPr/>
        </p:nvSpPr>
        <p:spPr bwMode="auto">
          <a:xfrm>
            <a:off x="990600" y="914400"/>
            <a:ext cx="3021013" cy="3048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Multiple Quantum Well (MQW) Lasers</a:t>
            </a:r>
          </a:p>
        </p:txBody>
      </p:sp>
      <p:grpSp>
        <p:nvGrpSpPr>
          <p:cNvPr id="11815" name="Group 551"/>
          <p:cNvGrpSpPr>
            <a:grpSpLocks/>
          </p:cNvGrpSpPr>
          <p:nvPr/>
        </p:nvGrpSpPr>
        <p:grpSpPr bwMode="auto">
          <a:xfrm>
            <a:off x="0" y="4800600"/>
            <a:ext cx="4981575" cy="838200"/>
            <a:chOff x="0" y="3024"/>
            <a:chExt cx="3138" cy="528"/>
          </a:xfrm>
        </p:grpSpPr>
        <p:sp>
          <p:nvSpPr>
            <p:cNvPr id="11349" name="Freeform 85"/>
            <p:cNvSpPr>
              <a:spLocks/>
            </p:cNvSpPr>
            <p:nvPr/>
          </p:nvSpPr>
          <p:spPr bwMode="auto">
            <a:xfrm>
              <a:off x="39" y="3024"/>
              <a:ext cx="2681" cy="440"/>
            </a:xfrm>
            <a:custGeom>
              <a:avLst/>
              <a:gdLst>
                <a:gd name="T0" fmla="*/ 0 w 768"/>
                <a:gd name="T1" fmla="*/ 336 h 344"/>
                <a:gd name="T2" fmla="*/ 288 w 768"/>
                <a:gd name="T3" fmla="*/ 288 h 344"/>
                <a:gd name="T4" fmla="*/ 432 w 768"/>
                <a:gd name="T5" fmla="*/ 0 h 344"/>
                <a:gd name="T6" fmla="*/ 576 w 768"/>
                <a:gd name="T7" fmla="*/ 288 h 344"/>
                <a:gd name="T8" fmla="*/ 768 w 768"/>
                <a:gd name="T9" fmla="*/ 33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8" h="344">
                  <a:moveTo>
                    <a:pt x="0" y="336"/>
                  </a:moveTo>
                  <a:cubicBezTo>
                    <a:pt x="108" y="340"/>
                    <a:pt x="216" y="344"/>
                    <a:pt x="288" y="288"/>
                  </a:cubicBezTo>
                  <a:cubicBezTo>
                    <a:pt x="360" y="232"/>
                    <a:pt x="384" y="0"/>
                    <a:pt x="432" y="0"/>
                  </a:cubicBezTo>
                  <a:cubicBezTo>
                    <a:pt x="480" y="0"/>
                    <a:pt x="520" y="232"/>
                    <a:pt x="576" y="288"/>
                  </a:cubicBezTo>
                  <a:cubicBezTo>
                    <a:pt x="632" y="344"/>
                    <a:pt x="700" y="340"/>
                    <a:pt x="768" y="336"/>
                  </a:cubicBezTo>
                </a:path>
              </a:pathLst>
            </a:custGeom>
            <a:solidFill>
              <a:srgbClr val="33CCCC"/>
            </a:solidFill>
            <a:ln w="19050" cmpd="sng">
              <a:solidFill>
                <a:srgbClr val="CC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51" name="Rectangle 87"/>
            <p:cNvSpPr>
              <a:spLocks noChangeArrowheads="1"/>
            </p:cNvSpPr>
            <p:nvPr/>
          </p:nvSpPr>
          <p:spPr bwMode="auto">
            <a:xfrm>
              <a:off x="0" y="3360"/>
              <a:ext cx="73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14" name="Rectangle 550"/>
            <p:cNvSpPr>
              <a:spLocks noChangeArrowheads="1"/>
            </p:cNvSpPr>
            <p:nvPr/>
          </p:nvSpPr>
          <p:spPr bwMode="auto">
            <a:xfrm>
              <a:off x="2400" y="3312"/>
              <a:ext cx="73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820" name="Line 556"/>
          <p:cNvSpPr>
            <a:spLocks noChangeShapeType="1"/>
          </p:cNvSpPr>
          <p:nvPr/>
        </p:nvSpPr>
        <p:spPr bwMode="auto">
          <a:xfrm>
            <a:off x="2133600" y="68580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58" name="Text Box 594"/>
          <p:cNvSpPr txBox="1">
            <a:spLocks noChangeArrowheads="1"/>
          </p:cNvSpPr>
          <p:nvPr/>
        </p:nvSpPr>
        <p:spPr bwMode="auto">
          <a:xfrm>
            <a:off x="5105400" y="518160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Epitaxial Growth</a:t>
            </a:r>
          </a:p>
        </p:txBody>
      </p:sp>
      <p:sp>
        <p:nvSpPr>
          <p:cNvPr id="11859" name="Line 595"/>
          <p:cNvSpPr>
            <a:spLocks noChangeShapeType="1"/>
          </p:cNvSpPr>
          <p:nvPr/>
        </p:nvSpPr>
        <p:spPr bwMode="auto">
          <a:xfrm>
            <a:off x="1524000" y="44196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60" name="Text Box 596"/>
          <p:cNvSpPr txBox="1">
            <a:spLocks noChangeArrowheads="1"/>
          </p:cNvSpPr>
          <p:nvPr/>
        </p:nvSpPr>
        <p:spPr bwMode="auto">
          <a:xfrm>
            <a:off x="1676400" y="44958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mode confinement </a:t>
            </a:r>
          </a:p>
        </p:txBody>
      </p:sp>
      <p:pic>
        <p:nvPicPr>
          <p:cNvPr id="11861" name="Picture 5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33525"/>
            <a:ext cx="342900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6380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143000" y="609600"/>
            <a:ext cx="6553200" cy="3968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9900"/>
                </a:solidFill>
              </a:rPr>
              <a:t>High Power Diode Bars   </a:t>
            </a:r>
          </a:p>
        </p:txBody>
      </p:sp>
      <p:sp>
        <p:nvSpPr>
          <p:cNvPr id="14412" name="Text Box 76"/>
          <p:cNvSpPr txBox="1">
            <a:spLocks noChangeArrowheads="1"/>
          </p:cNvSpPr>
          <p:nvPr/>
        </p:nvSpPr>
        <p:spPr bwMode="auto">
          <a:xfrm>
            <a:off x="-7070" y="5029200"/>
            <a:ext cx="4495800" cy="1778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>
            <a:prstShdw prst="shdw17" dist="17961" dir="2700000">
              <a:srgbClr val="FF3300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accent2"/>
                </a:solidFill>
              </a:rPr>
              <a:t>P&gt;100 W (cw)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accent2"/>
                </a:solidFill>
              </a:rPr>
              <a:t>Diode-pumping solid-state lasers (DPSS)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accent2"/>
                </a:solidFill>
              </a:rPr>
              <a:t>Material Processing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>
                <a:solidFill>
                  <a:schemeClr val="accent2"/>
                </a:solidFill>
              </a:rPr>
              <a:t>…</a:t>
            </a:r>
          </a:p>
        </p:txBody>
      </p:sp>
      <p:sp>
        <p:nvSpPr>
          <p:cNvPr id="14413" name="Rectangle 77"/>
          <p:cNvSpPr>
            <a:spLocks noChangeArrowheads="1"/>
          </p:cNvSpPr>
          <p:nvPr/>
        </p:nvSpPr>
        <p:spPr bwMode="auto">
          <a:xfrm>
            <a:off x="7467600" y="152400"/>
            <a:ext cx="156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b="1" i="1">
                <a:solidFill>
                  <a:srgbClr val="000099"/>
                </a:solidFill>
              </a:rPr>
              <a:t>Section 12.4  p.2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454" y="2133600"/>
            <a:ext cx="4739868" cy="3852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8" y="1295400"/>
            <a:ext cx="405494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35159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6553200" cy="3968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9900"/>
                </a:solidFill>
              </a:rPr>
              <a:t>Vertical Cavity Surface Emitting Lasers (VCSEL)  </a:t>
            </a:r>
          </a:p>
        </p:txBody>
      </p:sp>
      <p:sp>
        <p:nvSpPr>
          <p:cNvPr id="12352" name="Text Box 64"/>
          <p:cNvSpPr txBox="1">
            <a:spLocks noChangeArrowheads="1"/>
          </p:cNvSpPr>
          <p:nvPr/>
        </p:nvSpPr>
        <p:spPr bwMode="auto">
          <a:xfrm>
            <a:off x="1143000" y="5181600"/>
            <a:ext cx="7162800" cy="1271588"/>
          </a:xfrm>
          <a:prstGeom prst="rect">
            <a:avLst/>
          </a:prstGeom>
          <a:solidFill>
            <a:srgbClr val="EAEAEA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400"/>
              <a:t>Good mode quality couples to fiber efficiently for telecom applications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/>
              <a:t>Single mode operation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/>
              <a:t>2-D structures cam be made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/>
              <a:t>Low power</a:t>
            </a:r>
          </a:p>
        </p:txBody>
      </p:sp>
      <p:pic>
        <p:nvPicPr>
          <p:cNvPr id="12355" name="Picture 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0"/>
            <a:ext cx="5765800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56" name="Rectangle 68"/>
          <p:cNvSpPr>
            <a:spLocks noChangeArrowheads="1"/>
          </p:cNvSpPr>
          <p:nvPr/>
        </p:nvSpPr>
        <p:spPr bwMode="auto">
          <a:xfrm>
            <a:off x="7645400" y="101600"/>
            <a:ext cx="156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b="1" i="1">
                <a:solidFill>
                  <a:srgbClr val="000099"/>
                </a:solidFill>
              </a:rPr>
              <a:t>Section 12.4  p.3</a:t>
            </a:r>
          </a:p>
        </p:txBody>
      </p:sp>
    </p:spTree>
    <p:extLst>
      <p:ext uri="{BB962C8B-B14F-4D97-AF65-F5344CB8AC3E}">
        <p14:creationId xmlns:p14="http://schemas.microsoft.com/office/powerpoint/2010/main" val="41082136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3124200" cy="266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105920"/>
            <a:ext cx="7324121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Optically-Pumped Semiconductor Lasers (OPSL) 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66800"/>
            <a:ext cx="3287028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19600"/>
            <a:ext cx="3608978" cy="203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0549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219200" y="457200"/>
            <a:ext cx="6553200" cy="39687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9900"/>
                </a:solidFill>
              </a:rPr>
              <a:t>Laser Diodes Cover the Spectrum   </a:t>
            </a:r>
          </a:p>
        </p:txBody>
      </p:sp>
      <p:graphicFrame>
        <p:nvGraphicFramePr>
          <p:cNvPr id="13357" name="Group 45"/>
          <p:cNvGraphicFramePr>
            <a:graphicFrameLocks noGrp="1"/>
          </p:cNvGraphicFramePr>
          <p:nvPr/>
        </p:nvGraphicFramePr>
        <p:xfrm>
          <a:off x="990600" y="1600200"/>
          <a:ext cx="7162800" cy="3124201"/>
        </p:xfrm>
        <a:graphic>
          <a:graphicData uri="http://schemas.openxmlformats.org/drawingml/2006/table">
            <a:tbl>
              <a:tblPr/>
              <a:tblGrid>
                <a:gridCol w="238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5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Al</a:t>
                      </a:r>
                      <a:r>
                        <a:rPr kumimoji="0" lang="en-US" sz="1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Ga</a:t>
                      </a:r>
                      <a:r>
                        <a:rPr kumimoji="0" lang="en-US" sz="1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1-x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GaN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In</a:t>
                      </a:r>
                      <a:r>
                        <a:rPr kumimoji="0" lang="en-US" sz="1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Ga</a:t>
                      </a:r>
                      <a:r>
                        <a:rPr kumimoji="0" lang="en-US" sz="1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1-x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FF"/>
                        </a:gs>
                        <a:gs pos="100000">
                          <a:srgbClr val="33CCC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uv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uv (350 nm)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blue (480-400 nm)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FF"/>
                        </a:gs>
                        <a:gs pos="100000">
                          <a:srgbClr val="33CCC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data storage, display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FF"/>
                        </a:gs>
                        <a:gs pos="100000">
                          <a:srgbClr val="33CCCC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Ga</a:t>
                      </a:r>
                      <a:r>
                        <a:rPr kumimoji="0" lang="en-US" sz="1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I</a:t>
                      </a:r>
                      <a:r>
                        <a:rPr kumimoji="0" lang="en-US" sz="1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1-x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P  (x=0.5)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Ga</a:t>
                      </a:r>
                      <a:r>
                        <a:rPr kumimoji="0" lang="en-US" sz="1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Al</a:t>
                      </a:r>
                      <a:r>
                        <a:rPr kumimoji="0" lang="en-US" sz="1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1-x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As  (x=0-0.45)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FF33"/>
                        </a:gs>
                        <a:gs pos="100000">
                          <a:srgbClr val="FF99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670 nm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620-895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FF33"/>
                        </a:gs>
                        <a:gs pos="100000">
                          <a:srgbClr val="FF99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display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FF33"/>
                        </a:gs>
                        <a:gs pos="100000">
                          <a:srgbClr val="FF999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GaAs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In</a:t>
                      </a:r>
                      <a:r>
                        <a:rPr kumimoji="0" lang="en-US" sz="1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Ga</a:t>
                      </a:r>
                      <a:r>
                        <a:rPr kumimoji="0" lang="en-US" sz="1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1-x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As (x=0.2)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99"/>
                        </a:gs>
                        <a:gs pos="100000">
                          <a:srgbClr val="C9A5AE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904 nm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980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99"/>
                        </a:gs>
                        <a:gs pos="100000">
                          <a:srgbClr val="C9A5AE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diode pumping solid-state and fiber lasers.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9999"/>
                        </a:gs>
                        <a:gs pos="100000">
                          <a:srgbClr val="C9A5AE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5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In</a:t>
                      </a:r>
                      <a:r>
                        <a:rPr kumimoji="0" lang="en-US" sz="1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Ga</a:t>
                      </a:r>
                      <a:r>
                        <a:rPr kumimoji="0" lang="en-US" sz="1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1-x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As</a:t>
                      </a:r>
                      <a:r>
                        <a:rPr kumimoji="0" lang="en-US" sz="1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y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1-y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(x=0.73, y=0.58)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(x=0.58, y=0.9)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BA9B3"/>
                        </a:gs>
                        <a:gs pos="100000">
                          <a:srgbClr val="DDDDDD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1100-1650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1310 nm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1550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BA9B3"/>
                        </a:gs>
                        <a:gs pos="100000">
                          <a:srgbClr val="DDDDDD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Telecom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BA9B3"/>
                        </a:gs>
                        <a:gs pos="100000">
                          <a:srgbClr val="DDDDDD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383" name="Group 71"/>
          <p:cNvGraphicFramePr>
            <a:graphicFrameLocks noGrp="1"/>
          </p:cNvGraphicFramePr>
          <p:nvPr/>
        </p:nvGraphicFramePr>
        <p:xfrm>
          <a:off x="990600" y="5105400"/>
          <a:ext cx="7086600" cy="685800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PbSSe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4200-8000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cryogenic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PbSnTe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6300-29,000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cryogenic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384" name="Rectangle 72"/>
          <p:cNvSpPr>
            <a:spLocks noChangeArrowheads="1"/>
          </p:cNvSpPr>
          <p:nvPr/>
        </p:nvSpPr>
        <p:spPr bwMode="auto">
          <a:xfrm>
            <a:off x="7645400" y="101600"/>
            <a:ext cx="156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b="1" i="1">
                <a:solidFill>
                  <a:srgbClr val="000099"/>
                </a:solidFill>
              </a:rPr>
              <a:t>Section 12.4  p.4</a:t>
            </a:r>
          </a:p>
        </p:txBody>
      </p:sp>
      <p:graphicFrame>
        <p:nvGraphicFramePr>
          <p:cNvPr id="13404" name="Group 92"/>
          <p:cNvGraphicFramePr>
            <a:graphicFrameLocks noGrp="1"/>
          </p:cNvGraphicFramePr>
          <p:nvPr/>
        </p:nvGraphicFramePr>
        <p:xfrm>
          <a:off x="990600" y="1295400"/>
          <a:ext cx="7162800" cy="304800"/>
        </p:xfrm>
        <a:graphic>
          <a:graphicData uri="http://schemas.openxmlformats.org/drawingml/2006/table">
            <a:tbl>
              <a:tblPr/>
              <a:tblGrid>
                <a:gridCol w="238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Compound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ahoma" pitchFamily="34" charset="0"/>
                        </a:rPr>
                        <a:t>Spectral Region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Notes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76516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295400" y="304800"/>
            <a:ext cx="6553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</a:rPr>
              <a:t>12.5 Recent Advances:   Quantum Cascade Lasers   </a:t>
            </a:r>
          </a:p>
        </p:txBody>
      </p:sp>
      <p:pic>
        <p:nvPicPr>
          <p:cNvPr id="15364" name="Picture 4" descr="D:\My Documents\Courses\Lasers-Short-Course\QCL-principl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35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838200" y="195263"/>
            <a:ext cx="6858000" cy="5334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b="1">
                <a:solidFill>
                  <a:schemeClr val="tx2"/>
                </a:solidFill>
              </a:rPr>
              <a:t>The first Gas Laser: He-Ne</a:t>
            </a:r>
          </a:p>
        </p:txBody>
      </p:sp>
      <p:pic>
        <p:nvPicPr>
          <p:cNvPr id="22531" name="Picture 3" descr="D:\My Documents\Courses\Lasers-Short-Course\HeNe laser leve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353377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D:\My Documents\Courses\Lasers-Short-Course\gas laser tu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57400"/>
            <a:ext cx="39243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133600" y="789873"/>
            <a:ext cx="4419600" cy="3143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Ali Javan, et al. (Bell Labs, 1962) 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762000" y="4648200"/>
            <a:ext cx="7772400" cy="158115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400">
                <a:solidFill>
                  <a:schemeClr val="accent2"/>
                </a:solidFill>
              </a:rPr>
              <a:t>    </a:t>
            </a:r>
            <a:r>
              <a:rPr lang="en-US" sz="1400" b="1">
                <a:solidFill>
                  <a:schemeClr val="accent2"/>
                </a:solidFill>
              </a:rPr>
              <a:t>The second working LASER system to be demonstrated.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b="1">
                <a:solidFill>
                  <a:schemeClr val="accent2"/>
                </a:solidFill>
              </a:rPr>
              <a:t>    The first gas LASER to be produced.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b="1">
                <a:solidFill>
                  <a:schemeClr val="accent2"/>
                </a:solidFill>
              </a:rPr>
              <a:t>    The first LASER to produce a continuous output beam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b="1">
                <a:solidFill>
                  <a:schemeClr val="accent2"/>
                </a:solidFill>
              </a:rPr>
              <a:t>    The active laser medium is a gaseous mixture of He &amp; Ne atoms, in a roughly 10:1 proportion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b="1">
                <a:solidFill>
                  <a:schemeClr val="accent2"/>
                </a:solidFill>
              </a:rPr>
              <a:t>    The gas is enclosed in a cylindrical quartz DISCHARGE tube </a:t>
            </a:r>
          </a:p>
        </p:txBody>
      </p:sp>
    </p:spTree>
    <p:extLst>
      <p:ext uri="{BB962C8B-B14F-4D97-AF65-F5344CB8AC3E}">
        <p14:creationId xmlns:p14="http://schemas.microsoft.com/office/powerpoint/2010/main" val="377800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5" name="Picture 719" descr="D:\My Documents\Courses\Lasers-Short-Course\QCL-range-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66294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6" name="Rectangle 720"/>
          <p:cNvSpPr>
            <a:spLocks noChangeArrowheads="1"/>
          </p:cNvSpPr>
          <p:nvPr/>
        </p:nvSpPr>
        <p:spPr bwMode="auto">
          <a:xfrm>
            <a:off x="7391400" y="152400"/>
            <a:ext cx="156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b="1" i="1">
                <a:solidFill>
                  <a:srgbClr val="000099"/>
                </a:solidFill>
              </a:rPr>
              <a:t>Section 12.5  p.2</a:t>
            </a:r>
          </a:p>
        </p:txBody>
      </p:sp>
    </p:spTree>
    <p:extLst>
      <p:ext uri="{BB962C8B-B14F-4D97-AF65-F5344CB8AC3E}">
        <p14:creationId xmlns:p14="http://schemas.microsoft.com/office/powerpoint/2010/main" val="37588551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My Documents\CARTOONS\FS6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95400"/>
            <a:ext cx="4029075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524000" y="228600"/>
            <a:ext cx="6096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THE END ! </a:t>
            </a:r>
          </a:p>
        </p:txBody>
      </p:sp>
    </p:spTree>
    <p:extLst>
      <p:ext uri="{BB962C8B-B14F-4D97-AF65-F5344CB8AC3E}">
        <p14:creationId xmlns:p14="http://schemas.microsoft.com/office/powerpoint/2010/main" val="2431115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447800" y="4343400"/>
            <a:ext cx="6273800" cy="2921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555" name="Group 3"/>
          <p:cNvGrpSpPr>
            <a:grpSpLocks/>
          </p:cNvGrpSpPr>
          <p:nvPr/>
        </p:nvGrpSpPr>
        <p:grpSpPr bwMode="auto">
          <a:xfrm>
            <a:off x="1447800" y="2362200"/>
            <a:ext cx="6297613" cy="2286000"/>
            <a:chOff x="-6" y="4540"/>
            <a:chExt cx="3967" cy="1279"/>
          </a:xfrm>
        </p:grpSpPr>
        <p:grpSp>
          <p:nvGrpSpPr>
            <p:cNvPr id="23556" name="Group 4"/>
            <p:cNvGrpSpPr>
              <a:grpSpLocks/>
            </p:cNvGrpSpPr>
            <p:nvPr/>
          </p:nvGrpSpPr>
          <p:grpSpPr bwMode="auto">
            <a:xfrm>
              <a:off x="0" y="4546"/>
              <a:ext cx="3955" cy="1267"/>
              <a:chOff x="0" y="4546"/>
              <a:chExt cx="3955" cy="1267"/>
            </a:xfrm>
          </p:grpSpPr>
          <p:grpSp>
            <p:nvGrpSpPr>
              <p:cNvPr id="23557" name="Group 5"/>
              <p:cNvGrpSpPr>
                <a:grpSpLocks/>
              </p:cNvGrpSpPr>
              <p:nvPr/>
            </p:nvGrpSpPr>
            <p:grpSpPr bwMode="auto">
              <a:xfrm>
                <a:off x="0" y="4546"/>
                <a:ext cx="969" cy="518"/>
                <a:chOff x="0" y="4546"/>
                <a:chExt cx="969" cy="518"/>
              </a:xfrm>
            </p:grpSpPr>
            <p:sp>
              <p:nvSpPr>
                <p:cNvPr id="23558" name="Rectangle 6"/>
                <p:cNvSpPr>
                  <a:spLocks noChangeArrowheads="1"/>
                </p:cNvSpPr>
                <p:nvPr/>
              </p:nvSpPr>
              <p:spPr bwMode="auto">
                <a:xfrm>
                  <a:off x="0" y="4546"/>
                  <a:ext cx="969" cy="518"/>
                </a:xfrm>
                <a:prstGeom prst="rect">
                  <a:avLst/>
                </a:prstGeom>
                <a:noFill/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en-US" sz="1400" b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 </a:t>
                  </a:r>
                  <a:r>
                    <a:rPr lang="en-US" sz="1400" b="1" i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Laser Type</a:t>
                  </a:r>
                </a:p>
              </p:txBody>
            </p:sp>
            <p:sp>
              <p:nvSpPr>
                <p:cNvPr id="23559" name="Rectangle 7"/>
                <p:cNvSpPr>
                  <a:spLocks noChangeArrowheads="1"/>
                </p:cNvSpPr>
                <p:nvPr/>
              </p:nvSpPr>
              <p:spPr bwMode="auto">
                <a:xfrm>
                  <a:off x="0" y="4546"/>
                  <a:ext cx="969" cy="518"/>
                </a:xfrm>
                <a:prstGeom prst="rect">
                  <a:avLst/>
                </a:prstGeom>
                <a:noFill/>
                <a:ln w="7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560" name="Group 8"/>
              <p:cNvGrpSpPr>
                <a:grpSpLocks/>
              </p:cNvGrpSpPr>
              <p:nvPr/>
            </p:nvGrpSpPr>
            <p:grpSpPr bwMode="auto">
              <a:xfrm>
                <a:off x="969" y="4546"/>
                <a:ext cx="1026" cy="518"/>
                <a:chOff x="969" y="4546"/>
                <a:chExt cx="1026" cy="518"/>
              </a:xfrm>
            </p:grpSpPr>
            <p:sp>
              <p:nvSpPr>
                <p:cNvPr id="23561" name="Rectangle 9"/>
                <p:cNvSpPr>
                  <a:spLocks noChangeArrowheads="1"/>
                </p:cNvSpPr>
                <p:nvPr/>
              </p:nvSpPr>
              <p:spPr bwMode="auto">
                <a:xfrm>
                  <a:off x="969" y="4546"/>
                  <a:ext cx="1026" cy="518"/>
                </a:xfrm>
                <a:prstGeom prst="rect">
                  <a:avLst/>
                </a:prstGeom>
                <a:noFill/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en-US" sz="1400" b="1" i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Linear Power Density</a:t>
                  </a:r>
                </a:p>
                <a:p>
                  <a:pPr algn="ctr" eaLnBrk="0" hangingPunct="0"/>
                  <a:r>
                    <a:rPr lang="en-US" sz="1400" b="1" i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W/m</a:t>
                  </a:r>
                </a:p>
                <a:p>
                  <a:pPr eaLnBrk="0" hangingPunct="0"/>
                  <a:endParaRPr lang="en-US" sz="1400" b="1" i="1">
                    <a:effectLst>
                      <a:outerShdw blurRad="38100" dist="38100" dir="2700000" algn="tl">
                        <a:srgbClr val="C0C0C0"/>
                      </a:outerShdw>
                    </a:effectLst>
                  </a:endParaRPr>
                </a:p>
              </p:txBody>
            </p:sp>
            <p:sp>
              <p:nvSpPr>
                <p:cNvPr id="23562" name="Rectangle 10"/>
                <p:cNvSpPr>
                  <a:spLocks noChangeArrowheads="1"/>
                </p:cNvSpPr>
                <p:nvPr/>
              </p:nvSpPr>
              <p:spPr bwMode="auto">
                <a:xfrm>
                  <a:off x="969" y="4546"/>
                  <a:ext cx="1026" cy="518"/>
                </a:xfrm>
                <a:prstGeom prst="rect">
                  <a:avLst/>
                </a:prstGeom>
                <a:noFill/>
                <a:ln w="7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563" name="Group 11"/>
              <p:cNvGrpSpPr>
                <a:grpSpLocks/>
              </p:cNvGrpSpPr>
              <p:nvPr/>
            </p:nvGrpSpPr>
            <p:grpSpPr bwMode="auto">
              <a:xfrm>
                <a:off x="1995" y="4546"/>
                <a:ext cx="977" cy="518"/>
                <a:chOff x="1995" y="4546"/>
                <a:chExt cx="977" cy="518"/>
              </a:xfrm>
            </p:grpSpPr>
            <p:sp>
              <p:nvSpPr>
                <p:cNvPr id="23564" name="Rectangle 12"/>
                <p:cNvSpPr>
                  <a:spLocks noChangeArrowheads="1"/>
                </p:cNvSpPr>
                <p:nvPr/>
              </p:nvSpPr>
              <p:spPr bwMode="auto">
                <a:xfrm>
                  <a:off x="1995" y="4546"/>
                  <a:ext cx="977" cy="518"/>
                </a:xfrm>
                <a:prstGeom prst="rect">
                  <a:avLst/>
                </a:prstGeom>
                <a:noFill/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en-US" sz="1400" b="1" i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Maximum Power</a:t>
                  </a:r>
                  <a:br>
                    <a:rPr lang="en-US" sz="1400" b="1" i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</a:br>
                  <a:r>
                    <a:rPr lang="en-US" sz="1400" b="1" i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/>
                  </a:r>
                  <a:br>
                    <a:rPr lang="en-US" sz="1400" b="1" i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</a:br>
                  <a:r>
                    <a:rPr lang="en-US" sz="1400" b="1" i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W</a:t>
                  </a:r>
                </a:p>
              </p:txBody>
            </p:sp>
            <p:sp>
              <p:nvSpPr>
                <p:cNvPr id="23565" name="Rectangle 13"/>
                <p:cNvSpPr>
                  <a:spLocks noChangeArrowheads="1"/>
                </p:cNvSpPr>
                <p:nvPr/>
              </p:nvSpPr>
              <p:spPr bwMode="auto">
                <a:xfrm>
                  <a:off x="1995" y="4546"/>
                  <a:ext cx="977" cy="518"/>
                </a:xfrm>
                <a:prstGeom prst="rect">
                  <a:avLst/>
                </a:prstGeom>
                <a:noFill/>
                <a:ln w="7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566" name="Group 14"/>
              <p:cNvGrpSpPr>
                <a:grpSpLocks/>
              </p:cNvGrpSpPr>
              <p:nvPr/>
            </p:nvGrpSpPr>
            <p:grpSpPr bwMode="auto">
              <a:xfrm>
                <a:off x="2972" y="4546"/>
                <a:ext cx="983" cy="518"/>
                <a:chOff x="2972" y="4546"/>
                <a:chExt cx="983" cy="518"/>
              </a:xfrm>
            </p:grpSpPr>
            <p:sp>
              <p:nvSpPr>
                <p:cNvPr id="23567" name="Rectangle 15"/>
                <p:cNvSpPr>
                  <a:spLocks noChangeArrowheads="1"/>
                </p:cNvSpPr>
                <p:nvPr/>
              </p:nvSpPr>
              <p:spPr bwMode="auto">
                <a:xfrm>
                  <a:off x="2972" y="4546"/>
                  <a:ext cx="983" cy="518"/>
                </a:xfrm>
                <a:prstGeom prst="rect">
                  <a:avLst/>
                </a:prstGeom>
                <a:noFill/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en-US" sz="1400" b="1" i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Power Efficiency</a:t>
                  </a:r>
                </a:p>
                <a:p>
                  <a:pPr algn="ctr" eaLnBrk="0" hangingPunct="0"/>
                  <a:r>
                    <a:rPr lang="en-US" sz="1400" b="1" i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%</a:t>
                  </a:r>
                </a:p>
                <a:p>
                  <a:pPr eaLnBrk="0" hangingPunct="0"/>
                  <a:endParaRPr lang="en-US" sz="1400" b="1" i="1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endParaRPr>
                </a:p>
              </p:txBody>
            </p:sp>
            <p:sp>
              <p:nvSpPr>
                <p:cNvPr id="23568" name="Rectangle 16"/>
                <p:cNvSpPr>
                  <a:spLocks noChangeArrowheads="1"/>
                </p:cNvSpPr>
                <p:nvPr/>
              </p:nvSpPr>
              <p:spPr bwMode="auto">
                <a:xfrm>
                  <a:off x="2972" y="4546"/>
                  <a:ext cx="983" cy="518"/>
                </a:xfrm>
                <a:prstGeom prst="rect">
                  <a:avLst/>
                </a:prstGeom>
                <a:noFill/>
                <a:ln w="7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569" name="Group 17"/>
              <p:cNvGrpSpPr>
                <a:grpSpLocks/>
              </p:cNvGrpSpPr>
              <p:nvPr/>
            </p:nvGrpSpPr>
            <p:grpSpPr bwMode="auto">
              <a:xfrm>
                <a:off x="0" y="5064"/>
                <a:ext cx="969" cy="288"/>
                <a:chOff x="0" y="5064"/>
                <a:chExt cx="969" cy="288"/>
              </a:xfrm>
            </p:grpSpPr>
            <p:sp>
              <p:nvSpPr>
                <p:cNvPr id="23570" name="Rectangle 18"/>
                <p:cNvSpPr>
                  <a:spLocks noChangeArrowheads="1"/>
                </p:cNvSpPr>
                <p:nvPr/>
              </p:nvSpPr>
              <p:spPr bwMode="auto">
                <a:xfrm>
                  <a:off x="0" y="5064"/>
                  <a:ext cx="969" cy="288"/>
                </a:xfrm>
                <a:prstGeom prst="rect">
                  <a:avLst/>
                </a:prstGeom>
                <a:noFill/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en-US" sz="1400"/>
                    <a:t>  He-Ne</a:t>
                  </a:r>
                </a:p>
              </p:txBody>
            </p:sp>
            <p:sp>
              <p:nvSpPr>
                <p:cNvPr id="23571" name="Rectangle 19"/>
                <p:cNvSpPr>
                  <a:spLocks noChangeArrowheads="1"/>
                </p:cNvSpPr>
                <p:nvPr/>
              </p:nvSpPr>
              <p:spPr bwMode="auto">
                <a:xfrm>
                  <a:off x="0" y="5064"/>
                  <a:ext cx="969" cy="288"/>
                </a:xfrm>
                <a:prstGeom prst="rect">
                  <a:avLst/>
                </a:prstGeom>
                <a:noFill/>
                <a:ln w="7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572" name="Group 20"/>
              <p:cNvGrpSpPr>
                <a:grpSpLocks/>
              </p:cNvGrpSpPr>
              <p:nvPr/>
            </p:nvGrpSpPr>
            <p:grpSpPr bwMode="auto">
              <a:xfrm>
                <a:off x="969" y="5064"/>
                <a:ext cx="1026" cy="288"/>
                <a:chOff x="969" y="5064"/>
                <a:chExt cx="1026" cy="288"/>
              </a:xfrm>
            </p:grpSpPr>
            <p:sp>
              <p:nvSpPr>
                <p:cNvPr id="23573" name="Rectangle 21"/>
                <p:cNvSpPr>
                  <a:spLocks noChangeArrowheads="1"/>
                </p:cNvSpPr>
                <p:nvPr/>
              </p:nvSpPr>
              <p:spPr bwMode="auto">
                <a:xfrm>
                  <a:off x="969" y="5064"/>
                  <a:ext cx="1026" cy="288"/>
                </a:xfrm>
                <a:prstGeom prst="rect">
                  <a:avLst/>
                </a:prstGeom>
                <a:noFill/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en-US" sz="1400"/>
                    <a:t>0.1</a:t>
                  </a:r>
                </a:p>
              </p:txBody>
            </p:sp>
            <p:sp>
              <p:nvSpPr>
                <p:cNvPr id="23574" name="Rectangle 22"/>
                <p:cNvSpPr>
                  <a:spLocks noChangeArrowheads="1"/>
                </p:cNvSpPr>
                <p:nvPr/>
              </p:nvSpPr>
              <p:spPr bwMode="auto">
                <a:xfrm>
                  <a:off x="969" y="5064"/>
                  <a:ext cx="1026" cy="288"/>
                </a:xfrm>
                <a:prstGeom prst="rect">
                  <a:avLst/>
                </a:prstGeom>
                <a:noFill/>
                <a:ln w="7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575" name="Group 23"/>
              <p:cNvGrpSpPr>
                <a:grpSpLocks/>
              </p:cNvGrpSpPr>
              <p:nvPr/>
            </p:nvGrpSpPr>
            <p:grpSpPr bwMode="auto">
              <a:xfrm>
                <a:off x="1995" y="5064"/>
                <a:ext cx="977" cy="288"/>
                <a:chOff x="1995" y="5064"/>
                <a:chExt cx="977" cy="288"/>
              </a:xfrm>
            </p:grpSpPr>
            <p:sp>
              <p:nvSpPr>
                <p:cNvPr id="23576" name="Rectangle 24"/>
                <p:cNvSpPr>
                  <a:spLocks noChangeArrowheads="1"/>
                </p:cNvSpPr>
                <p:nvPr/>
              </p:nvSpPr>
              <p:spPr bwMode="auto">
                <a:xfrm>
                  <a:off x="1995" y="5064"/>
                  <a:ext cx="977" cy="288"/>
                </a:xfrm>
                <a:prstGeom prst="rect">
                  <a:avLst/>
                </a:prstGeom>
                <a:noFill/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en-US" sz="1400"/>
                    <a:t>1</a:t>
                  </a:r>
                </a:p>
              </p:txBody>
            </p:sp>
            <p:sp>
              <p:nvSpPr>
                <p:cNvPr id="23577" name="Rectangle 25"/>
                <p:cNvSpPr>
                  <a:spLocks noChangeArrowheads="1"/>
                </p:cNvSpPr>
                <p:nvPr/>
              </p:nvSpPr>
              <p:spPr bwMode="auto">
                <a:xfrm>
                  <a:off x="1995" y="5064"/>
                  <a:ext cx="977" cy="288"/>
                </a:xfrm>
                <a:prstGeom prst="rect">
                  <a:avLst/>
                </a:prstGeom>
                <a:noFill/>
                <a:ln w="7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578" name="Group 26"/>
              <p:cNvGrpSpPr>
                <a:grpSpLocks/>
              </p:cNvGrpSpPr>
              <p:nvPr/>
            </p:nvGrpSpPr>
            <p:grpSpPr bwMode="auto">
              <a:xfrm>
                <a:off x="2972" y="5064"/>
                <a:ext cx="983" cy="288"/>
                <a:chOff x="2972" y="5064"/>
                <a:chExt cx="983" cy="288"/>
              </a:xfrm>
            </p:grpSpPr>
            <p:sp>
              <p:nvSpPr>
                <p:cNvPr id="23579" name="Rectangle 27"/>
                <p:cNvSpPr>
                  <a:spLocks noChangeArrowheads="1"/>
                </p:cNvSpPr>
                <p:nvPr/>
              </p:nvSpPr>
              <p:spPr bwMode="auto">
                <a:xfrm>
                  <a:off x="2972" y="5064"/>
                  <a:ext cx="983" cy="288"/>
                </a:xfrm>
                <a:prstGeom prst="rect">
                  <a:avLst/>
                </a:prstGeom>
                <a:noFill/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en-US" sz="1400"/>
                    <a:t>0.1</a:t>
                  </a:r>
                </a:p>
              </p:txBody>
            </p:sp>
            <p:sp>
              <p:nvSpPr>
                <p:cNvPr id="23580" name="Rectangle 28"/>
                <p:cNvSpPr>
                  <a:spLocks noChangeArrowheads="1"/>
                </p:cNvSpPr>
                <p:nvPr/>
              </p:nvSpPr>
              <p:spPr bwMode="auto">
                <a:xfrm>
                  <a:off x="2972" y="5064"/>
                  <a:ext cx="983" cy="288"/>
                </a:xfrm>
                <a:prstGeom prst="rect">
                  <a:avLst/>
                </a:prstGeom>
                <a:noFill/>
                <a:ln w="7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581" name="Group 29"/>
              <p:cNvGrpSpPr>
                <a:grpSpLocks/>
              </p:cNvGrpSpPr>
              <p:nvPr/>
            </p:nvGrpSpPr>
            <p:grpSpPr bwMode="auto">
              <a:xfrm>
                <a:off x="0" y="5352"/>
                <a:ext cx="969" cy="288"/>
                <a:chOff x="0" y="5352"/>
                <a:chExt cx="969" cy="288"/>
              </a:xfrm>
            </p:grpSpPr>
            <p:sp>
              <p:nvSpPr>
                <p:cNvPr id="23582" name="Rectangle 30"/>
                <p:cNvSpPr>
                  <a:spLocks noChangeArrowheads="1"/>
                </p:cNvSpPr>
                <p:nvPr/>
              </p:nvSpPr>
              <p:spPr bwMode="auto">
                <a:xfrm>
                  <a:off x="0" y="5352"/>
                  <a:ext cx="969" cy="288"/>
                </a:xfrm>
                <a:prstGeom prst="rect">
                  <a:avLst/>
                </a:prstGeom>
                <a:noFill/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en-US" sz="1400"/>
                    <a:t>  Argon</a:t>
                  </a:r>
                </a:p>
              </p:txBody>
            </p:sp>
            <p:sp>
              <p:nvSpPr>
                <p:cNvPr id="23583" name="Rectangle 31"/>
                <p:cNvSpPr>
                  <a:spLocks noChangeArrowheads="1"/>
                </p:cNvSpPr>
                <p:nvPr/>
              </p:nvSpPr>
              <p:spPr bwMode="auto">
                <a:xfrm>
                  <a:off x="0" y="5352"/>
                  <a:ext cx="969" cy="288"/>
                </a:xfrm>
                <a:prstGeom prst="rect">
                  <a:avLst/>
                </a:prstGeom>
                <a:noFill/>
                <a:ln w="7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584" name="Group 32"/>
              <p:cNvGrpSpPr>
                <a:grpSpLocks/>
              </p:cNvGrpSpPr>
              <p:nvPr/>
            </p:nvGrpSpPr>
            <p:grpSpPr bwMode="auto">
              <a:xfrm>
                <a:off x="969" y="5352"/>
                <a:ext cx="1026" cy="288"/>
                <a:chOff x="969" y="5352"/>
                <a:chExt cx="1026" cy="288"/>
              </a:xfrm>
            </p:grpSpPr>
            <p:sp>
              <p:nvSpPr>
                <p:cNvPr id="23585" name="Rectangle 33"/>
                <p:cNvSpPr>
                  <a:spLocks noChangeArrowheads="1"/>
                </p:cNvSpPr>
                <p:nvPr/>
              </p:nvSpPr>
              <p:spPr bwMode="auto">
                <a:xfrm>
                  <a:off x="969" y="5352"/>
                  <a:ext cx="1026" cy="288"/>
                </a:xfrm>
                <a:prstGeom prst="rect">
                  <a:avLst/>
                </a:prstGeom>
                <a:noFill/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en-US" sz="1400"/>
                    <a:t>1-10</a:t>
                  </a:r>
                </a:p>
              </p:txBody>
            </p:sp>
            <p:sp>
              <p:nvSpPr>
                <p:cNvPr id="23586" name="Rectangle 34"/>
                <p:cNvSpPr>
                  <a:spLocks noChangeArrowheads="1"/>
                </p:cNvSpPr>
                <p:nvPr/>
              </p:nvSpPr>
              <p:spPr bwMode="auto">
                <a:xfrm>
                  <a:off x="969" y="5352"/>
                  <a:ext cx="1026" cy="288"/>
                </a:xfrm>
                <a:prstGeom prst="rect">
                  <a:avLst/>
                </a:prstGeom>
                <a:noFill/>
                <a:ln w="7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587" name="Group 35"/>
              <p:cNvGrpSpPr>
                <a:grpSpLocks/>
              </p:cNvGrpSpPr>
              <p:nvPr/>
            </p:nvGrpSpPr>
            <p:grpSpPr bwMode="auto">
              <a:xfrm>
                <a:off x="1995" y="5352"/>
                <a:ext cx="977" cy="288"/>
                <a:chOff x="1995" y="5352"/>
                <a:chExt cx="977" cy="288"/>
              </a:xfrm>
            </p:grpSpPr>
            <p:sp>
              <p:nvSpPr>
                <p:cNvPr id="23588" name="Rectangle 36"/>
                <p:cNvSpPr>
                  <a:spLocks noChangeArrowheads="1"/>
                </p:cNvSpPr>
                <p:nvPr/>
              </p:nvSpPr>
              <p:spPr bwMode="auto">
                <a:xfrm>
                  <a:off x="1995" y="5352"/>
                  <a:ext cx="977" cy="288"/>
                </a:xfrm>
                <a:prstGeom prst="rect">
                  <a:avLst/>
                </a:prstGeom>
                <a:noFill/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en-US" sz="1400"/>
                    <a:t>50</a:t>
                  </a:r>
                </a:p>
              </p:txBody>
            </p:sp>
            <p:sp>
              <p:nvSpPr>
                <p:cNvPr id="23589" name="Rectangle 37"/>
                <p:cNvSpPr>
                  <a:spLocks noChangeArrowheads="1"/>
                </p:cNvSpPr>
                <p:nvPr/>
              </p:nvSpPr>
              <p:spPr bwMode="auto">
                <a:xfrm>
                  <a:off x="1995" y="5352"/>
                  <a:ext cx="977" cy="288"/>
                </a:xfrm>
                <a:prstGeom prst="rect">
                  <a:avLst/>
                </a:prstGeom>
                <a:noFill/>
                <a:ln w="7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590" name="Group 38"/>
              <p:cNvGrpSpPr>
                <a:grpSpLocks/>
              </p:cNvGrpSpPr>
              <p:nvPr/>
            </p:nvGrpSpPr>
            <p:grpSpPr bwMode="auto">
              <a:xfrm>
                <a:off x="2972" y="5352"/>
                <a:ext cx="983" cy="288"/>
                <a:chOff x="2972" y="5352"/>
                <a:chExt cx="983" cy="288"/>
              </a:xfrm>
            </p:grpSpPr>
            <p:sp>
              <p:nvSpPr>
                <p:cNvPr id="23591" name="Rectangle 39"/>
                <p:cNvSpPr>
                  <a:spLocks noChangeArrowheads="1"/>
                </p:cNvSpPr>
                <p:nvPr/>
              </p:nvSpPr>
              <p:spPr bwMode="auto">
                <a:xfrm>
                  <a:off x="2972" y="5352"/>
                  <a:ext cx="983" cy="288"/>
                </a:xfrm>
                <a:prstGeom prst="rect">
                  <a:avLst/>
                </a:prstGeom>
                <a:noFill/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en-US" sz="1400"/>
                    <a:t>0.1</a:t>
                  </a:r>
                </a:p>
              </p:txBody>
            </p:sp>
            <p:sp>
              <p:nvSpPr>
                <p:cNvPr id="23592" name="Rectangle 40"/>
                <p:cNvSpPr>
                  <a:spLocks noChangeArrowheads="1"/>
                </p:cNvSpPr>
                <p:nvPr/>
              </p:nvSpPr>
              <p:spPr bwMode="auto">
                <a:xfrm>
                  <a:off x="2972" y="5352"/>
                  <a:ext cx="983" cy="288"/>
                </a:xfrm>
                <a:prstGeom prst="rect">
                  <a:avLst/>
                </a:prstGeom>
                <a:noFill/>
                <a:ln w="7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593" name="Group 41"/>
              <p:cNvGrpSpPr>
                <a:grpSpLocks/>
              </p:cNvGrpSpPr>
              <p:nvPr/>
            </p:nvGrpSpPr>
            <p:grpSpPr bwMode="auto">
              <a:xfrm>
                <a:off x="0" y="5640"/>
                <a:ext cx="969" cy="173"/>
                <a:chOff x="0" y="5640"/>
                <a:chExt cx="969" cy="173"/>
              </a:xfrm>
            </p:grpSpPr>
            <p:sp>
              <p:nvSpPr>
                <p:cNvPr id="23594" name="Rectangle 42"/>
                <p:cNvSpPr>
                  <a:spLocks noChangeArrowheads="1"/>
                </p:cNvSpPr>
                <p:nvPr/>
              </p:nvSpPr>
              <p:spPr bwMode="auto">
                <a:xfrm>
                  <a:off x="0" y="5640"/>
                  <a:ext cx="969" cy="173"/>
                </a:xfrm>
                <a:prstGeom prst="rect">
                  <a:avLst/>
                </a:prstGeom>
                <a:noFill/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en-US" sz="1400"/>
                    <a:t>  CO</a:t>
                  </a:r>
                  <a:r>
                    <a:rPr lang="en-US" sz="700"/>
                    <a:t>2</a:t>
                  </a:r>
                </a:p>
              </p:txBody>
            </p:sp>
            <p:sp>
              <p:nvSpPr>
                <p:cNvPr id="23595" name="Rectangle 43"/>
                <p:cNvSpPr>
                  <a:spLocks noChangeArrowheads="1"/>
                </p:cNvSpPr>
                <p:nvPr/>
              </p:nvSpPr>
              <p:spPr bwMode="auto">
                <a:xfrm>
                  <a:off x="0" y="5640"/>
                  <a:ext cx="969" cy="173"/>
                </a:xfrm>
                <a:prstGeom prst="rect">
                  <a:avLst/>
                </a:prstGeom>
                <a:noFill/>
                <a:ln w="7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596" name="Group 44"/>
              <p:cNvGrpSpPr>
                <a:grpSpLocks/>
              </p:cNvGrpSpPr>
              <p:nvPr/>
            </p:nvGrpSpPr>
            <p:grpSpPr bwMode="auto">
              <a:xfrm>
                <a:off x="969" y="5640"/>
                <a:ext cx="1026" cy="173"/>
                <a:chOff x="969" y="5640"/>
                <a:chExt cx="1026" cy="173"/>
              </a:xfrm>
            </p:grpSpPr>
            <p:sp>
              <p:nvSpPr>
                <p:cNvPr id="23597" name="Rectangle 45"/>
                <p:cNvSpPr>
                  <a:spLocks noChangeArrowheads="1"/>
                </p:cNvSpPr>
                <p:nvPr/>
              </p:nvSpPr>
              <p:spPr bwMode="auto">
                <a:xfrm>
                  <a:off x="969" y="5640"/>
                  <a:ext cx="1026" cy="173"/>
                </a:xfrm>
                <a:prstGeom prst="rect">
                  <a:avLst/>
                </a:prstGeom>
                <a:noFill/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en-US" sz="1400"/>
                    <a:t> 60-80</a:t>
                  </a:r>
                </a:p>
              </p:txBody>
            </p:sp>
            <p:sp>
              <p:nvSpPr>
                <p:cNvPr id="23598" name="Rectangle 46"/>
                <p:cNvSpPr>
                  <a:spLocks noChangeArrowheads="1"/>
                </p:cNvSpPr>
                <p:nvPr/>
              </p:nvSpPr>
              <p:spPr bwMode="auto">
                <a:xfrm>
                  <a:off x="969" y="5640"/>
                  <a:ext cx="1026" cy="173"/>
                </a:xfrm>
                <a:prstGeom prst="rect">
                  <a:avLst/>
                </a:prstGeom>
                <a:noFill/>
                <a:ln w="7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599" name="Group 47"/>
              <p:cNvGrpSpPr>
                <a:grpSpLocks/>
              </p:cNvGrpSpPr>
              <p:nvPr/>
            </p:nvGrpSpPr>
            <p:grpSpPr bwMode="auto">
              <a:xfrm>
                <a:off x="1995" y="5640"/>
                <a:ext cx="977" cy="173"/>
                <a:chOff x="1995" y="5640"/>
                <a:chExt cx="977" cy="173"/>
              </a:xfrm>
            </p:grpSpPr>
            <p:sp>
              <p:nvSpPr>
                <p:cNvPr id="23600" name="Rectangle 48"/>
                <p:cNvSpPr>
                  <a:spLocks noChangeArrowheads="1"/>
                </p:cNvSpPr>
                <p:nvPr/>
              </p:nvSpPr>
              <p:spPr bwMode="auto">
                <a:xfrm>
                  <a:off x="1995" y="5640"/>
                  <a:ext cx="977" cy="173"/>
                </a:xfrm>
                <a:prstGeom prst="rect">
                  <a:avLst/>
                </a:prstGeom>
                <a:noFill/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en-US" sz="1400"/>
                    <a:t>&gt;10</a:t>
                  </a:r>
                  <a:r>
                    <a:rPr lang="en-US" sz="1400" baseline="30000"/>
                    <a:t>4</a:t>
                  </a:r>
                  <a:endParaRPr lang="en-US" sz="1400"/>
                </a:p>
              </p:txBody>
            </p:sp>
            <p:sp>
              <p:nvSpPr>
                <p:cNvPr id="23601" name="Rectangle 49"/>
                <p:cNvSpPr>
                  <a:spLocks noChangeArrowheads="1"/>
                </p:cNvSpPr>
                <p:nvPr/>
              </p:nvSpPr>
              <p:spPr bwMode="auto">
                <a:xfrm>
                  <a:off x="1995" y="5640"/>
                  <a:ext cx="977" cy="173"/>
                </a:xfrm>
                <a:prstGeom prst="rect">
                  <a:avLst/>
                </a:prstGeom>
                <a:noFill/>
                <a:ln w="7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602" name="Group 50"/>
              <p:cNvGrpSpPr>
                <a:grpSpLocks/>
              </p:cNvGrpSpPr>
              <p:nvPr/>
            </p:nvGrpSpPr>
            <p:grpSpPr bwMode="auto">
              <a:xfrm>
                <a:off x="2972" y="5640"/>
                <a:ext cx="983" cy="173"/>
                <a:chOff x="2972" y="5640"/>
                <a:chExt cx="983" cy="173"/>
              </a:xfrm>
            </p:grpSpPr>
            <p:sp>
              <p:nvSpPr>
                <p:cNvPr id="23603" name="Rectangle 51"/>
                <p:cNvSpPr>
                  <a:spLocks noChangeArrowheads="1"/>
                </p:cNvSpPr>
                <p:nvPr/>
              </p:nvSpPr>
              <p:spPr bwMode="auto">
                <a:xfrm>
                  <a:off x="2972" y="5640"/>
                  <a:ext cx="983" cy="173"/>
                </a:xfrm>
                <a:prstGeom prst="rect">
                  <a:avLst/>
                </a:prstGeom>
                <a:noFill/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en-US" sz="1400"/>
                    <a:t>15-20</a:t>
                  </a:r>
                </a:p>
              </p:txBody>
            </p:sp>
            <p:sp>
              <p:nvSpPr>
                <p:cNvPr id="23604" name="Rectangle 52"/>
                <p:cNvSpPr>
                  <a:spLocks noChangeArrowheads="1"/>
                </p:cNvSpPr>
                <p:nvPr/>
              </p:nvSpPr>
              <p:spPr bwMode="auto">
                <a:xfrm>
                  <a:off x="2972" y="5640"/>
                  <a:ext cx="983" cy="173"/>
                </a:xfrm>
                <a:prstGeom prst="rect">
                  <a:avLst/>
                </a:prstGeom>
                <a:noFill/>
                <a:ln w="7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3605" name="Rectangle 53"/>
            <p:cNvSpPr>
              <a:spLocks noChangeArrowheads="1"/>
            </p:cNvSpPr>
            <p:nvPr/>
          </p:nvSpPr>
          <p:spPr bwMode="auto">
            <a:xfrm>
              <a:off x="-6" y="4540"/>
              <a:ext cx="3967" cy="1279"/>
            </a:xfrm>
            <a:prstGeom prst="rect">
              <a:avLst/>
            </a:prstGeom>
            <a:noFill/>
            <a:ln w="1905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06" name="Text Box 54"/>
          <p:cNvSpPr txBox="1">
            <a:spLocks noChangeArrowheads="1"/>
          </p:cNvSpPr>
          <p:nvPr/>
        </p:nvSpPr>
        <p:spPr bwMode="auto">
          <a:xfrm>
            <a:off x="1676400" y="1295400"/>
            <a:ext cx="5791200" cy="4572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</a:rPr>
              <a:t>Comparison of Gas Lasers</a:t>
            </a:r>
          </a:p>
        </p:txBody>
      </p:sp>
    </p:spTree>
    <p:extLst>
      <p:ext uri="{BB962C8B-B14F-4D97-AF65-F5344CB8AC3E}">
        <p14:creationId xmlns:p14="http://schemas.microsoft.com/office/powerpoint/2010/main" val="50253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609600" y="685800"/>
            <a:ext cx="784860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/>
              <a:t>C. K. N. Patel, "Continuous-Wave Laser   Action on Vibrational Rotational Transitions of CO2," Physics Review,  Vol. 136 A, (Nov., 1964) P. 1187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286000" y="152400"/>
            <a:ext cx="4648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0000CC"/>
                </a:solidFill>
              </a:rPr>
              <a:t>CO</a:t>
            </a:r>
            <a:r>
              <a:rPr lang="en-US" sz="2000" b="1" baseline="-25000">
                <a:solidFill>
                  <a:srgbClr val="0000CC"/>
                </a:solidFill>
              </a:rPr>
              <a:t>2 </a:t>
            </a:r>
            <a:r>
              <a:rPr lang="en-US" sz="2000" b="1">
                <a:solidFill>
                  <a:srgbClr val="0000CC"/>
                </a:solidFill>
              </a:rPr>
              <a:t> Lasers (9-11 micron)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33400" y="4800600"/>
            <a:ext cx="7239000" cy="1803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Applications (</a:t>
            </a:r>
            <a:r>
              <a:rPr lang="en-US" sz="16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pealing peanuts to star wars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dirty="0"/>
              <a:t>Industrial (cutting, welding, material processing)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dirty="0"/>
              <a:t>Military (range finding, targeting, remote sensing, sensor blinding, destroying  …)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dirty="0"/>
              <a:t>Medical (cutting, skin resurfacing) 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dirty="0"/>
              <a:t>…..</a:t>
            </a:r>
          </a:p>
        </p:txBody>
      </p:sp>
      <p:pic>
        <p:nvPicPr>
          <p:cNvPr id="24581" name="Picture 5" descr="D:\My Documents\Courses\Lasers-Short-Course\laser cuting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00200"/>
            <a:ext cx="1611313" cy="380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582" name="Group 6"/>
          <p:cNvGrpSpPr>
            <a:grpSpLocks/>
          </p:cNvGrpSpPr>
          <p:nvPr/>
        </p:nvGrpSpPr>
        <p:grpSpPr bwMode="auto">
          <a:xfrm>
            <a:off x="762000" y="1676400"/>
            <a:ext cx="5486400" cy="2819400"/>
            <a:chOff x="624" y="960"/>
            <a:chExt cx="3456" cy="1776"/>
          </a:xfrm>
        </p:grpSpPr>
        <p:pic>
          <p:nvPicPr>
            <p:cNvPr id="24583" name="Picture 7" descr="D:\My Documents\CARTOONS\CO2 laser-cutting-b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960"/>
              <a:ext cx="3120" cy="1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4" name="Rectangle 8"/>
            <p:cNvSpPr>
              <a:spLocks noChangeArrowheads="1"/>
            </p:cNvSpPr>
            <p:nvPr/>
          </p:nvSpPr>
          <p:spPr bwMode="auto">
            <a:xfrm>
              <a:off x="624" y="2448"/>
              <a:ext cx="3456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706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31282</TotalTime>
  <Words>2092</Words>
  <Application>Microsoft Office PowerPoint</Application>
  <PresentationFormat>On-screen Show (4:3)</PresentationFormat>
  <Paragraphs>622</Paragraphs>
  <Slides>71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6" baseType="lpstr">
      <vt:lpstr>Alfred Serif Regular</vt:lpstr>
      <vt:lpstr>APLPLUS</vt:lpstr>
      <vt:lpstr>Arial</vt:lpstr>
      <vt:lpstr>Arial Narrow</vt:lpstr>
      <vt:lpstr>Calibri</vt:lpstr>
      <vt:lpstr>Cambria Math</vt:lpstr>
      <vt:lpstr>MT Extra</vt:lpstr>
      <vt:lpstr>Myriad Condensed Web</vt:lpstr>
      <vt:lpstr>Symbol</vt:lpstr>
      <vt:lpstr>Tahoma</vt:lpstr>
      <vt:lpstr>Times New Roman</vt:lpstr>
      <vt:lpstr>Wingdings</vt:lpstr>
      <vt:lpstr>Office Theme</vt:lpstr>
      <vt:lpstr>Equation</vt:lpstr>
      <vt:lpstr>Designer Zeichnung</vt:lpstr>
      <vt:lpstr>Examples of Specific Laser Systems</vt:lpstr>
      <vt:lpstr>Laser Market and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Laser Market and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Mansoor</dc:creator>
  <cp:lastModifiedBy>Mansoor Sheik-Bahae</cp:lastModifiedBy>
  <cp:revision>95</cp:revision>
  <dcterms:created xsi:type="dcterms:W3CDTF">2010-11-23T20:09:54Z</dcterms:created>
  <dcterms:modified xsi:type="dcterms:W3CDTF">2022-11-30T20:47:30Z</dcterms:modified>
</cp:coreProperties>
</file>