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7" r:id="rId2"/>
    <p:sldId id="298" r:id="rId3"/>
    <p:sldId id="258" r:id="rId4"/>
    <p:sldId id="261" r:id="rId5"/>
    <p:sldId id="285" r:id="rId6"/>
    <p:sldId id="291" r:id="rId7"/>
    <p:sldId id="283" r:id="rId8"/>
    <p:sldId id="287" r:id="rId9"/>
    <p:sldId id="286" r:id="rId10"/>
    <p:sldId id="290" r:id="rId11"/>
    <p:sldId id="302" r:id="rId12"/>
    <p:sldId id="288" r:id="rId13"/>
    <p:sldId id="282" r:id="rId14"/>
    <p:sldId id="289" r:id="rId15"/>
    <p:sldId id="303" r:id="rId16"/>
    <p:sldId id="300" r:id="rId17"/>
    <p:sldId id="281" r:id="rId18"/>
    <p:sldId id="296" r:id="rId19"/>
    <p:sldId id="292" r:id="rId20"/>
    <p:sldId id="293" r:id="rId21"/>
    <p:sldId id="294" r:id="rId22"/>
    <p:sldId id="270" r:id="rId23"/>
    <p:sldId id="262" r:id="rId24"/>
    <p:sldId id="268" r:id="rId25"/>
    <p:sldId id="266" r:id="rId26"/>
    <p:sldId id="264" r:id="rId27"/>
    <p:sldId id="299" r:id="rId28"/>
    <p:sldId id="265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0000"/>
    <a:srgbClr val="000000"/>
    <a:srgbClr val="0099CC"/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9" autoAdjust="0"/>
    <p:restoredTop sz="90929"/>
  </p:normalViewPr>
  <p:slideViewPr>
    <p:cSldViewPr showGuides="1">
      <p:cViewPr varScale="1">
        <p:scale>
          <a:sx n="104" d="100"/>
          <a:sy n="104" d="100"/>
        </p:scale>
        <p:origin x="2840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3DC475-5A94-4C73-961D-AC2FA988B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F243A9-812D-4C0A-9790-D37985C6A8E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DC475-5A94-4C73-961D-AC2FA988B7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F232-DD89-4289-9FB8-5D080D93A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A19E-ABE4-4C43-BBC1-42E859D99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E3E5-5F42-4046-9644-2BECDB73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32BB5-B2C2-47FB-9106-22B5E06AD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A21D-1841-4970-8364-DB89E57C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7F61-F220-4B63-8170-07B89E32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1ECF-B851-427D-BBDB-7D065982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55C8-AE41-4199-AC89-CBFD897B7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6999A-3C6E-41C9-9858-8798906D2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08CA-99A5-4D3A-A6EC-4B263E78D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DDE5-16B6-4A18-85F2-88AF0EDF7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1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128BFE7-2257-46D3-842F-0BCDA72D1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sbahae.unm.edu/Courses/464%20Laser%20Physics%20I/index.html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msb@unm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optics.unm.ed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video/wab/vi1636107033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6.wmf"/><Relationship Id="rId3" Type="http://schemas.openxmlformats.org/officeDocument/2006/relationships/image" Target="../media/image57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3.jpe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wmf"/><Relationship Id="rId1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hyperlink" Target="https://www.photonics.com/Articles/A_History_of_the_Laser_1960_-_2019/a4227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72" y="646185"/>
            <a:ext cx="352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Instructor: Mansoor Sheik-Bahae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139" y="1358582"/>
            <a:ext cx="9683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Office:  PAIS 2220</a:t>
            </a:r>
          </a:p>
          <a:p>
            <a:r>
              <a:rPr lang="en-US" sz="1400" dirty="0"/>
              <a:t>Phone: 226-3693    </a:t>
            </a:r>
          </a:p>
          <a:p>
            <a:r>
              <a:rPr lang="en-US" sz="1400" dirty="0"/>
              <a:t>E-mail: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msb@unm.edu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https://msbahae.unm.edu/Courses/464%20Laser%20Physics%20I/index.html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r>
              <a:rPr lang="en-US" sz="1400" dirty="0"/>
              <a:t>To see me in my office, please make an appointment (email).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Class meeting times: Mondays, Wednesdays  16:00-17:15   </a:t>
            </a:r>
          </a:p>
          <a:p>
            <a:endParaRPr lang="en-US" sz="1400" dirty="0"/>
          </a:p>
          <a:p>
            <a:r>
              <a:rPr lang="en-US" sz="1400" dirty="0"/>
              <a:t>Textbook: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Laser Electronics   </a:t>
            </a:r>
            <a:r>
              <a:rPr lang="en-US" sz="1400" dirty="0"/>
              <a:t>By  </a:t>
            </a:r>
            <a:r>
              <a:rPr lang="en-US" sz="1400" u="sng" dirty="0"/>
              <a:t>Joseph T. </a:t>
            </a:r>
            <a:r>
              <a:rPr lang="en-US" sz="1400" u="sng" dirty="0" err="1"/>
              <a:t>Verdeyen</a:t>
            </a:r>
            <a:endParaRPr lang="en-US" sz="1400" u="sng" dirty="0"/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Reference Textbooks:  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Optical Electronics in Modern Communications </a:t>
            </a:r>
            <a:r>
              <a:rPr lang="en-US" sz="1400" dirty="0"/>
              <a:t>by  </a:t>
            </a:r>
            <a:r>
              <a:rPr lang="en-US" sz="1400" u="sng" dirty="0" err="1"/>
              <a:t>Amnon</a:t>
            </a:r>
            <a:r>
              <a:rPr lang="en-US" sz="1400" u="sng" dirty="0"/>
              <a:t> </a:t>
            </a:r>
            <a:r>
              <a:rPr lang="en-US" sz="1400" u="sng" dirty="0" err="1"/>
              <a:t>Yariv</a:t>
            </a:r>
            <a:r>
              <a:rPr lang="en-US" sz="1400" dirty="0"/>
              <a:t>,   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Lasers</a:t>
            </a:r>
            <a:r>
              <a:rPr lang="en-US" sz="1400" dirty="0"/>
              <a:t> by </a:t>
            </a:r>
            <a:r>
              <a:rPr lang="en-US" sz="1400" u="sng" dirty="0"/>
              <a:t>A. E. </a:t>
            </a:r>
            <a:r>
              <a:rPr lang="en-US" sz="1400" u="sng" dirty="0" err="1"/>
              <a:t>Siegman</a:t>
            </a:r>
            <a:r>
              <a:rPr lang="en-US" sz="1400" dirty="0"/>
              <a:t>, 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Laser Fundamentals </a:t>
            </a:r>
            <a:r>
              <a:rPr lang="en-US" sz="1400" dirty="0"/>
              <a:t>by </a:t>
            </a:r>
            <a:r>
              <a:rPr lang="en-US" sz="1400" u="sng" dirty="0"/>
              <a:t>William </a:t>
            </a:r>
            <a:r>
              <a:rPr lang="en-US" sz="1400" u="sng" dirty="0" err="1"/>
              <a:t>Silfvast</a:t>
            </a:r>
            <a:endParaRPr lang="en-US" sz="1400" u="sng" dirty="0"/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Pre-requisites:  E&amp;M, Modern Physics, Knowledge of Differential Equations, Linear &amp; Complex Algebra.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Teaching Assistant: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Duncan McGraw;  </a:t>
            </a:r>
            <a:r>
              <a:rPr lang="en-US" sz="1400" dirty="0"/>
              <a:t>TAs Office Hours: Email for Appointment   </a:t>
            </a: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2711" y="5238605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Homework problem sets will be assigned on a regular basis throughout the semester, most likely one set per week.  </a:t>
            </a:r>
            <a:endParaRPr lang="en-US" altLang="en-US" sz="1000" dirty="0"/>
          </a:p>
          <a:p>
            <a:pPr eaLnBrk="0" hangingPunct="0"/>
            <a:r>
              <a:rPr lang="en-US" alt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Tests: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 There will be two exams:  One Midterm and the Final  Exam.  </a:t>
            </a:r>
            <a:endParaRPr lang="en-US" altLang="en-US" sz="600" dirty="0"/>
          </a:p>
          <a:p>
            <a:pPr eaLnBrk="0" hangingPunct="0"/>
            <a:r>
              <a:rPr lang="en-US" alt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sz="600" dirty="0"/>
          </a:p>
          <a:p>
            <a:pPr lvl="0" eaLnBrk="0" hangingPunct="0"/>
            <a:r>
              <a:rPr lang="en-US" alt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Tentative Test Date: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alt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Midterm: 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Tentatively Wed. Oct. 26 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(4-6:00pm), PAIS 1140, Covers Chapters 1-8    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sz="900" dirty="0"/>
          </a:p>
          <a:p>
            <a:pPr algn="ctr" eaLnBrk="0" hangingPunct="0"/>
            <a:r>
              <a:rPr lang="en-US" alt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Grading: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 The final grade is weighted as follows: </a:t>
            </a:r>
            <a:b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Midterm: 35%,    Final: 50% ,  Homework: 15%</a:t>
            </a:r>
            <a:endParaRPr lang="en-US" altLang="en-US" sz="6000" b="1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70A0C-BAB8-4B38-AA81-B827811E293F}"/>
              </a:ext>
            </a:extLst>
          </p:cNvPr>
          <p:cNvSpPr txBox="1"/>
          <p:nvPr/>
        </p:nvSpPr>
        <p:spPr>
          <a:xfrm>
            <a:off x="6858000" y="192015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3EAFB-E5C9-4DD1-B361-337AE57B7CE2}"/>
              </a:ext>
            </a:extLst>
          </p:cNvPr>
          <p:cNvSpPr txBox="1"/>
          <p:nvPr/>
        </p:nvSpPr>
        <p:spPr>
          <a:xfrm>
            <a:off x="391848" y="189250"/>
            <a:ext cx="6280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Laser Physics I (PHYS/ECE/OSEP 464)</a:t>
            </a:r>
          </a:p>
        </p:txBody>
      </p:sp>
      <p:sp>
        <p:nvSpPr>
          <p:cNvPr id="3" name="AutoShape 2" descr="Mingyang Zhang :: Optical Science &amp; Engineering | The University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120" y="1447800"/>
            <a:ext cx="1476919" cy="2106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7B73CB-1283-4422-B6C8-D9C4E594DA4B}"/>
              </a:ext>
            </a:extLst>
          </p:cNvPr>
          <p:cNvSpPr txBox="1"/>
          <p:nvPr/>
        </p:nvSpPr>
        <p:spPr>
          <a:xfrm>
            <a:off x="10048260" y="1015517"/>
            <a:ext cx="1620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University of New Mexico</a:t>
            </a:r>
          </a:p>
        </p:txBody>
      </p:sp>
      <p:pic>
        <p:nvPicPr>
          <p:cNvPr id="12" name="Picture 8" descr="ose (4x6) trans_no_txt">
            <a:hlinkClick r:id="rId5"/>
            <a:extLst>
              <a:ext uri="{FF2B5EF4-FFF2-40B4-BE49-F238E27FC236}">
                <a16:creationId xmlns:a16="http://schemas.microsoft.com/office/drawing/2014/main" id="{E510DB4B-2C5E-4529-8A44-D2ECC430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37" y="59018"/>
            <a:ext cx="1704318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846465-5E90-422B-8D88-F155D85BB46B}"/>
              </a:ext>
            </a:extLst>
          </p:cNvPr>
          <p:cNvSpPr txBox="1"/>
          <p:nvPr/>
        </p:nvSpPr>
        <p:spPr>
          <a:xfrm>
            <a:off x="10019070" y="885285"/>
            <a:ext cx="1991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OPTICAL SCINCE &amp; ENGINEERING</a:t>
            </a:r>
          </a:p>
        </p:txBody>
      </p:sp>
      <p:pic>
        <p:nvPicPr>
          <p:cNvPr id="14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98173" y="6237973"/>
            <a:ext cx="2393827" cy="57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9DFDC4-458C-4B82-BD94-24F90C920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038" y="4260607"/>
            <a:ext cx="752961" cy="9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D:\My Documents\Courses\Light &amp; Color\las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405063"/>
            <a:ext cx="29384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600200" y="1093372"/>
            <a:ext cx="606266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Theodore H.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Maiman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400" i="1" dirty="0"/>
              <a:t>" Stimulated optical radiation in ruby " Nature  </a:t>
            </a:r>
            <a:r>
              <a:rPr lang="en-US" sz="1400" i="1" dirty="0" err="1"/>
              <a:t>Vol</a:t>
            </a:r>
            <a:r>
              <a:rPr lang="en-US" sz="1400" i="1" dirty="0"/>
              <a:t> 187 p. 493 ( Aug. 6 , 1960 )</a:t>
            </a: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2171700" y="5275264"/>
            <a:ext cx="2514600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…..just another maser !!??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7384"/>
            <a:ext cx="2048488" cy="198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3700" y="207512"/>
            <a:ext cx="2832100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Laser Happens!  </a:t>
            </a:r>
          </a:p>
          <a:p>
            <a:pPr>
              <a:defRPr/>
            </a:pPr>
            <a:r>
              <a:rPr lang="en-US" sz="1800" dirty="0"/>
              <a:t>May 17, 1960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13" y="4222977"/>
            <a:ext cx="2134986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15" descr="ruby2"/>
          <p:cNvPicPr>
            <a:picLocks noChangeAspect="1" noChangeArrowheads="1"/>
          </p:cNvPicPr>
          <p:nvPr/>
        </p:nvPicPr>
        <p:blipFill>
          <a:blip r:embed="rId5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9" y="2819401"/>
            <a:ext cx="3768725" cy="2278063"/>
          </a:xfrm>
          <a:prstGeom prst="rect">
            <a:avLst/>
          </a:prstGeom>
          <a:noFill/>
          <a:ln>
            <a:noFill/>
          </a:ln>
          <a:effectLst>
            <a:outerShdw dist="269408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 descr="rubb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943476"/>
            <a:ext cx="2776537" cy="1647825"/>
          </a:xfrm>
          <a:prstGeom prst="rect">
            <a:avLst/>
          </a:prstGeom>
          <a:noFill/>
          <a:ln>
            <a:noFill/>
          </a:ln>
          <a:effectLst>
            <a:outerShdw dist="243959" dir="3080412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11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3390900" cy="4459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58633"/>
            <a:ext cx="3098801" cy="4648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04800"/>
            <a:ext cx="617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Gordon Gold and the 20+ years patent war!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95821"/>
            <a:ext cx="1790700" cy="2703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324600"/>
            <a:ext cx="975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1979: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Gould receives a patent covering a broad range of laser applications.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412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1"/>
          <a:stretch/>
        </p:blipFill>
        <p:spPr bwMode="auto">
          <a:xfrm>
            <a:off x="1138816" y="574921"/>
            <a:ext cx="9662662" cy="54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616" y="736709"/>
            <a:ext cx="8305800" cy="609600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3616" y="5156309"/>
            <a:ext cx="8305800" cy="914400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6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6FA251-3FFE-4D55-A3BA-12076E735692}"/>
              </a:ext>
            </a:extLst>
          </p:cNvPr>
          <p:cNvSpPr/>
          <p:nvPr/>
        </p:nvSpPr>
        <p:spPr>
          <a:xfrm>
            <a:off x="1443616" y="1468116"/>
            <a:ext cx="8305800" cy="914400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74" y="396562"/>
            <a:ext cx="9521226" cy="61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71600" y="2057400"/>
            <a:ext cx="8610600" cy="2362200"/>
          </a:xfrm>
          <a:prstGeom prst="roundRect">
            <a:avLst/>
          </a:prstGeom>
          <a:solidFill>
            <a:srgbClr val="00CC9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6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44655" y="413688"/>
            <a:ext cx="3276600" cy="4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/>
              <a:t>He-Ne Laser (1960)</a:t>
            </a:r>
          </a:p>
        </p:txBody>
      </p:sp>
      <p:pic>
        <p:nvPicPr>
          <p:cNvPr id="4" name="Picture 10" descr="jav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92917"/>
            <a:ext cx="3276600" cy="2587770"/>
          </a:xfrm>
          <a:prstGeom prst="rect">
            <a:avLst/>
          </a:prstGeom>
          <a:noFill/>
          <a:ln>
            <a:noFill/>
          </a:ln>
          <a:effectLst>
            <a:outerShdw dist="271792" dir="2244321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Jav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0" y="846055"/>
            <a:ext cx="3584093" cy="2428017"/>
          </a:xfrm>
          <a:prstGeom prst="rect">
            <a:avLst/>
          </a:prstGeom>
          <a:noFill/>
          <a:ln>
            <a:noFill/>
          </a:ln>
          <a:effectLst>
            <a:outerShdw dist="236234" dir="217523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470" y="846055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 </a:t>
            </a:r>
            <a:r>
              <a:rPr lang="en-US" sz="2000" dirty="0" err="1"/>
              <a:t>Javan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7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355" y="3917116"/>
            <a:ext cx="3886200" cy="2914650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5655" y="3945675"/>
            <a:ext cx="3276600" cy="4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Laser (1964)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3655" y="644338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Kumar Patel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3917" y="0"/>
            <a:ext cx="453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AT&amp;T Bell Labs: The Golden Age!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505200" y="278181"/>
            <a:ext cx="441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Semiconductor Lasers</a:t>
            </a:r>
          </a:p>
        </p:txBody>
      </p:sp>
      <p:pic>
        <p:nvPicPr>
          <p:cNvPr id="3" name="Picture 18" descr="D:\My Documents\Courses\Lasers-Short-Course\laser dio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4125"/>
            <a:ext cx="4191000" cy="21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78820"/>
            <a:ext cx="3035718" cy="21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9449" y="3657600"/>
            <a:ext cx="1089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800" dirty="0"/>
            </a:b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1962: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 Groups at GE, IBM, and MIT’s Lincoln Laboratory simultaneously develop a gallium-arsenide laser.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61934" y="4707269"/>
            <a:ext cx="1120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1962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: Laser Diode by two US groups led by 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Robert N. Hall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 at the General Electric research center and by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Marshall Nathan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 at the IBM T.J. Watson Research Center.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075848"/>
            <a:ext cx="2873793" cy="21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85811"/>
            <a:ext cx="2908719" cy="1680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04799" y="588273"/>
            <a:ext cx="441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Free Electron Laser (FEL)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334" b="8332"/>
          <a:stretch/>
        </p:blipFill>
        <p:spPr>
          <a:xfrm>
            <a:off x="602051" y="3657600"/>
            <a:ext cx="4139612" cy="227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476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Science &amp; User Facility Lasers  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819400"/>
            <a:ext cx="5048514" cy="2819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6317099" y="614065"/>
            <a:ext cx="48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National Ignition Facility (LLNL)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9002" y="2286000"/>
            <a:ext cx="5336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High-Energy (MJ) Pulsed Solid-State Laser Chain</a:t>
            </a:r>
          </a:p>
        </p:txBody>
      </p:sp>
    </p:spTree>
    <p:extLst>
      <p:ext uri="{BB962C8B-B14F-4D97-AF65-F5344CB8AC3E}">
        <p14:creationId xmlns:p14="http://schemas.microsoft.com/office/powerpoint/2010/main" val="201511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85800"/>
            <a:ext cx="8763000" cy="512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4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438400" y="838200"/>
            <a:ext cx="7010400" cy="116955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/>
              <a:t>Laser was also once called: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i="1" dirty="0"/>
              <a:t>“solution looking for a problem!!”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352800" y="2514601"/>
            <a:ext cx="548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http://www.imdb.com/video/wab/vi1636107033/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By: Lawrence Sutherland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5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000"/>
            <a:ext cx="83820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4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66842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1- Introduction  (</a:t>
            </a:r>
            <a:r>
              <a:rPr lang="en-US" sz="1600" i="1" dirty="0">
                <a:solidFill>
                  <a:srgbClr val="002060"/>
                </a:solidFill>
              </a:rPr>
              <a:t>historical overview)</a:t>
            </a:r>
            <a:r>
              <a:rPr lang="en-US" sz="1600" b="1" dirty="0">
                <a:solidFill>
                  <a:srgbClr val="002060"/>
                </a:solidFill>
              </a:rPr>
              <a:t>           [1 lecture]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2- Review of E&amp;M theory (Chapter 1)           [2 lectures]    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3-Ray tracing </a:t>
            </a:r>
            <a:r>
              <a:rPr lang="en-US" sz="1600" i="1" dirty="0">
                <a:solidFill>
                  <a:srgbClr val="002060"/>
                </a:solidFill>
              </a:rPr>
              <a:t>(ABCD matrix method)</a:t>
            </a:r>
            <a:r>
              <a:rPr lang="en-US" sz="1600" b="1" dirty="0">
                <a:solidFill>
                  <a:srgbClr val="002060"/>
                </a:solidFill>
              </a:rPr>
              <a:t> (Chapter 2)  [3 lectures]    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4-Gaussian Beams (Chapter 3)                     [4 lectures]    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5-Optical Cavities (Chapter 5 &amp; 6)         [2 lectures]    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6-Gain Medium </a:t>
            </a:r>
            <a:r>
              <a:rPr lang="en-US" sz="1600" i="1" dirty="0">
                <a:solidFill>
                  <a:srgbClr val="002060"/>
                </a:solidFill>
              </a:rPr>
              <a:t>(field-atom interaction)</a:t>
            </a:r>
            <a:r>
              <a:rPr lang="en-US" sz="1600" b="1" dirty="0">
                <a:solidFill>
                  <a:srgbClr val="002060"/>
                </a:solidFill>
              </a:rPr>
              <a:t> (Chapter 7)  [5 lectures]    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7- Laser Oscillation (Chapter 8)     [4 lectures]    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8- General Laser Characteristics (Chapter 9)  [6 lectures]    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9- Various Laser Systems (Parts of Chapters 10 &amp; 11)  [3 lectures]    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</a:rPr>
              <a:t>Course Syllabus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5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8077200" cy="608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4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28954"/>
            <a:ext cx="8608917" cy="62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5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88078" y="161542"/>
            <a:ext cx="40158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0000CC"/>
                </a:solidFill>
              </a:rPr>
              <a:t>Main Components of a Laser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856538" y="4876800"/>
            <a:ext cx="15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-5400000">
            <a:off x="4952052" y="4839301"/>
            <a:ext cx="320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/>
          </a:p>
        </p:txBody>
      </p:sp>
      <p:pic>
        <p:nvPicPr>
          <p:cNvPr id="19461" name="Picture 5" descr="D:\My Documents\Courses\Lasers-Short-Course\laser par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41" y="3416508"/>
            <a:ext cx="654594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58813" y="990600"/>
            <a:ext cx="10744200" cy="2662267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130000"/>
              <a:buFont typeface="Wingdings" pitchFamily="2" charset="2"/>
              <a:buAutoNum type="arabicPeriod"/>
            </a:pPr>
            <a:r>
              <a:rPr lang="en-US" sz="2000" b="1" dirty="0"/>
              <a:t>Power Supply or Pump Source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</a:pPr>
            <a:r>
              <a:rPr lang="en-US" sz="2000" b="1" dirty="0"/>
              <a:t>          </a:t>
            </a:r>
            <a:r>
              <a:rPr lang="en-US" sz="1800" dirty="0"/>
              <a:t>Examples are  arc-lamp, another laser, electric discharge, chemical reaction, electrical current</a:t>
            </a:r>
            <a:r>
              <a:rPr lang="en-US" sz="1800" b="1" dirty="0"/>
              <a:t>.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30000"/>
              <a:buFont typeface="Wingdings" pitchFamily="2" charset="2"/>
              <a:buAutoNum type="arabicPeriod" startAt="2"/>
            </a:pPr>
            <a:r>
              <a:rPr lang="en-US" sz="2000" b="1" dirty="0"/>
              <a:t>Gain (Amplifying) Medium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</a:pPr>
            <a:r>
              <a:rPr lang="en-US" sz="1800" dirty="0"/>
              <a:t>            Can be solid, gas or liquid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30000"/>
              <a:buFont typeface="Wingdings" pitchFamily="2" charset="2"/>
              <a:buAutoNum type="arabicPeriod" startAt="3"/>
            </a:pPr>
            <a:r>
              <a:rPr lang="en-US" sz="2000" b="1" dirty="0"/>
              <a:t>Laser Cavity (Resonator)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</a:pPr>
            <a:r>
              <a:rPr lang="en-US" sz="2000" b="1" dirty="0"/>
              <a:t>          </a:t>
            </a:r>
            <a:r>
              <a:rPr lang="en-US" sz="1800" dirty="0"/>
              <a:t>Simplest: two mirrors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9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05200" y="228601"/>
            <a:ext cx="50292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/>
              <a:t>What is a laser?</a:t>
            </a:r>
            <a:endParaRPr lang="en-US" sz="2000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53622" y="659398"/>
            <a:ext cx="1487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>
                <a:solidFill>
                  <a:srgbClr val="0000CC"/>
                </a:solidFill>
              </a:rPr>
              <a:t>What is light?!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33800" y="1295400"/>
            <a:ext cx="533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01887" y="922770"/>
            <a:ext cx="2233613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1400" dirty="0"/>
              <a:t>Electromagnetic radiation:</a:t>
            </a:r>
          </a:p>
        </p:txBody>
      </p:sp>
      <p:pic>
        <p:nvPicPr>
          <p:cNvPr id="20486" name="Picture 6" descr="D:\My Documents\Courses\Light &amp; Color\electromagneticspectr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85800"/>
            <a:ext cx="30019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591980"/>
              </p:ext>
            </p:extLst>
          </p:nvPr>
        </p:nvGraphicFramePr>
        <p:xfrm>
          <a:off x="2767648" y="1438277"/>
          <a:ext cx="2667137" cy="40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648" y="1438277"/>
                        <a:ext cx="2667137" cy="407986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>
                        <a:prstShdw prst="shdw17" dist="17961" dir="2700000">
                          <a:srgbClr val="858585"/>
                        </a:prst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162550" y="25527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65982"/>
              </p:ext>
            </p:extLst>
          </p:nvPr>
        </p:nvGraphicFramePr>
        <p:xfrm>
          <a:off x="2721769" y="1907352"/>
          <a:ext cx="2628899" cy="246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7" name="Equation" r:id="rId6" imgW="1866900" imgH="1752600" progId="Equation.DSMT4">
                  <p:embed/>
                </p:oleObj>
              </mc:Choice>
              <mc:Fallback>
                <p:oleObj name="Equation" r:id="rId6" imgW="1866900" imgH="175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769" y="1907352"/>
                        <a:ext cx="2628899" cy="2467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21769" y="6078834"/>
            <a:ext cx="3827462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1400" dirty="0"/>
              <a:t>Propagation is governed by Maxwell’s equations</a:t>
            </a:r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3048000" y="4641998"/>
            <a:ext cx="2297113" cy="939800"/>
          </a:xfrm>
          <a:custGeom>
            <a:avLst/>
            <a:gdLst>
              <a:gd name="T0" fmla="*/ 23019 w 2894"/>
              <a:gd name="T1" fmla="*/ 345573 h 1183"/>
              <a:gd name="T2" fmla="*/ 69056 w 2894"/>
              <a:gd name="T3" fmla="*/ 626004 h 1183"/>
              <a:gd name="T4" fmla="*/ 115888 w 2894"/>
              <a:gd name="T5" fmla="*/ 850825 h 1183"/>
              <a:gd name="T6" fmla="*/ 161925 w 2894"/>
              <a:gd name="T7" fmla="*/ 939800 h 1183"/>
              <a:gd name="T8" fmla="*/ 208756 w 2894"/>
              <a:gd name="T9" fmla="*/ 861947 h 1183"/>
              <a:gd name="T10" fmla="*/ 254794 w 2894"/>
              <a:gd name="T11" fmla="*/ 643481 h 1183"/>
              <a:gd name="T12" fmla="*/ 300831 w 2894"/>
              <a:gd name="T13" fmla="*/ 363845 h 1183"/>
              <a:gd name="T14" fmla="*/ 348456 w 2894"/>
              <a:gd name="T15" fmla="*/ 122341 h 1183"/>
              <a:gd name="T16" fmla="*/ 394494 w 2894"/>
              <a:gd name="T17" fmla="*/ 3972 h 1183"/>
              <a:gd name="T18" fmla="*/ 440531 w 2894"/>
              <a:gd name="T19" fmla="*/ 52432 h 1183"/>
              <a:gd name="T20" fmla="*/ 486569 w 2894"/>
              <a:gd name="T21" fmla="*/ 248654 h 1183"/>
              <a:gd name="T22" fmla="*/ 533400 w 2894"/>
              <a:gd name="T23" fmla="*/ 524318 h 1183"/>
              <a:gd name="T24" fmla="*/ 580231 w 2894"/>
              <a:gd name="T25" fmla="*/ 780916 h 1183"/>
              <a:gd name="T26" fmla="*/ 626269 w 2894"/>
              <a:gd name="T27" fmla="*/ 926295 h 1183"/>
              <a:gd name="T28" fmla="*/ 672306 w 2894"/>
              <a:gd name="T29" fmla="*/ 908818 h 1183"/>
              <a:gd name="T30" fmla="*/ 719138 w 2894"/>
              <a:gd name="T31" fmla="*/ 735634 h 1183"/>
              <a:gd name="T32" fmla="*/ 765175 w 2894"/>
              <a:gd name="T33" fmla="*/ 467120 h 1183"/>
              <a:gd name="T34" fmla="*/ 811213 w 2894"/>
              <a:gd name="T35" fmla="*/ 200989 h 1183"/>
              <a:gd name="T36" fmla="*/ 858838 w 2894"/>
              <a:gd name="T37" fmla="*/ 29394 h 1183"/>
              <a:gd name="T38" fmla="*/ 904875 w 2894"/>
              <a:gd name="T39" fmla="*/ 14300 h 1183"/>
              <a:gd name="T40" fmla="*/ 950913 w 2894"/>
              <a:gd name="T41" fmla="*/ 162062 h 1183"/>
              <a:gd name="T42" fmla="*/ 996950 w 2894"/>
              <a:gd name="T43" fmla="*/ 420249 h 1183"/>
              <a:gd name="T44" fmla="*/ 1044575 w 2894"/>
              <a:gd name="T45" fmla="*/ 695118 h 1183"/>
              <a:gd name="T46" fmla="*/ 1090613 w 2894"/>
              <a:gd name="T47" fmla="*/ 890546 h 1183"/>
              <a:gd name="T48" fmla="*/ 1136650 w 2894"/>
              <a:gd name="T49" fmla="*/ 935033 h 1183"/>
              <a:gd name="T50" fmla="*/ 1182688 w 2894"/>
              <a:gd name="T51" fmla="*/ 815076 h 1183"/>
              <a:gd name="T52" fmla="*/ 1229519 w 2894"/>
              <a:gd name="T53" fmla="*/ 571983 h 1183"/>
              <a:gd name="T54" fmla="*/ 1276350 w 2894"/>
              <a:gd name="T55" fmla="*/ 292347 h 1183"/>
              <a:gd name="T56" fmla="*/ 1322388 w 2894"/>
              <a:gd name="T57" fmla="*/ 75470 h 1183"/>
              <a:gd name="T58" fmla="*/ 1369219 w 2894"/>
              <a:gd name="T59" fmla="*/ 0 h 1183"/>
              <a:gd name="T60" fmla="*/ 1415257 w 2894"/>
              <a:gd name="T61" fmla="*/ 91358 h 1183"/>
              <a:gd name="T62" fmla="*/ 1461294 w 2894"/>
              <a:gd name="T63" fmla="*/ 317768 h 1183"/>
              <a:gd name="T64" fmla="*/ 1507332 w 2894"/>
              <a:gd name="T65" fmla="*/ 598199 h 1183"/>
              <a:gd name="T66" fmla="*/ 1554957 w 2894"/>
              <a:gd name="T67" fmla="*/ 833348 h 1183"/>
              <a:gd name="T68" fmla="*/ 1600994 w 2894"/>
              <a:gd name="T69" fmla="*/ 938211 h 1183"/>
              <a:gd name="T70" fmla="*/ 1647032 w 2894"/>
              <a:gd name="T71" fmla="*/ 877041 h 1183"/>
              <a:gd name="T72" fmla="*/ 1693069 w 2894"/>
              <a:gd name="T73" fmla="*/ 670491 h 1183"/>
              <a:gd name="T74" fmla="*/ 1740694 w 2894"/>
              <a:gd name="T75" fmla="*/ 392444 h 1183"/>
              <a:gd name="T76" fmla="*/ 1786732 w 2894"/>
              <a:gd name="T77" fmla="*/ 142201 h 1183"/>
              <a:gd name="T78" fmla="*/ 1832769 w 2894"/>
              <a:gd name="T79" fmla="*/ 8739 h 1183"/>
              <a:gd name="T80" fmla="*/ 1879600 w 2894"/>
              <a:gd name="T81" fmla="*/ 38927 h 1183"/>
              <a:gd name="T82" fmla="*/ 1925638 w 2894"/>
              <a:gd name="T83" fmla="*/ 223232 h 1183"/>
              <a:gd name="T84" fmla="*/ 1971675 w 2894"/>
              <a:gd name="T85" fmla="*/ 494924 h 1183"/>
              <a:gd name="T86" fmla="*/ 2018507 w 2894"/>
              <a:gd name="T87" fmla="*/ 757878 h 1183"/>
              <a:gd name="T88" fmla="*/ 2065338 w 2894"/>
              <a:gd name="T89" fmla="*/ 917556 h 1183"/>
              <a:gd name="T90" fmla="*/ 2111375 w 2894"/>
              <a:gd name="T91" fmla="*/ 918351 h 1183"/>
              <a:gd name="T92" fmla="*/ 2157413 w 2894"/>
              <a:gd name="T93" fmla="*/ 759466 h 1183"/>
              <a:gd name="T94" fmla="*/ 2203450 w 2894"/>
              <a:gd name="T95" fmla="*/ 496513 h 1183"/>
              <a:gd name="T96" fmla="*/ 2251075 w 2894"/>
              <a:gd name="T97" fmla="*/ 224821 h 1183"/>
              <a:gd name="T98" fmla="*/ 2297113 w 2894"/>
              <a:gd name="T99" fmla="*/ 39721 h 11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94" h="1183">
                <a:moveTo>
                  <a:pt x="0" y="272"/>
                </a:moveTo>
                <a:lnTo>
                  <a:pt x="29" y="435"/>
                </a:lnTo>
                <a:lnTo>
                  <a:pt x="58" y="612"/>
                </a:lnTo>
                <a:lnTo>
                  <a:pt x="87" y="788"/>
                </a:lnTo>
                <a:lnTo>
                  <a:pt x="117" y="946"/>
                </a:lnTo>
                <a:lnTo>
                  <a:pt x="146" y="1071"/>
                </a:lnTo>
                <a:lnTo>
                  <a:pt x="175" y="1152"/>
                </a:lnTo>
                <a:lnTo>
                  <a:pt x="204" y="1183"/>
                </a:lnTo>
                <a:lnTo>
                  <a:pt x="233" y="1160"/>
                </a:lnTo>
                <a:lnTo>
                  <a:pt x="263" y="1085"/>
                </a:lnTo>
                <a:lnTo>
                  <a:pt x="291" y="964"/>
                </a:lnTo>
                <a:lnTo>
                  <a:pt x="321" y="810"/>
                </a:lnTo>
                <a:lnTo>
                  <a:pt x="351" y="637"/>
                </a:lnTo>
                <a:lnTo>
                  <a:pt x="379" y="458"/>
                </a:lnTo>
                <a:lnTo>
                  <a:pt x="409" y="293"/>
                </a:lnTo>
                <a:lnTo>
                  <a:pt x="439" y="154"/>
                </a:lnTo>
                <a:lnTo>
                  <a:pt x="467" y="55"/>
                </a:lnTo>
                <a:lnTo>
                  <a:pt x="497" y="5"/>
                </a:lnTo>
                <a:lnTo>
                  <a:pt x="525" y="8"/>
                </a:lnTo>
                <a:lnTo>
                  <a:pt x="555" y="66"/>
                </a:lnTo>
                <a:lnTo>
                  <a:pt x="585" y="169"/>
                </a:lnTo>
                <a:lnTo>
                  <a:pt x="613" y="313"/>
                </a:lnTo>
                <a:lnTo>
                  <a:pt x="643" y="482"/>
                </a:lnTo>
                <a:lnTo>
                  <a:pt x="672" y="660"/>
                </a:lnTo>
                <a:lnTo>
                  <a:pt x="701" y="832"/>
                </a:lnTo>
                <a:lnTo>
                  <a:pt x="731" y="983"/>
                </a:lnTo>
                <a:lnTo>
                  <a:pt x="760" y="1097"/>
                </a:lnTo>
                <a:lnTo>
                  <a:pt x="789" y="1166"/>
                </a:lnTo>
                <a:lnTo>
                  <a:pt x="818" y="1182"/>
                </a:lnTo>
                <a:lnTo>
                  <a:pt x="847" y="1144"/>
                </a:lnTo>
                <a:lnTo>
                  <a:pt x="877" y="1057"/>
                </a:lnTo>
                <a:lnTo>
                  <a:pt x="906" y="926"/>
                </a:lnTo>
                <a:lnTo>
                  <a:pt x="935" y="765"/>
                </a:lnTo>
                <a:lnTo>
                  <a:pt x="964" y="588"/>
                </a:lnTo>
                <a:lnTo>
                  <a:pt x="994" y="413"/>
                </a:lnTo>
                <a:lnTo>
                  <a:pt x="1022" y="253"/>
                </a:lnTo>
                <a:lnTo>
                  <a:pt x="1052" y="123"/>
                </a:lnTo>
                <a:lnTo>
                  <a:pt x="1082" y="37"/>
                </a:lnTo>
                <a:lnTo>
                  <a:pt x="1110" y="1"/>
                </a:lnTo>
                <a:lnTo>
                  <a:pt x="1140" y="18"/>
                </a:lnTo>
                <a:lnTo>
                  <a:pt x="1168" y="88"/>
                </a:lnTo>
                <a:lnTo>
                  <a:pt x="1198" y="204"/>
                </a:lnTo>
                <a:lnTo>
                  <a:pt x="1228" y="355"/>
                </a:lnTo>
                <a:lnTo>
                  <a:pt x="1256" y="529"/>
                </a:lnTo>
                <a:lnTo>
                  <a:pt x="1286" y="707"/>
                </a:lnTo>
                <a:lnTo>
                  <a:pt x="1316" y="875"/>
                </a:lnTo>
                <a:lnTo>
                  <a:pt x="1344" y="1017"/>
                </a:lnTo>
                <a:lnTo>
                  <a:pt x="1374" y="1121"/>
                </a:lnTo>
                <a:lnTo>
                  <a:pt x="1403" y="1175"/>
                </a:lnTo>
                <a:lnTo>
                  <a:pt x="1432" y="1177"/>
                </a:lnTo>
                <a:lnTo>
                  <a:pt x="1462" y="1126"/>
                </a:lnTo>
                <a:lnTo>
                  <a:pt x="1490" y="1026"/>
                </a:lnTo>
                <a:lnTo>
                  <a:pt x="1520" y="886"/>
                </a:lnTo>
                <a:lnTo>
                  <a:pt x="1549" y="720"/>
                </a:lnTo>
                <a:lnTo>
                  <a:pt x="1578" y="541"/>
                </a:lnTo>
                <a:lnTo>
                  <a:pt x="1608" y="368"/>
                </a:lnTo>
                <a:lnTo>
                  <a:pt x="1637" y="215"/>
                </a:lnTo>
                <a:lnTo>
                  <a:pt x="1666" y="95"/>
                </a:lnTo>
                <a:lnTo>
                  <a:pt x="1695" y="21"/>
                </a:lnTo>
                <a:lnTo>
                  <a:pt x="1725" y="0"/>
                </a:lnTo>
                <a:lnTo>
                  <a:pt x="1753" y="33"/>
                </a:lnTo>
                <a:lnTo>
                  <a:pt x="1783" y="115"/>
                </a:lnTo>
                <a:lnTo>
                  <a:pt x="1812" y="242"/>
                </a:lnTo>
                <a:lnTo>
                  <a:pt x="1841" y="400"/>
                </a:lnTo>
                <a:lnTo>
                  <a:pt x="1871" y="576"/>
                </a:lnTo>
                <a:lnTo>
                  <a:pt x="1899" y="753"/>
                </a:lnTo>
                <a:lnTo>
                  <a:pt x="1929" y="915"/>
                </a:lnTo>
                <a:lnTo>
                  <a:pt x="1959" y="1049"/>
                </a:lnTo>
                <a:lnTo>
                  <a:pt x="1987" y="1140"/>
                </a:lnTo>
                <a:lnTo>
                  <a:pt x="2017" y="1181"/>
                </a:lnTo>
                <a:lnTo>
                  <a:pt x="2047" y="1169"/>
                </a:lnTo>
                <a:lnTo>
                  <a:pt x="2075" y="1104"/>
                </a:lnTo>
                <a:lnTo>
                  <a:pt x="2105" y="992"/>
                </a:lnTo>
                <a:lnTo>
                  <a:pt x="2133" y="844"/>
                </a:lnTo>
                <a:lnTo>
                  <a:pt x="2163" y="673"/>
                </a:lnTo>
                <a:lnTo>
                  <a:pt x="2193" y="494"/>
                </a:lnTo>
                <a:lnTo>
                  <a:pt x="2221" y="324"/>
                </a:lnTo>
                <a:lnTo>
                  <a:pt x="2251" y="179"/>
                </a:lnTo>
                <a:lnTo>
                  <a:pt x="2280" y="72"/>
                </a:lnTo>
                <a:lnTo>
                  <a:pt x="2309" y="11"/>
                </a:lnTo>
                <a:lnTo>
                  <a:pt x="2339" y="3"/>
                </a:lnTo>
                <a:lnTo>
                  <a:pt x="2368" y="49"/>
                </a:lnTo>
                <a:lnTo>
                  <a:pt x="2397" y="145"/>
                </a:lnTo>
                <a:lnTo>
                  <a:pt x="2426" y="281"/>
                </a:lnTo>
                <a:lnTo>
                  <a:pt x="2455" y="446"/>
                </a:lnTo>
                <a:lnTo>
                  <a:pt x="2484" y="623"/>
                </a:lnTo>
                <a:lnTo>
                  <a:pt x="2514" y="798"/>
                </a:lnTo>
                <a:lnTo>
                  <a:pt x="2543" y="954"/>
                </a:lnTo>
                <a:lnTo>
                  <a:pt x="2572" y="1077"/>
                </a:lnTo>
                <a:lnTo>
                  <a:pt x="2602" y="1155"/>
                </a:lnTo>
                <a:lnTo>
                  <a:pt x="2630" y="1183"/>
                </a:lnTo>
                <a:lnTo>
                  <a:pt x="2660" y="1156"/>
                </a:lnTo>
                <a:lnTo>
                  <a:pt x="2690" y="1078"/>
                </a:lnTo>
                <a:lnTo>
                  <a:pt x="2718" y="956"/>
                </a:lnTo>
                <a:lnTo>
                  <a:pt x="2748" y="800"/>
                </a:lnTo>
                <a:lnTo>
                  <a:pt x="2776" y="625"/>
                </a:lnTo>
                <a:lnTo>
                  <a:pt x="2806" y="448"/>
                </a:lnTo>
                <a:lnTo>
                  <a:pt x="2836" y="283"/>
                </a:lnTo>
                <a:lnTo>
                  <a:pt x="2864" y="147"/>
                </a:lnTo>
                <a:lnTo>
                  <a:pt x="2894" y="50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 rot="16200000">
            <a:off x="2848768" y="5104755"/>
            <a:ext cx="206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184649" y="5953274"/>
            <a:ext cx="206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628149"/>
              </p:ext>
            </p:extLst>
          </p:nvPr>
        </p:nvGraphicFramePr>
        <p:xfrm>
          <a:off x="4294187" y="5724673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" name="Equation" r:id="rId8" imgW="139579" imgH="177646" progId="Equation.DSMT4">
                  <p:embed/>
                </p:oleObj>
              </mc:Choice>
              <mc:Fallback>
                <p:oleObj name="Equation" r:id="rId8" imgW="139579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7" y="5724673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141787" y="5648473"/>
            <a:ext cx="46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5486399" y="4718198"/>
            <a:ext cx="914400" cy="457200"/>
            <a:chOff x="2657" y="2650"/>
            <a:chExt cx="576" cy="288"/>
          </a:xfrm>
        </p:grpSpPr>
        <p:sp>
          <p:nvSpPr>
            <p:cNvPr id="20502" name="Line 17"/>
            <p:cNvSpPr>
              <a:spLocks noChangeShapeType="1"/>
            </p:cNvSpPr>
            <p:nvPr/>
          </p:nvSpPr>
          <p:spPr bwMode="auto">
            <a:xfrm>
              <a:off x="2657" y="293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3" name="Object 18"/>
            <p:cNvGraphicFramePr>
              <a:graphicFrameLocks noChangeAspect="1"/>
            </p:cNvGraphicFramePr>
            <p:nvPr/>
          </p:nvGraphicFramePr>
          <p:xfrm>
            <a:off x="2897" y="2794"/>
            <a:ext cx="9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9" name="Equation" r:id="rId10" imgW="114102" imgH="177492" progId="Equation.DSMT4">
                    <p:embed/>
                  </p:oleObj>
                </mc:Choice>
                <mc:Fallback>
                  <p:oleObj name="Equation" r:id="rId10" imgW="114102" imgH="177492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7" y="2794"/>
                          <a:ext cx="93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4" name="Line 19"/>
            <p:cNvSpPr>
              <a:spLocks noChangeShapeType="1"/>
            </p:cNvSpPr>
            <p:nvPr/>
          </p:nvSpPr>
          <p:spPr bwMode="auto">
            <a:xfrm flipV="1">
              <a:off x="2657" y="265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5" name="Object 20"/>
            <p:cNvGraphicFramePr>
              <a:graphicFrameLocks noChangeAspect="1"/>
            </p:cNvGraphicFramePr>
            <p:nvPr/>
          </p:nvGraphicFramePr>
          <p:xfrm>
            <a:off x="2705" y="2650"/>
            <a:ext cx="72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0" name="Equation" r:id="rId12" imgW="114102" imgH="177492" progId="Equation.DSMT4">
                    <p:embed/>
                  </p:oleObj>
                </mc:Choice>
                <mc:Fallback>
                  <p:oleObj name="Equation" r:id="rId12" imgW="114102" imgH="177492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" y="2650"/>
                          <a:ext cx="72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7" name="Line 21"/>
          <p:cNvSpPr>
            <a:spLocks noChangeShapeType="1"/>
          </p:cNvSpPr>
          <p:nvPr/>
        </p:nvSpPr>
        <p:spPr bwMode="auto">
          <a:xfrm>
            <a:off x="2846387" y="465787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2438399" y="4567386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+E</a:t>
            </a:r>
            <a:r>
              <a:rPr lang="en-US" sz="1400" baseline="-25000"/>
              <a:t>0</a:t>
            </a:r>
            <a:endParaRPr lang="en-US" sz="1400"/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>
            <a:off x="2844799" y="5175398"/>
            <a:ext cx="3124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2438399" y="540399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-E</a:t>
            </a:r>
            <a:r>
              <a:rPr lang="en-US" sz="1400" baseline="-25000"/>
              <a:t>0</a:t>
            </a:r>
            <a:endParaRPr lang="en-US" sz="14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27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382037" y="358110"/>
            <a:ext cx="3427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</a:rPr>
              <a:t>Properties of Laser Radiation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64955" y="937469"/>
            <a:ext cx="8708025" cy="409342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High degree of temporal coherence (almost single wavelength)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High degree of spatial coherence (highly directional, low divergence)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Efficient (e.g., wall plug efficiencies of 50% in semiconductor lasers)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Very </a:t>
            </a:r>
            <a:r>
              <a:rPr lang="en-US" sz="2000" dirty="0" err="1"/>
              <a:t>very</a:t>
            </a:r>
            <a:r>
              <a:rPr lang="en-US" sz="2000" dirty="0"/>
              <a:t> short pulses (&lt;10 fs) have been generated  (also &lt;100 </a:t>
            </a:r>
            <a:r>
              <a:rPr lang="en-US" sz="2000" i="1" dirty="0" err="1"/>
              <a:t>attosec</a:t>
            </a:r>
            <a:r>
              <a:rPr lang="en-US" sz="2000" i="1" dirty="0"/>
              <a:t> in XUV)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High average (e.g. &gt; 100 kW) and peak powers (e.g. &gt; 10 TW) can be achieved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856538" y="4876800"/>
            <a:ext cx="15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969126" y="5029201"/>
            <a:ext cx="125413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928813" y="5510213"/>
            <a:ext cx="838200" cy="60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767013" y="5662613"/>
            <a:ext cx="76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9296400" y="55626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8991600" y="5700713"/>
            <a:ext cx="152400" cy="228600"/>
          </a:xfrm>
          <a:custGeom>
            <a:avLst/>
            <a:gdLst>
              <a:gd name="T0" fmla="*/ 114300 w 21600"/>
              <a:gd name="T1" fmla="*/ 0 h 21600"/>
              <a:gd name="T2" fmla="*/ 0 w 21600"/>
              <a:gd name="T3" fmla="*/ 114300 h 21600"/>
              <a:gd name="T4" fmla="*/ 114300 w 21600"/>
              <a:gd name="T5" fmla="*/ 228600 h 21600"/>
              <a:gd name="T6" fmla="*/ 1524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5181600" y="5943600"/>
            <a:ext cx="1447800" cy="387350"/>
          </a:xfrm>
          <a:custGeom>
            <a:avLst/>
            <a:gdLst>
              <a:gd name="T0" fmla="*/ 21537 w 3294"/>
              <a:gd name="T1" fmla="*/ 189942 h 1764"/>
              <a:gd name="T2" fmla="*/ 50985 w 3294"/>
              <a:gd name="T3" fmla="*/ 194993 h 1764"/>
              <a:gd name="T4" fmla="*/ 79994 w 3294"/>
              <a:gd name="T5" fmla="*/ 197628 h 1764"/>
              <a:gd name="T6" fmla="*/ 109003 w 3294"/>
              <a:gd name="T7" fmla="*/ 183135 h 1764"/>
              <a:gd name="T8" fmla="*/ 138451 w 3294"/>
              <a:gd name="T9" fmla="*/ 206411 h 1764"/>
              <a:gd name="T10" fmla="*/ 167899 w 3294"/>
              <a:gd name="T11" fmla="*/ 186209 h 1764"/>
              <a:gd name="T12" fmla="*/ 196908 w 3294"/>
              <a:gd name="T13" fmla="*/ 186429 h 1764"/>
              <a:gd name="T14" fmla="*/ 225917 w 3294"/>
              <a:gd name="T15" fmla="*/ 218708 h 1764"/>
              <a:gd name="T16" fmla="*/ 254925 w 3294"/>
              <a:gd name="T17" fmla="*/ 158102 h 1764"/>
              <a:gd name="T18" fmla="*/ 283934 w 3294"/>
              <a:gd name="T19" fmla="*/ 220245 h 1764"/>
              <a:gd name="T20" fmla="*/ 312943 w 3294"/>
              <a:gd name="T21" fmla="*/ 198067 h 1764"/>
              <a:gd name="T22" fmla="*/ 341952 w 3294"/>
              <a:gd name="T23" fmla="*/ 147342 h 1764"/>
              <a:gd name="T24" fmla="*/ 370960 w 3294"/>
              <a:gd name="T25" fmla="*/ 268993 h 1764"/>
              <a:gd name="T26" fmla="*/ 399969 w 3294"/>
              <a:gd name="T27" fmla="*/ 126701 h 1764"/>
              <a:gd name="T28" fmla="*/ 429417 w 3294"/>
              <a:gd name="T29" fmla="*/ 207509 h 1764"/>
              <a:gd name="T30" fmla="*/ 458426 w 3294"/>
              <a:gd name="T31" fmla="*/ 256916 h 1764"/>
              <a:gd name="T32" fmla="*/ 487435 w 3294"/>
              <a:gd name="T33" fmla="*/ 70707 h 1764"/>
              <a:gd name="T34" fmla="*/ 516444 w 3294"/>
              <a:gd name="T35" fmla="*/ 317961 h 1764"/>
              <a:gd name="T36" fmla="*/ 545452 w 3294"/>
              <a:gd name="T37" fmla="*/ 139218 h 1764"/>
              <a:gd name="T38" fmla="*/ 574461 w 3294"/>
              <a:gd name="T39" fmla="*/ 134826 h 1764"/>
              <a:gd name="T40" fmla="*/ 603470 w 3294"/>
              <a:gd name="T41" fmla="*/ 348703 h 1764"/>
              <a:gd name="T42" fmla="*/ 632479 w 3294"/>
              <a:gd name="T43" fmla="*/ 16908 h 1764"/>
              <a:gd name="T44" fmla="*/ 662366 w 3294"/>
              <a:gd name="T45" fmla="*/ 298418 h 1764"/>
              <a:gd name="T46" fmla="*/ 691375 w 3294"/>
              <a:gd name="T47" fmla="*/ 220904 h 1764"/>
              <a:gd name="T48" fmla="*/ 720384 w 3294"/>
              <a:gd name="T49" fmla="*/ 44576 h 1764"/>
              <a:gd name="T50" fmla="*/ 749393 w 3294"/>
              <a:gd name="T51" fmla="*/ 387350 h 1764"/>
              <a:gd name="T52" fmla="*/ 778401 w 3294"/>
              <a:gd name="T53" fmla="*/ 55775 h 1764"/>
              <a:gd name="T54" fmla="*/ 807850 w 3294"/>
              <a:gd name="T55" fmla="*/ 208387 h 1764"/>
              <a:gd name="T56" fmla="*/ 836858 w 3294"/>
              <a:gd name="T57" fmla="*/ 300394 h 1764"/>
              <a:gd name="T58" fmla="*/ 865867 w 3294"/>
              <a:gd name="T59" fmla="*/ 29644 h 1764"/>
              <a:gd name="T60" fmla="*/ 894876 w 3294"/>
              <a:gd name="T61" fmla="*/ 327403 h 1764"/>
              <a:gd name="T62" fmla="*/ 923885 w 3294"/>
              <a:gd name="T63" fmla="*/ 150636 h 1764"/>
              <a:gd name="T64" fmla="*/ 952893 w 3294"/>
              <a:gd name="T65" fmla="*/ 139876 h 1764"/>
              <a:gd name="T66" fmla="*/ 981902 w 3294"/>
              <a:gd name="T67" fmla="*/ 300833 h 1764"/>
              <a:gd name="T68" fmla="*/ 1010911 w 3294"/>
              <a:gd name="T69" fmla="*/ 94861 h 1764"/>
              <a:gd name="T70" fmla="*/ 1039919 w 3294"/>
              <a:gd name="T71" fmla="*/ 239349 h 1764"/>
              <a:gd name="T72" fmla="*/ 1069368 w 3294"/>
              <a:gd name="T73" fmla="*/ 209266 h 1764"/>
              <a:gd name="T74" fmla="*/ 1098377 w 3294"/>
              <a:gd name="T75" fmla="*/ 140316 h 1764"/>
              <a:gd name="T76" fmla="*/ 1127385 w 3294"/>
              <a:gd name="T77" fmla="*/ 249450 h 1764"/>
              <a:gd name="T78" fmla="*/ 1156394 w 3294"/>
              <a:gd name="T79" fmla="*/ 161835 h 1764"/>
              <a:gd name="T80" fmla="*/ 1186282 w 3294"/>
              <a:gd name="T81" fmla="*/ 194334 h 1764"/>
              <a:gd name="T82" fmla="*/ 1215291 w 3294"/>
              <a:gd name="T83" fmla="*/ 213657 h 1764"/>
              <a:gd name="T84" fmla="*/ 1244299 w 3294"/>
              <a:gd name="T85" fmla="*/ 169301 h 1764"/>
              <a:gd name="T86" fmla="*/ 1273308 w 3294"/>
              <a:gd name="T87" fmla="*/ 209924 h 1764"/>
              <a:gd name="T88" fmla="*/ 1302317 w 3294"/>
              <a:gd name="T89" fmla="*/ 189942 h 1764"/>
              <a:gd name="T90" fmla="*/ 1331326 w 3294"/>
              <a:gd name="T91" fmla="*/ 188185 h 1764"/>
              <a:gd name="T92" fmla="*/ 1360334 w 3294"/>
              <a:gd name="T93" fmla="*/ 201800 h 1764"/>
              <a:gd name="T94" fmla="*/ 1389343 w 3294"/>
              <a:gd name="T95" fmla="*/ 187527 h 1764"/>
              <a:gd name="T96" fmla="*/ 1418352 w 3294"/>
              <a:gd name="T97" fmla="*/ 196090 h 1764"/>
              <a:gd name="T98" fmla="*/ 1447800 w 3294"/>
              <a:gd name="T99" fmla="*/ 194553 h 17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294" h="1764">
                <a:moveTo>
                  <a:pt x="0" y="894"/>
                </a:moveTo>
                <a:lnTo>
                  <a:pt x="17" y="886"/>
                </a:lnTo>
                <a:lnTo>
                  <a:pt x="34" y="876"/>
                </a:lnTo>
                <a:lnTo>
                  <a:pt x="49" y="865"/>
                </a:lnTo>
                <a:lnTo>
                  <a:pt x="66" y="860"/>
                </a:lnTo>
                <a:lnTo>
                  <a:pt x="83" y="862"/>
                </a:lnTo>
                <a:lnTo>
                  <a:pt x="100" y="871"/>
                </a:lnTo>
                <a:lnTo>
                  <a:pt x="116" y="888"/>
                </a:lnTo>
                <a:lnTo>
                  <a:pt x="132" y="903"/>
                </a:lnTo>
                <a:lnTo>
                  <a:pt x="149" y="914"/>
                </a:lnTo>
                <a:lnTo>
                  <a:pt x="166" y="914"/>
                </a:lnTo>
                <a:lnTo>
                  <a:pt x="182" y="900"/>
                </a:lnTo>
                <a:lnTo>
                  <a:pt x="199" y="879"/>
                </a:lnTo>
                <a:lnTo>
                  <a:pt x="215" y="854"/>
                </a:lnTo>
                <a:lnTo>
                  <a:pt x="232" y="837"/>
                </a:lnTo>
                <a:lnTo>
                  <a:pt x="248" y="834"/>
                </a:lnTo>
                <a:lnTo>
                  <a:pt x="265" y="849"/>
                </a:lnTo>
                <a:lnTo>
                  <a:pt x="282" y="879"/>
                </a:lnTo>
                <a:lnTo>
                  <a:pt x="298" y="914"/>
                </a:lnTo>
                <a:lnTo>
                  <a:pt x="315" y="940"/>
                </a:lnTo>
                <a:lnTo>
                  <a:pt x="331" y="949"/>
                </a:lnTo>
                <a:lnTo>
                  <a:pt x="348" y="934"/>
                </a:lnTo>
                <a:lnTo>
                  <a:pt x="365" y="896"/>
                </a:lnTo>
                <a:lnTo>
                  <a:pt x="382" y="848"/>
                </a:lnTo>
                <a:lnTo>
                  <a:pt x="397" y="806"/>
                </a:lnTo>
                <a:lnTo>
                  <a:pt x="414" y="788"/>
                </a:lnTo>
                <a:lnTo>
                  <a:pt x="431" y="803"/>
                </a:lnTo>
                <a:lnTo>
                  <a:pt x="448" y="849"/>
                </a:lnTo>
                <a:lnTo>
                  <a:pt x="463" y="914"/>
                </a:lnTo>
                <a:lnTo>
                  <a:pt x="480" y="976"/>
                </a:lnTo>
                <a:lnTo>
                  <a:pt x="497" y="1008"/>
                </a:lnTo>
                <a:lnTo>
                  <a:pt x="514" y="996"/>
                </a:lnTo>
                <a:lnTo>
                  <a:pt x="529" y="940"/>
                </a:lnTo>
                <a:lnTo>
                  <a:pt x="546" y="857"/>
                </a:lnTo>
                <a:lnTo>
                  <a:pt x="563" y="773"/>
                </a:lnTo>
                <a:lnTo>
                  <a:pt x="580" y="720"/>
                </a:lnTo>
                <a:lnTo>
                  <a:pt x="595" y="722"/>
                </a:lnTo>
                <a:lnTo>
                  <a:pt x="612" y="785"/>
                </a:lnTo>
                <a:lnTo>
                  <a:pt x="629" y="889"/>
                </a:lnTo>
                <a:lnTo>
                  <a:pt x="646" y="1003"/>
                </a:lnTo>
                <a:lnTo>
                  <a:pt x="663" y="1083"/>
                </a:lnTo>
                <a:lnTo>
                  <a:pt x="678" y="1096"/>
                </a:lnTo>
                <a:lnTo>
                  <a:pt x="695" y="1030"/>
                </a:lnTo>
                <a:lnTo>
                  <a:pt x="712" y="902"/>
                </a:lnTo>
                <a:lnTo>
                  <a:pt x="729" y="756"/>
                </a:lnTo>
                <a:lnTo>
                  <a:pt x="744" y="642"/>
                </a:lnTo>
                <a:lnTo>
                  <a:pt x="761" y="606"/>
                </a:lnTo>
                <a:lnTo>
                  <a:pt x="778" y="671"/>
                </a:lnTo>
                <a:lnTo>
                  <a:pt x="795" y="819"/>
                </a:lnTo>
                <a:lnTo>
                  <a:pt x="810" y="1003"/>
                </a:lnTo>
                <a:lnTo>
                  <a:pt x="827" y="1159"/>
                </a:lnTo>
                <a:lnTo>
                  <a:pt x="844" y="1225"/>
                </a:lnTo>
                <a:lnTo>
                  <a:pt x="861" y="1170"/>
                </a:lnTo>
                <a:lnTo>
                  <a:pt x="877" y="1003"/>
                </a:lnTo>
                <a:lnTo>
                  <a:pt x="894" y="780"/>
                </a:lnTo>
                <a:lnTo>
                  <a:pt x="910" y="577"/>
                </a:lnTo>
                <a:lnTo>
                  <a:pt x="927" y="471"/>
                </a:lnTo>
                <a:lnTo>
                  <a:pt x="944" y="508"/>
                </a:lnTo>
                <a:lnTo>
                  <a:pt x="960" y="685"/>
                </a:lnTo>
                <a:lnTo>
                  <a:pt x="977" y="945"/>
                </a:lnTo>
                <a:lnTo>
                  <a:pt x="993" y="1200"/>
                </a:lnTo>
                <a:lnTo>
                  <a:pt x="1010" y="1356"/>
                </a:lnTo>
                <a:lnTo>
                  <a:pt x="1026" y="1348"/>
                </a:lnTo>
                <a:lnTo>
                  <a:pt x="1043" y="1170"/>
                </a:lnTo>
                <a:lnTo>
                  <a:pt x="1060" y="874"/>
                </a:lnTo>
                <a:lnTo>
                  <a:pt x="1076" y="565"/>
                </a:lnTo>
                <a:lnTo>
                  <a:pt x="1092" y="352"/>
                </a:lnTo>
                <a:lnTo>
                  <a:pt x="1109" y="322"/>
                </a:lnTo>
                <a:lnTo>
                  <a:pt x="1126" y="492"/>
                </a:lnTo>
                <a:lnTo>
                  <a:pt x="1143" y="813"/>
                </a:lnTo>
                <a:lnTo>
                  <a:pt x="1158" y="1176"/>
                </a:lnTo>
                <a:lnTo>
                  <a:pt x="1175" y="1448"/>
                </a:lnTo>
                <a:lnTo>
                  <a:pt x="1192" y="1530"/>
                </a:lnTo>
                <a:lnTo>
                  <a:pt x="1209" y="1380"/>
                </a:lnTo>
                <a:lnTo>
                  <a:pt x="1226" y="1043"/>
                </a:lnTo>
                <a:lnTo>
                  <a:pt x="1241" y="634"/>
                </a:lnTo>
                <a:lnTo>
                  <a:pt x="1258" y="299"/>
                </a:lnTo>
                <a:lnTo>
                  <a:pt x="1275" y="160"/>
                </a:lnTo>
                <a:lnTo>
                  <a:pt x="1292" y="275"/>
                </a:lnTo>
                <a:lnTo>
                  <a:pt x="1307" y="614"/>
                </a:lnTo>
                <a:lnTo>
                  <a:pt x="1324" y="1060"/>
                </a:lnTo>
                <a:lnTo>
                  <a:pt x="1341" y="1456"/>
                </a:lnTo>
                <a:lnTo>
                  <a:pt x="1358" y="1659"/>
                </a:lnTo>
                <a:lnTo>
                  <a:pt x="1373" y="1588"/>
                </a:lnTo>
                <a:lnTo>
                  <a:pt x="1390" y="1262"/>
                </a:lnTo>
                <a:lnTo>
                  <a:pt x="1407" y="793"/>
                </a:lnTo>
                <a:lnTo>
                  <a:pt x="1424" y="343"/>
                </a:lnTo>
                <a:lnTo>
                  <a:pt x="1439" y="77"/>
                </a:lnTo>
                <a:lnTo>
                  <a:pt x="1456" y="92"/>
                </a:lnTo>
                <a:lnTo>
                  <a:pt x="1473" y="389"/>
                </a:lnTo>
                <a:lnTo>
                  <a:pt x="1490" y="868"/>
                </a:lnTo>
                <a:lnTo>
                  <a:pt x="1507" y="1359"/>
                </a:lnTo>
                <a:lnTo>
                  <a:pt x="1522" y="1687"/>
                </a:lnTo>
                <a:lnTo>
                  <a:pt x="1539" y="1731"/>
                </a:lnTo>
                <a:lnTo>
                  <a:pt x="1556" y="1476"/>
                </a:lnTo>
                <a:lnTo>
                  <a:pt x="1573" y="1006"/>
                </a:lnTo>
                <a:lnTo>
                  <a:pt x="1588" y="489"/>
                </a:lnTo>
                <a:lnTo>
                  <a:pt x="1605" y="109"/>
                </a:lnTo>
                <a:lnTo>
                  <a:pt x="1622" y="0"/>
                </a:lnTo>
                <a:lnTo>
                  <a:pt x="1639" y="203"/>
                </a:lnTo>
                <a:lnTo>
                  <a:pt x="1655" y="646"/>
                </a:lnTo>
                <a:lnTo>
                  <a:pt x="1672" y="1173"/>
                </a:lnTo>
                <a:lnTo>
                  <a:pt x="1688" y="1594"/>
                </a:lnTo>
                <a:lnTo>
                  <a:pt x="1705" y="1764"/>
                </a:lnTo>
                <a:lnTo>
                  <a:pt x="1721" y="1620"/>
                </a:lnTo>
                <a:lnTo>
                  <a:pt x="1738" y="1219"/>
                </a:lnTo>
                <a:lnTo>
                  <a:pt x="1755" y="703"/>
                </a:lnTo>
                <a:lnTo>
                  <a:pt x="1771" y="254"/>
                </a:lnTo>
                <a:lnTo>
                  <a:pt x="1787" y="32"/>
                </a:lnTo>
                <a:lnTo>
                  <a:pt x="1804" y="111"/>
                </a:lnTo>
                <a:lnTo>
                  <a:pt x="1821" y="459"/>
                </a:lnTo>
                <a:lnTo>
                  <a:pt x="1838" y="949"/>
                </a:lnTo>
                <a:lnTo>
                  <a:pt x="1854" y="1408"/>
                </a:lnTo>
                <a:lnTo>
                  <a:pt x="1870" y="1673"/>
                </a:lnTo>
                <a:lnTo>
                  <a:pt x="1887" y="1654"/>
                </a:lnTo>
                <a:lnTo>
                  <a:pt x="1904" y="1368"/>
                </a:lnTo>
                <a:lnTo>
                  <a:pt x="1921" y="919"/>
                </a:lnTo>
                <a:lnTo>
                  <a:pt x="1936" y="468"/>
                </a:lnTo>
                <a:lnTo>
                  <a:pt x="1953" y="174"/>
                </a:lnTo>
                <a:lnTo>
                  <a:pt x="1970" y="135"/>
                </a:lnTo>
                <a:lnTo>
                  <a:pt x="1987" y="359"/>
                </a:lnTo>
                <a:lnTo>
                  <a:pt x="2002" y="756"/>
                </a:lnTo>
                <a:lnTo>
                  <a:pt x="2019" y="1183"/>
                </a:lnTo>
                <a:lnTo>
                  <a:pt x="2036" y="1491"/>
                </a:lnTo>
                <a:lnTo>
                  <a:pt x="2053" y="1576"/>
                </a:lnTo>
                <a:lnTo>
                  <a:pt x="2068" y="1416"/>
                </a:lnTo>
                <a:lnTo>
                  <a:pt x="2085" y="1079"/>
                </a:lnTo>
                <a:lnTo>
                  <a:pt x="2102" y="686"/>
                </a:lnTo>
                <a:lnTo>
                  <a:pt x="2119" y="379"/>
                </a:lnTo>
                <a:lnTo>
                  <a:pt x="2136" y="259"/>
                </a:lnTo>
                <a:lnTo>
                  <a:pt x="2151" y="360"/>
                </a:lnTo>
                <a:lnTo>
                  <a:pt x="2168" y="637"/>
                </a:lnTo>
                <a:lnTo>
                  <a:pt x="2185" y="983"/>
                </a:lnTo>
                <a:lnTo>
                  <a:pt x="2202" y="1279"/>
                </a:lnTo>
                <a:lnTo>
                  <a:pt x="2217" y="1420"/>
                </a:lnTo>
                <a:lnTo>
                  <a:pt x="2234" y="1370"/>
                </a:lnTo>
                <a:lnTo>
                  <a:pt x="2251" y="1153"/>
                </a:lnTo>
                <a:lnTo>
                  <a:pt x="2268" y="856"/>
                </a:lnTo>
                <a:lnTo>
                  <a:pt x="2283" y="585"/>
                </a:lnTo>
                <a:lnTo>
                  <a:pt x="2300" y="432"/>
                </a:lnTo>
                <a:lnTo>
                  <a:pt x="2317" y="443"/>
                </a:lnTo>
                <a:lnTo>
                  <a:pt x="2334" y="605"/>
                </a:lnTo>
                <a:lnTo>
                  <a:pt x="2350" y="849"/>
                </a:lnTo>
                <a:lnTo>
                  <a:pt x="2366" y="1090"/>
                </a:lnTo>
                <a:lnTo>
                  <a:pt x="2383" y="1242"/>
                </a:lnTo>
                <a:lnTo>
                  <a:pt x="2400" y="1260"/>
                </a:lnTo>
                <a:lnTo>
                  <a:pt x="2417" y="1148"/>
                </a:lnTo>
                <a:lnTo>
                  <a:pt x="2433" y="953"/>
                </a:lnTo>
                <a:lnTo>
                  <a:pt x="2450" y="748"/>
                </a:lnTo>
                <a:lnTo>
                  <a:pt x="2466" y="603"/>
                </a:lnTo>
                <a:lnTo>
                  <a:pt x="2483" y="566"/>
                </a:lnTo>
                <a:lnTo>
                  <a:pt x="2499" y="639"/>
                </a:lnTo>
                <a:lnTo>
                  <a:pt x="2516" y="788"/>
                </a:lnTo>
                <a:lnTo>
                  <a:pt x="2533" y="957"/>
                </a:lnTo>
                <a:lnTo>
                  <a:pt x="2549" y="1086"/>
                </a:lnTo>
                <a:lnTo>
                  <a:pt x="2565" y="1136"/>
                </a:lnTo>
                <a:lnTo>
                  <a:pt x="2582" y="1094"/>
                </a:lnTo>
                <a:lnTo>
                  <a:pt x="2599" y="985"/>
                </a:lnTo>
                <a:lnTo>
                  <a:pt x="2616" y="849"/>
                </a:lnTo>
                <a:lnTo>
                  <a:pt x="2631" y="737"/>
                </a:lnTo>
                <a:lnTo>
                  <a:pt x="2648" y="685"/>
                </a:lnTo>
                <a:lnTo>
                  <a:pt x="2665" y="703"/>
                </a:lnTo>
                <a:lnTo>
                  <a:pt x="2682" y="782"/>
                </a:lnTo>
                <a:lnTo>
                  <a:pt x="2699" y="885"/>
                </a:lnTo>
                <a:lnTo>
                  <a:pt x="2714" y="979"/>
                </a:lnTo>
                <a:lnTo>
                  <a:pt x="2731" y="1030"/>
                </a:lnTo>
                <a:lnTo>
                  <a:pt x="2748" y="1025"/>
                </a:lnTo>
                <a:lnTo>
                  <a:pt x="2765" y="973"/>
                </a:lnTo>
                <a:lnTo>
                  <a:pt x="2780" y="896"/>
                </a:lnTo>
                <a:lnTo>
                  <a:pt x="2797" y="822"/>
                </a:lnTo>
                <a:lnTo>
                  <a:pt x="2814" y="776"/>
                </a:lnTo>
                <a:lnTo>
                  <a:pt x="2831" y="771"/>
                </a:lnTo>
                <a:lnTo>
                  <a:pt x="2846" y="803"/>
                </a:lnTo>
                <a:lnTo>
                  <a:pt x="2863" y="859"/>
                </a:lnTo>
                <a:lnTo>
                  <a:pt x="2880" y="916"/>
                </a:lnTo>
                <a:lnTo>
                  <a:pt x="2897" y="956"/>
                </a:lnTo>
                <a:lnTo>
                  <a:pt x="2912" y="965"/>
                </a:lnTo>
                <a:lnTo>
                  <a:pt x="2929" y="946"/>
                </a:lnTo>
                <a:lnTo>
                  <a:pt x="2946" y="908"/>
                </a:lnTo>
                <a:lnTo>
                  <a:pt x="2963" y="865"/>
                </a:lnTo>
                <a:lnTo>
                  <a:pt x="2978" y="833"/>
                </a:lnTo>
                <a:lnTo>
                  <a:pt x="2995" y="822"/>
                </a:lnTo>
                <a:lnTo>
                  <a:pt x="3012" y="831"/>
                </a:lnTo>
                <a:lnTo>
                  <a:pt x="3029" y="857"/>
                </a:lnTo>
                <a:lnTo>
                  <a:pt x="3046" y="888"/>
                </a:lnTo>
                <a:lnTo>
                  <a:pt x="3061" y="913"/>
                </a:lnTo>
                <a:lnTo>
                  <a:pt x="3078" y="923"/>
                </a:lnTo>
                <a:lnTo>
                  <a:pt x="3095" y="919"/>
                </a:lnTo>
                <a:lnTo>
                  <a:pt x="3112" y="903"/>
                </a:lnTo>
                <a:lnTo>
                  <a:pt x="3128" y="882"/>
                </a:lnTo>
                <a:lnTo>
                  <a:pt x="3144" y="863"/>
                </a:lnTo>
                <a:lnTo>
                  <a:pt x="3161" y="854"/>
                </a:lnTo>
                <a:lnTo>
                  <a:pt x="3178" y="854"/>
                </a:lnTo>
                <a:lnTo>
                  <a:pt x="3194" y="865"/>
                </a:lnTo>
                <a:lnTo>
                  <a:pt x="3211" y="879"/>
                </a:lnTo>
                <a:lnTo>
                  <a:pt x="3227" y="893"/>
                </a:lnTo>
                <a:lnTo>
                  <a:pt x="3244" y="900"/>
                </a:lnTo>
                <a:lnTo>
                  <a:pt x="3260" y="900"/>
                </a:lnTo>
                <a:lnTo>
                  <a:pt x="3277" y="896"/>
                </a:lnTo>
                <a:lnTo>
                  <a:pt x="3294" y="886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 rot="-5400000">
            <a:off x="4952052" y="4839301"/>
            <a:ext cx="320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72238" y="6130926"/>
            <a:ext cx="320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4495800" y="5410201"/>
            <a:ext cx="2971800" cy="265113"/>
          </a:xfrm>
          <a:custGeom>
            <a:avLst/>
            <a:gdLst>
              <a:gd name="T0" fmla="*/ 44207 w 3294"/>
              <a:gd name="T1" fmla="*/ 26466 h 1773"/>
              <a:gd name="T2" fmla="*/ 104654 w 3294"/>
              <a:gd name="T3" fmla="*/ 158799 h 1773"/>
              <a:gd name="T4" fmla="*/ 164198 w 3294"/>
              <a:gd name="T5" fmla="*/ 199620 h 1773"/>
              <a:gd name="T6" fmla="*/ 223742 w 3294"/>
              <a:gd name="T7" fmla="*/ 6430 h 1773"/>
              <a:gd name="T8" fmla="*/ 284189 w 3294"/>
              <a:gd name="T9" fmla="*/ 253599 h 1773"/>
              <a:gd name="T10" fmla="*/ 344635 w 3294"/>
              <a:gd name="T11" fmla="*/ 78353 h 1773"/>
              <a:gd name="T12" fmla="*/ 404179 w 3294"/>
              <a:gd name="T13" fmla="*/ 92558 h 1773"/>
              <a:gd name="T14" fmla="*/ 463723 w 3294"/>
              <a:gd name="T15" fmla="*/ 246721 h 1773"/>
              <a:gd name="T16" fmla="*/ 523268 w 3294"/>
              <a:gd name="T17" fmla="*/ 2542 h 1773"/>
              <a:gd name="T18" fmla="*/ 582812 w 3294"/>
              <a:gd name="T19" fmla="*/ 212479 h 1773"/>
              <a:gd name="T20" fmla="*/ 642356 w 3294"/>
              <a:gd name="T21" fmla="*/ 143696 h 1773"/>
              <a:gd name="T22" fmla="*/ 701901 w 3294"/>
              <a:gd name="T23" fmla="*/ 36335 h 1773"/>
              <a:gd name="T24" fmla="*/ 761445 w 3294"/>
              <a:gd name="T25" fmla="*/ 265113 h 1773"/>
              <a:gd name="T26" fmla="*/ 820989 w 3294"/>
              <a:gd name="T27" fmla="*/ 31401 h 1773"/>
              <a:gd name="T28" fmla="*/ 881436 w 3294"/>
              <a:gd name="T29" fmla="*/ 151023 h 1773"/>
              <a:gd name="T30" fmla="*/ 940980 w 3294"/>
              <a:gd name="T31" fmla="*/ 206199 h 1773"/>
              <a:gd name="T32" fmla="*/ 1000524 w 3294"/>
              <a:gd name="T33" fmla="*/ 4187 h 1773"/>
              <a:gd name="T34" fmla="*/ 1060068 w 3294"/>
              <a:gd name="T35" fmla="*/ 250160 h 1773"/>
              <a:gd name="T36" fmla="*/ 1119613 w 3294"/>
              <a:gd name="T37" fmla="*/ 85380 h 1773"/>
              <a:gd name="T38" fmla="*/ 1179157 w 3294"/>
              <a:gd name="T39" fmla="*/ 85231 h 1773"/>
              <a:gd name="T40" fmla="*/ 1238701 w 3294"/>
              <a:gd name="T41" fmla="*/ 250459 h 1773"/>
              <a:gd name="T42" fmla="*/ 1298245 w 3294"/>
              <a:gd name="T43" fmla="*/ 4486 h 1773"/>
              <a:gd name="T44" fmla="*/ 1359594 w 3294"/>
              <a:gd name="T45" fmla="*/ 206049 h 1773"/>
              <a:gd name="T46" fmla="*/ 1419138 w 3294"/>
              <a:gd name="T47" fmla="*/ 151472 h 1773"/>
              <a:gd name="T48" fmla="*/ 1478683 w 3294"/>
              <a:gd name="T49" fmla="*/ 31102 h 1773"/>
              <a:gd name="T50" fmla="*/ 1538227 w 3294"/>
              <a:gd name="T51" fmla="*/ 265113 h 1773"/>
              <a:gd name="T52" fmla="*/ 1597771 w 3294"/>
              <a:gd name="T53" fmla="*/ 36634 h 1773"/>
              <a:gd name="T54" fmla="*/ 1658217 w 3294"/>
              <a:gd name="T55" fmla="*/ 143248 h 1773"/>
              <a:gd name="T56" fmla="*/ 1717762 w 3294"/>
              <a:gd name="T57" fmla="*/ 212629 h 1773"/>
              <a:gd name="T58" fmla="*/ 1777306 w 3294"/>
              <a:gd name="T59" fmla="*/ 2542 h 1773"/>
              <a:gd name="T60" fmla="*/ 1836850 w 3294"/>
              <a:gd name="T61" fmla="*/ 246572 h 1773"/>
              <a:gd name="T62" fmla="*/ 1896395 w 3294"/>
              <a:gd name="T63" fmla="*/ 92857 h 1773"/>
              <a:gd name="T64" fmla="*/ 1955939 w 3294"/>
              <a:gd name="T65" fmla="*/ 77904 h 1773"/>
              <a:gd name="T66" fmla="*/ 2015483 w 3294"/>
              <a:gd name="T67" fmla="*/ 253898 h 1773"/>
              <a:gd name="T68" fmla="*/ 2075027 w 3294"/>
              <a:gd name="T69" fmla="*/ 6430 h 1773"/>
              <a:gd name="T70" fmla="*/ 2134572 w 3294"/>
              <a:gd name="T71" fmla="*/ 199321 h 1773"/>
              <a:gd name="T72" fmla="*/ 2195018 w 3294"/>
              <a:gd name="T73" fmla="*/ 159247 h 1773"/>
              <a:gd name="T74" fmla="*/ 2254562 w 3294"/>
              <a:gd name="T75" fmla="*/ 26317 h 1773"/>
              <a:gd name="T76" fmla="*/ 2314107 w 3294"/>
              <a:gd name="T77" fmla="*/ 264664 h 1773"/>
              <a:gd name="T78" fmla="*/ 2373651 w 3294"/>
              <a:gd name="T79" fmla="*/ 42167 h 1773"/>
              <a:gd name="T80" fmla="*/ 2434999 w 3294"/>
              <a:gd name="T81" fmla="*/ 135323 h 1773"/>
              <a:gd name="T82" fmla="*/ 2494544 w 3294"/>
              <a:gd name="T83" fmla="*/ 218909 h 1773"/>
              <a:gd name="T84" fmla="*/ 2554088 w 3294"/>
              <a:gd name="T85" fmla="*/ 1196 h 1773"/>
              <a:gd name="T86" fmla="*/ 2613632 w 3294"/>
              <a:gd name="T87" fmla="*/ 242385 h 1773"/>
              <a:gd name="T88" fmla="*/ 2673177 w 3294"/>
              <a:gd name="T89" fmla="*/ 100333 h 1773"/>
              <a:gd name="T90" fmla="*/ 2732721 w 3294"/>
              <a:gd name="T91" fmla="*/ 70876 h 1773"/>
              <a:gd name="T92" fmla="*/ 2792265 w 3294"/>
              <a:gd name="T93" fmla="*/ 256889 h 1773"/>
              <a:gd name="T94" fmla="*/ 2851809 w 3294"/>
              <a:gd name="T95" fmla="*/ 9271 h 1773"/>
              <a:gd name="T96" fmla="*/ 2911354 w 3294"/>
              <a:gd name="T97" fmla="*/ 192442 h 1773"/>
              <a:gd name="T98" fmla="*/ 2971800 w 3294"/>
              <a:gd name="T99" fmla="*/ 166873 h 17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294" h="1773">
                <a:moveTo>
                  <a:pt x="0" y="1570"/>
                </a:moveTo>
                <a:lnTo>
                  <a:pt x="17" y="1130"/>
                </a:lnTo>
                <a:lnTo>
                  <a:pt x="34" y="604"/>
                </a:lnTo>
                <a:lnTo>
                  <a:pt x="49" y="177"/>
                </a:lnTo>
                <a:lnTo>
                  <a:pt x="66" y="0"/>
                </a:lnTo>
                <a:lnTo>
                  <a:pt x="83" y="137"/>
                </a:lnTo>
                <a:lnTo>
                  <a:pt x="100" y="539"/>
                </a:lnTo>
                <a:lnTo>
                  <a:pt x="116" y="1062"/>
                </a:lnTo>
                <a:lnTo>
                  <a:pt x="132" y="1524"/>
                </a:lnTo>
                <a:lnTo>
                  <a:pt x="149" y="1761"/>
                </a:lnTo>
                <a:lnTo>
                  <a:pt x="166" y="1690"/>
                </a:lnTo>
                <a:lnTo>
                  <a:pt x="182" y="1335"/>
                </a:lnTo>
                <a:lnTo>
                  <a:pt x="199" y="822"/>
                </a:lnTo>
                <a:lnTo>
                  <a:pt x="215" y="333"/>
                </a:lnTo>
                <a:lnTo>
                  <a:pt x="232" y="37"/>
                </a:lnTo>
                <a:lnTo>
                  <a:pt x="248" y="43"/>
                </a:lnTo>
                <a:lnTo>
                  <a:pt x="265" y="345"/>
                </a:lnTo>
                <a:lnTo>
                  <a:pt x="282" y="839"/>
                </a:lnTo>
                <a:lnTo>
                  <a:pt x="298" y="1350"/>
                </a:lnTo>
                <a:lnTo>
                  <a:pt x="315" y="1696"/>
                </a:lnTo>
                <a:lnTo>
                  <a:pt x="331" y="1758"/>
                </a:lnTo>
                <a:lnTo>
                  <a:pt x="348" y="1513"/>
                </a:lnTo>
                <a:lnTo>
                  <a:pt x="365" y="1045"/>
                </a:lnTo>
                <a:lnTo>
                  <a:pt x="382" y="524"/>
                </a:lnTo>
                <a:lnTo>
                  <a:pt x="397" y="130"/>
                </a:lnTo>
                <a:lnTo>
                  <a:pt x="414" y="2"/>
                </a:lnTo>
                <a:lnTo>
                  <a:pt x="431" y="187"/>
                </a:lnTo>
                <a:lnTo>
                  <a:pt x="448" y="619"/>
                </a:lnTo>
                <a:lnTo>
                  <a:pt x="463" y="1145"/>
                </a:lnTo>
                <a:lnTo>
                  <a:pt x="480" y="1581"/>
                </a:lnTo>
                <a:lnTo>
                  <a:pt x="497" y="1772"/>
                </a:lnTo>
                <a:lnTo>
                  <a:pt x="514" y="1650"/>
                </a:lnTo>
                <a:lnTo>
                  <a:pt x="529" y="1259"/>
                </a:lnTo>
                <a:lnTo>
                  <a:pt x="546" y="737"/>
                </a:lnTo>
                <a:lnTo>
                  <a:pt x="563" y="268"/>
                </a:lnTo>
                <a:lnTo>
                  <a:pt x="580" y="17"/>
                </a:lnTo>
                <a:lnTo>
                  <a:pt x="595" y="73"/>
                </a:lnTo>
                <a:lnTo>
                  <a:pt x="612" y="416"/>
                </a:lnTo>
                <a:lnTo>
                  <a:pt x="629" y="925"/>
                </a:lnTo>
                <a:lnTo>
                  <a:pt x="646" y="1421"/>
                </a:lnTo>
                <a:lnTo>
                  <a:pt x="663" y="1727"/>
                </a:lnTo>
                <a:lnTo>
                  <a:pt x="678" y="1738"/>
                </a:lnTo>
                <a:lnTo>
                  <a:pt x="695" y="1448"/>
                </a:lnTo>
                <a:lnTo>
                  <a:pt x="712" y="961"/>
                </a:lnTo>
                <a:lnTo>
                  <a:pt x="729" y="447"/>
                </a:lnTo>
                <a:lnTo>
                  <a:pt x="744" y="88"/>
                </a:lnTo>
                <a:lnTo>
                  <a:pt x="761" y="11"/>
                </a:lnTo>
                <a:lnTo>
                  <a:pt x="778" y="243"/>
                </a:lnTo>
                <a:lnTo>
                  <a:pt x="795" y="702"/>
                </a:lnTo>
                <a:lnTo>
                  <a:pt x="810" y="1227"/>
                </a:lnTo>
                <a:lnTo>
                  <a:pt x="827" y="1630"/>
                </a:lnTo>
                <a:lnTo>
                  <a:pt x="844" y="1773"/>
                </a:lnTo>
                <a:lnTo>
                  <a:pt x="861" y="1602"/>
                </a:lnTo>
                <a:lnTo>
                  <a:pt x="877" y="1179"/>
                </a:lnTo>
                <a:lnTo>
                  <a:pt x="894" y="653"/>
                </a:lnTo>
                <a:lnTo>
                  <a:pt x="910" y="210"/>
                </a:lnTo>
                <a:lnTo>
                  <a:pt x="927" y="5"/>
                </a:lnTo>
                <a:lnTo>
                  <a:pt x="944" y="111"/>
                </a:lnTo>
                <a:lnTo>
                  <a:pt x="960" y="491"/>
                </a:lnTo>
                <a:lnTo>
                  <a:pt x="977" y="1010"/>
                </a:lnTo>
                <a:lnTo>
                  <a:pt x="993" y="1487"/>
                </a:lnTo>
                <a:lnTo>
                  <a:pt x="1010" y="1750"/>
                </a:lnTo>
                <a:lnTo>
                  <a:pt x="1026" y="1710"/>
                </a:lnTo>
                <a:lnTo>
                  <a:pt x="1043" y="1379"/>
                </a:lnTo>
                <a:lnTo>
                  <a:pt x="1060" y="874"/>
                </a:lnTo>
                <a:lnTo>
                  <a:pt x="1076" y="374"/>
                </a:lnTo>
                <a:lnTo>
                  <a:pt x="1092" y="54"/>
                </a:lnTo>
                <a:lnTo>
                  <a:pt x="1109" y="28"/>
                </a:lnTo>
                <a:lnTo>
                  <a:pt x="1126" y="305"/>
                </a:lnTo>
                <a:lnTo>
                  <a:pt x="1143" y="787"/>
                </a:lnTo>
                <a:lnTo>
                  <a:pt x="1158" y="1304"/>
                </a:lnTo>
                <a:lnTo>
                  <a:pt x="1175" y="1673"/>
                </a:lnTo>
                <a:lnTo>
                  <a:pt x="1192" y="1767"/>
                </a:lnTo>
                <a:lnTo>
                  <a:pt x="1209" y="1549"/>
                </a:lnTo>
                <a:lnTo>
                  <a:pt x="1226" y="1098"/>
                </a:lnTo>
                <a:lnTo>
                  <a:pt x="1241" y="571"/>
                </a:lnTo>
                <a:lnTo>
                  <a:pt x="1258" y="157"/>
                </a:lnTo>
                <a:lnTo>
                  <a:pt x="1275" y="0"/>
                </a:lnTo>
                <a:lnTo>
                  <a:pt x="1292" y="156"/>
                </a:lnTo>
                <a:lnTo>
                  <a:pt x="1307" y="570"/>
                </a:lnTo>
                <a:lnTo>
                  <a:pt x="1324" y="1095"/>
                </a:lnTo>
                <a:lnTo>
                  <a:pt x="1341" y="1547"/>
                </a:lnTo>
                <a:lnTo>
                  <a:pt x="1358" y="1766"/>
                </a:lnTo>
                <a:lnTo>
                  <a:pt x="1373" y="1675"/>
                </a:lnTo>
                <a:lnTo>
                  <a:pt x="1390" y="1305"/>
                </a:lnTo>
                <a:lnTo>
                  <a:pt x="1407" y="790"/>
                </a:lnTo>
                <a:lnTo>
                  <a:pt x="1424" y="307"/>
                </a:lnTo>
                <a:lnTo>
                  <a:pt x="1439" y="30"/>
                </a:lnTo>
                <a:lnTo>
                  <a:pt x="1456" y="54"/>
                </a:lnTo>
                <a:lnTo>
                  <a:pt x="1473" y="373"/>
                </a:lnTo>
                <a:lnTo>
                  <a:pt x="1490" y="873"/>
                </a:lnTo>
                <a:lnTo>
                  <a:pt x="1507" y="1378"/>
                </a:lnTo>
                <a:lnTo>
                  <a:pt x="1522" y="1710"/>
                </a:lnTo>
                <a:lnTo>
                  <a:pt x="1539" y="1752"/>
                </a:lnTo>
                <a:lnTo>
                  <a:pt x="1556" y="1488"/>
                </a:lnTo>
                <a:lnTo>
                  <a:pt x="1573" y="1013"/>
                </a:lnTo>
                <a:lnTo>
                  <a:pt x="1588" y="493"/>
                </a:lnTo>
                <a:lnTo>
                  <a:pt x="1605" y="113"/>
                </a:lnTo>
                <a:lnTo>
                  <a:pt x="1622" y="5"/>
                </a:lnTo>
                <a:lnTo>
                  <a:pt x="1639" y="208"/>
                </a:lnTo>
                <a:lnTo>
                  <a:pt x="1655" y="651"/>
                </a:lnTo>
                <a:lnTo>
                  <a:pt x="1672" y="1178"/>
                </a:lnTo>
                <a:lnTo>
                  <a:pt x="1688" y="1601"/>
                </a:lnTo>
                <a:lnTo>
                  <a:pt x="1705" y="1773"/>
                </a:lnTo>
                <a:lnTo>
                  <a:pt x="1721" y="1632"/>
                </a:lnTo>
                <a:lnTo>
                  <a:pt x="1738" y="1228"/>
                </a:lnTo>
                <a:lnTo>
                  <a:pt x="1755" y="704"/>
                </a:lnTo>
                <a:lnTo>
                  <a:pt x="1771" y="245"/>
                </a:lnTo>
                <a:lnTo>
                  <a:pt x="1787" y="11"/>
                </a:lnTo>
                <a:lnTo>
                  <a:pt x="1804" y="87"/>
                </a:lnTo>
                <a:lnTo>
                  <a:pt x="1821" y="445"/>
                </a:lnTo>
                <a:lnTo>
                  <a:pt x="1838" y="958"/>
                </a:lnTo>
                <a:lnTo>
                  <a:pt x="1854" y="1447"/>
                </a:lnTo>
                <a:lnTo>
                  <a:pt x="1870" y="1738"/>
                </a:lnTo>
                <a:lnTo>
                  <a:pt x="1887" y="1729"/>
                </a:lnTo>
                <a:lnTo>
                  <a:pt x="1904" y="1422"/>
                </a:lnTo>
                <a:lnTo>
                  <a:pt x="1921" y="927"/>
                </a:lnTo>
                <a:lnTo>
                  <a:pt x="1936" y="417"/>
                </a:lnTo>
                <a:lnTo>
                  <a:pt x="1953" y="74"/>
                </a:lnTo>
                <a:lnTo>
                  <a:pt x="1970" y="17"/>
                </a:lnTo>
                <a:lnTo>
                  <a:pt x="1987" y="267"/>
                </a:lnTo>
                <a:lnTo>
                  <a:pt x="2002" y="734"/>
                </a:lnTo>
                <a:lnTo>
                  <a:pt x="2019" y="1256"/>
                </a:lnTo>
                <a:lnTo>
                  <a:pt x="2036" y="1649"/>
                </a:lnTo>
                <a:lnTo>
                  <a:pt x="2053" y="1772"/>
                </a:lnTo>
                <a:lnTo>
                  <a:pt x="2068" y="1582"/>
                </a:lnTo>
                <a:lnTo>
                  <a:pt x="2085" y="1148"/>
                </a:lnTo>
                <a:lnTo>
                  <a:pt x="2102" y="621"/>
                </a:lnTo>
                <a:lnTo>
                  <a:pt x="2119" y="188"/>
                </a:lnTo>
                <a:lnTo>
                  <a:pt x="2136" y="2"/>
                </a:lnTo>
                <a:lnTo>
                  <a:pt x="2151" y="128"/>
                </a:lnTo>
                <a:lnTo>
                  <a:pt x="2168" y="521"/>
                </a:lnTo>
                <a:lnTo>
                  <a:pt x="2185" y="1044"/>
                </a:lnTo>
                <a:lnTo>
                  <a:pt x="2202" y="1510"/>
                </a:lnTo>
                <a:lnTo>
                  <a:pt x="2217" y="1758"/>
                </a:lnTo>
                <a:lnTo>
                  <a:pt x="2234" y="1698"/>
                </a:lnTo>
                <a:lnTo>
                  <a:pt x="2251" y="1352"/>
                </a:lnTo>
                <a:lnTo>
                  <a:pt x="2268" y="842"/>
                </a:lnTo>
                <a:lnTo>
                  <a:pt x="2283" y="348"/>
                </a:lnTo>
                <a:lnTo>
                  <a:pt x="2300" y="43"/>
                </a:lnTo>
                <a:lnTo>
                  <a:pt x="2317" y="37"/>
                </a:lnTo>
                <a:lnTo>
                  <a:pt x="2334" y="331"/>
                </a:lnTo>
                <a:lnTo>
                  <a:pt x="2350" y="821"/>
                </a:lnTo>
                <a:lnTo>
                  <a:pt x="2366" y="1333"/>
                </a:lnTo>
                <a:lnTo>
                  <a:pt x="2383" y="1689"/>
                </a:lnTo>
                <a:lnTo>
                  <a:pt x="2400" y="1761"/>
                </a:lnTo>
                <a:lnTo>
                  <a:pt x="2417" y="1525"/>
                </a:lnTo>
                <a:lnTo>
                  <a:pt x="2433" y="1065"/>
                </a:lnTo>
                <a:lnTo>
                  <a:pt x="2450" y="541"/>
                </a:lnTo>
                <a:lnTo>
                  <a:pt x="2466" y="139"/>
                </a:lnTo>
                <a:lnTo>
                  <a:pt x="2483" y="0"/>
                </a:lnTo>
                <a:lnTo>
                  <a:pt x="2499" y="176"/>
                </a:lnTo>
                <a:lnTo>
                  <a:pt x="2516" y="601"/>
                </a:lnTo>
                <a:lnTo>
                  <a:pt x="2533" y="1127"/>
                </a:lnTo>
                <a:lnTo>
                  <a:pt x="2549" y="1569"/>
                </a:lnTo>
                <a:lnTo>
                  <a:pt x="2565" y="1770"/>
                </a:lnTo>
                <a:lnTo>
                  <a:pt x="2582" y="1659"/>
                </a:lnTo>
                <a:lnTo>
                  <a:pt x="2599" y="1276"/>
                </a:lnTo>
                <a:lnTo>
                  <a:pt x="2616" y="756"/>
                </a:lnTo>
                <a:lnTo>
                  <a:pt x="2631" y="282"/>
                </a:lnTo>
                <a:lnTo>
                  <a:pt x="2648" y="20"/>
                </a:lnTo>
                <a:lnTo>
                  <a:pt x="2665" y="65"/>
                </a:lnTo>
                <a:lnTo>
                  <a:pt x="2682" y="400"/>
                </a:lnTo>
                <a:lnTo>
                  <a:pt x="2699" y="905"/>
                </a:lnTo>
                <a:lnTo>
                  <a:pt x="2714" y="1405"/>
                </a:lnTo>
                <a:lnTo>
                  <a:pt x="2731" y="1721"/>
                </a:lnTo>
                <a:lnTo>
                  <a:pt x="2748" y="1744"/>
                </a:lnTo>
                <a:lnTo>
                  <a:pt x="2765" y="1464"/>
                </a:lnTo>
                <a:lnTo>
                  <a:pt x="2780" y="979"/>
                </a:lnTo>
                <a:lnTo>
                  <a:pt x="2797" y="464"/>
                </a:lnTo>
                <a:lnTo>
                  <a:pt x="2814" y="96"/>
                </a:lnTo>
                <a:lnTo>
                  <a:pt x="2831" y="8"/>
                </a:lnTo>
                <a:lnTo>
                  <a:pt x="2846" y="230"/>
                </a:lnTo>
                <a:lnTo>
                  <a:pt x="2863" y="684"/>
                </a:lnTo>
                <a:lnTo>
                  <a:pt x="2880" y="1208"/>
                </a:lnTo>
                <a:lnTo>
                  <a:pt x="2897" y="1621"/>
                </a:lnTo>
                <a:lnTo>
                  <a:pt x="2912" y="1773"/>
                </a:lnTo>
                <a:lnTo>
                  <a:pt x="2929" y="1613"/>
                </a:lnTo>
                <a:lnTo>
                  <a:pt x="2946" y="1198"/>
                </a:lnTo>
                <a:lnTo>
                  <a:pt x="2963" y="671"/>
                </a:lnTo>
                <a:lnTo>
                  <a:pt x="2978" y="222"/>
                </a:lnTo>
                <a:lnTo>
                  <a:pt x="2995" y="6"/>
                </a:lnTo>
                <a:lnTo>
                  <a:pt x="3012" y="102"/>
                </a:lnTo>
                <a:lnTo>
                  <a:pt x="3029" y="474"/>
                </a:lnTo>
                <a:lnTo>
                  <a:pt x="3046" y="991"/>
                </a:lnTo>
                <a:lnTo>
                  <a:pt x="3061" y="1472"/>
                </a:lnTo>
                <a:lnTo>
                  <a:pt x="3078" y="1747"/>
                </a:lnTo>
                <a:lnTo>
                  <a:pt x="3095" y="1718"/>
                </a:lnTo>
                <a:lnTo>
                  <a:pt x="3112" y="1395"/>
                </a:lnTo>
                <a:lnTo>
                  <a:pt x="3128" y="894"/>
                </a:lnTo>
                <a:lnTo>
                  <a:pt x="3144" y="390"/>
                </a:lnTo>
                <a:lnTo>
                  <a:pt x="3161" y="62"/>
                </a:lnTo>
                <a:lnTo>
                  <a:pt x="3178" y="23"/>
                </a:lnTo>
                <a:lnTo>
                  <a:pt x="3194" y="291"/>
                </a:lnTo>
                <a:lnTo>
                  <a:pt x="3211" y="768"/>
                </a:lnTo>
                <a:lnTo>
                  <a:pt x="3227" y="1287"/>
                </a:lnTo>
                <a:lnTo>
                  <a:pt x="3244" y="1665"/>
                </a:lnTo>
                <a:lnTo>
                  <a:pt x="3260" y="1769"/>
                </a:lnTo>
                <a:lnTo>
                  <a:pt x="3277" y="1561"/>
                </a:lnTo>
                <a:lnTo>
                  <a:pt x="3294" y="1116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 rot="-5400000">
            <a:off x="4883789" y="3399439"/>
            <a:ext cx="320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403975" y="4691064"/>
            <a:ext cx="320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819400" y="5716588"/>
            <a:ext cx="6248400" cy="1968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19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14601" y="996170"/>
            <a:ext cx="51943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Temporal Coherence: The phase </a:t>
            </a:r>
            <a:r>
              <a:rPr lang="en-US" sz="1400">
                <a:sym typeface="Symbol" pitchFamily="18" charset="2"/>
              </a:rPr>
              <a:t>(t) can vary randomly with time. </a:t>
            </a:r>
            <a:r>
              <a:rPr lang="en-US" sz="1400"/>
              <a:t> 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3264953" y="1888242"/>
            <a:ext cx="930275" cy="939800"/>
          </a:xfrm>
          <a:custGeom>
            <a:avLst/>
            <a:gdLst>
              <a:gd name="T0" fmla="*/ 9529 w 2343"/>
              <a:gd name="T1" fmla="*/ 345573 h 1183"/>
              <a:gd name="T2" fmla="*/ 28190 w 2343"/>
              <a:gd name="T3" fmla="*/ 626004 h 1183"/>
              <a:gd name="T4" fmla="*/ 46851 w 2343"/>
              <a:gd name="T5" fmla="*/ 850825 h 1183"/>
              <a:gd name="T6" fmla="*/ 65512 w 2343"/>
              <a:gd name="T7" fmla="*/ 939800 h 1183"/>
              <a:gd name="T8" fmla="*/ 84967 w 2343"/>
              <a:gd name="T9" fmla="*/ 861947 h 1183"/>
              <a:gd name="T10" fmla="*/ 103629 w 2343"/>
              <a:gd name="T11" fmla="*/ 643481 h 1183"/>
              <a:gd name="T12" fmla="*/ 122290 w 2343"/>
              <a:gd name="T13" fmla="*/ 363845 h 1183"/>
              <a:gd name="T14" fmla="*/ 141348 w 2343"/>
              <a:gd name="T15" fmla="*/ 122341 h 1183"/>
              <a:gd name="T16" fmla="*/ 160009 w 2343"/>
              <a:gd name="T17" fmla="*/ 3972 h 1183"/>
              <a:gd name="T18" fmla="*/ 178670 w 2343"/>
              <a:gd name="T19" fmla="*/ 52432 h 1183"/>
              <a:gd name="T20" fmla="*/ 197331 w 2343"/>
              <a:gd name="T21" fmla="*/ 248654 h 1183"/>
              <a:gd name="T22" fmla="*/ 216389 w 2343"/>
              <a:gd name="T23" fmla="*/ 524318 h 1183"/>
              <a:gd name="T24" fmla="*/ 235050 w 2343"/>
              <a:gd name="T25" fmla="*/ 780916 h 1183"/>
              <a:gd name="T26" fmla="*/ 253711 w 2343"/>
              <a:gd name="T27" fmla="*/ 926295 h 1183"/>
              <a:gd name="T28" fmla="*/ 272372 w 2343"/>
              <a:gd name="T29" fmla="*/ 908818 h 1183"/>
              <a:gd name="T30" fmla="*/ 291431 w 2343"/>
              <a:gd name="T31" fmla="*/ 735634 h 1183"/>
              <a:gd name="T32" fmla="*/ 310092 w 2343"/>
              <a:gd name="T33" fmla="*/ 467120 h 1183"/>
              <a:gd name="T34" fmla="*/ 328753 w 2343"/>
              <a:gd name="T35" fmla="*/ 200989 h 1183"/>
              <a:gd name="T36" fmla="*/ 347811 w 2343"/>
              <a:gd name="T37" fmla="*/ 29394 h 1183"/>
              <a:gd name="T38" fmla="*/ 366472 w 2343"/>
              <a:gd name="T39" fmla="*/ 14300 h 1183"/>
              <a:gd name="T40" fmla="*/ 385530 w 2343"/>
              <a:gd name="T41" fmla="*/ 162062 h 1183"/>
              <a:gd name="T42" fmla="*/ 404191 w 2343"/>
              <a:gd name="T43" fmla="*/ 420249 h 1183"/>
              <a:gd name="T44" fmla="*/ 423249 w 2343"/>
              <a:gd name="T45" fmla="*/ 695118 h 1183"/>
              <a:gd name="T46" fmla="*/ 441910 w 2343"/>
              <a:gd name="T47" fmla="*/ 890546 h 1183"/>
              <a:gd name="T48" fmla="*/ 460571 w 2343"/>
              <a:gd name="T49" fmla="*/ 935033 h 1183"/>
              <a:gd name="T50" fmla="*/ 479233 w 2343"/>
              <a:gd name="T51" fmla="*/ 815076 h 1183"/>
              <a:gd name="T52" fmla="*/ 498291 w 2343"/>
              <a:gd name="T53" fmla="*/ 571983 h 1183"/>
              <a:gd name="T54" fmla="*/ 516952 w 2343"/>
              <a:gd name="T55" fmla="*/ 292347 h 1183"/>
              <a:gd name="T56" fmla="*/ 535613 w 2343"/>
              <a:gd name="T57" fmla="*/ 75470 h 1183"/>
              <a:gd name="T58" fmla="*/ 554671 w 2343"/>
              <a:gd name="T59" fmla="*/ 0 h 1183"/>
              <a:gd name="T60" fmla="*/ 573332 w 2343"/>
              <a:gd name="T61" fmla="*/ 91358 h 1183"/>
              <a:gd name="T62" fmla="*/ 591993 w 2343"/>
              <a:gd name="T63" fmla="*/ 317768 h 1183"/>
              <a:gd name="T64" fmla="*/ 610654 w 2343"/>
              <a:gd name="T65" fmla="*/ 598199 h 1183"/>
              <a:gd name="T66" fmla="*/ 629712 w 2343"/>
              <a:gd name="T67" fmla="*/ 833348 h 1183"/>
              <a:gd name="T68" fmla="*/ 648373 w 2343"/>
              <a:gd name="T69" fmla="*/ 938211 h 1183"/>
              <a:gd name="T70" fmla="*/ 667035 w 2343"/>
              <a:gd name="T71" fmla="*/ 877041 h 1183"/>
              <a:gd name="T72" fmla="*/ 685696 w 2343"/>
              <a:gd name="T73" fmla="*/ 670491 h 1183"/>
              <a:gd name="T74" fmla="*/ 705151 w 2343"/>
              <a:gd name="T75" fmla="*/ 392444 h 1183"/>
              <a:gd name="T76" fmla="*/ 723812 w 2343"/>
              <a:gd name="T77" fmla="*/ 142201 h 1183"/>
              <a:gd name="T78" fmla="*/ 742473 w 2343"/>
              <a:gd name="T79" fmla="*/ 8739 h 1183"/>
              <a:gd name="T80" fmla="*/ 761531 w 2343"/>
              <a:gd name="T81" fmla="*/ 38927 h 1183"/>
              <a:gd name="T82" fmla="*/ 780192 w 2343"/>
              <a:gd name="T83" fmla="*/ 223232 h 1183"/>
              <a:gd name="T84" fmla="*/ 798853 w 2343"/>
              <a:gd name="T85" fmla="*/ 494924 h 1183"/>
              <a:gd name="T86" fmla="*/ 817514 w 2343"/>
              <a:gd name="T87" fmla="*/ 757878 h 1183"/>
              <a:gd name="T88" fmla="*/ 836573 w 2343"/>
              <a:gd name="T89" fmla="*/ 917556 h 1183"/>
              <a:gd name="T90" fmla="*/ 855234 w 2343"/>
              <a:gd name="T91" fmla="*/ 918351 h 1183"/>
              <a:gd name="T92" fmla="*/ 873895 w 2343"/>
              <a:gd name="T93" fmla="*/ 759466 h 1183"/>
              <a:gd name="T94" fmla="*/ 892556 w 2343"/>
              <a:gd name="T95" fmla="*/ 496513 h 1183"/>
              <a:gd name="T96" fmla="*/ 911614 w 2343"/>
              <a:gd name="T97" fmla="*/ 224821 h 1183"/>
              <a:gd name="T98" fmla="*/ 930275 w 2343"/>
              <a:gd name="T99" fmla="*/ 39721 h 11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343" h="1183">
                <a:moveTo>
                  <a:pt x="0" y="272"/>
                </a:moveTo>
                <a:lnTo>
                  <a:pt x="24" y="435"/>
                </a:lnTo>
                <a:lnTo>
                  <a:pt x="47" y="612"/>
                </a:lnTo>
                <a:lnTo>
                  <a:pt x="71" y="788"/>
                </a:lnTo>
                <a:lnTo>
                  <a:pt x="95" y="946"/>
                </a:lnTo>
                <a:lnTo>
                  <a:pt x="118" y="1071"/>
                </a:lnTo>
                <a:lnTo>
                  <a:pt x="142" y="1152"/>
                </a:lnTo>
                <a:lnTo>
                  <a:pt x="165" y="1183"/>
                </a:lnTo>
                <a:lnTo>
                  <a:pt x="190" y="1160"/>
                </a:lnTo>
                <a:lnTo>
                  <a:pt x="214" y="1085"/>
                </a:lnTo>
                <a:lnTo>
                  <a:pt x="237" y="964"/>
                </a:lnTo>
                <a:lnTo>
                  <a:pt x="261" y="810"/>
                </a:lnTo>
                <a:lnTo>
                  <a:pt x="285" y="637"/>
                </a:lnTo>
                <a:lnTo>
                  <a:pt x="308" y="458"/>
                </a:lnTo>
                <a:lnTo>
                  <a:pt x="332" y="293"/>
                </a:lnTo>
                <a:lnTo>
                  <a:pt x="356" y="154"/>
                </a:lnTo>
                <a:lnTo>
                  <a:pt x="379" y="55"/>
                </a:lnTo>
                <a:lnTo>
                  <a:pt x="403" y="5"/>
                </a:lnTo>
                <a:lnTo>
                  <a:pt x="426" y="8"/>
                </a:lnTo>
                <a:lnTo>
                  <a:pt x="450" y="66"/>
                </a:lnTo>
                <a:lnTo>
                  <a:pt x="474" y="169"/>
                </a:lnTo>
                <a:lnTo>
                  <a:pt x="497" y="313"/>
                </a:lnTo>
                <a:lnTo>
                  <a:pt x="521" y="482"/>
                </a:lnTo>
                <a:lnTo>
                  <a:pt x="545" y="660"/>
                </a:lnTo>
                <a:lnTo>
                  <a:pt x="568" y="832"/>
                </a:lnTo>
                <a:lnTo>
                  <a:pt x="592" y="983"/>
                </a:lnTo>
                <a:lnTo>
                  <a:pt x="616" y="1097"/>
                </a:lnTo>
                <a:lnTo>
                  <a:pt x="639" y="1166"/>
                </a:lnTo>
                <a:lnTo>
                  <a:pt x="663" y="1182"/>
                </a:lnTo>
                <a:lnTo>
                  <a:pt x="686" y="1144"/>
                </a:lnTo>
                <a:lnTo>
                  <a:pt x="710" y="1057"/>
                </a:lnTo>
                <a:lnTo>
                  <a:pt x="734" y="926"/>
                </a:lnTo>
                <a:lnTo>
                  <a:pt x="757" y="765"/>
                </a:lnTo>
                <a:lnTo>
                  <a:pt x="781" y="588"/>
                </a:lnTo>
                <a:lnTo>
                  <a:pt x="805" y="413"/>
                </a:lnTo>
                <a:lnTo>
                  <a:pt x="828" y="253"/>
                </a:lnTo>
                <a:lnTo>
                  <a:pt x="852" y="123"/>
                </a:lnTo>
                <a:lnTo>
                  <a:pt x="876" y="37"/>
                </a:lnTo>
                <a:lnTo>
                  <a:pt x="899" y="1"/>
                </a:lnTo>
                <a:lnTo>
                  <a:pt x="923" y="18"/>
                </a:lnTo>
                <a:lnTo>
                  <a:pt x="946" y="88"/>
                </a:lnTo>
                <a:lnTo>
                  <a:pt x="971" y="204"/>
                </a:lnTo>
                <a:lnTo>
                  <a:pt x="995" y="355"/>
                </a:lnTo>
                <a:lnTo>
                  <a:pt x="1018" y="529"/>
                </a:lnTo>
                <a:lnTo>
                  <a:pt x="1042" y="707"/>
                </a:lnTo>
                <a:lnTo>
                  <a:pt x="1066" y="875"/>
                </a:lnTo>
                <a:lnTo>
                  <a:pt x="1089" y="1017"/>
                </a:lnTo>
                <a:lnTo>
                  <a:pt x="1113" y="1121"/>
                </a:lnTo>
                <a:lnTo>
                  <a:pt x="1137" y="1175"/>
                </a:lnTo>
                <a:lnTo>
                  <a:pt x="1160" y="1177"/>
                </a:lnTo>
                <a:lnTo>
                  <a:pt x="1184" y="1126"/>
                </a:lnTo>
                <a:lnTo>
                  <a:pt x="1207" y="1026"/>
                </a:lnTo>
                <a:lnTo>
                  <a:pt x="1231" y="886"/>
                </a:lnTo>
                <a:lnTo>
                  <a:pt x="1255" y="720"/>
                </a:lnTo>
                <a:lnTo>
                  <a:pt x="1278" y="541"/>
                </a:lnTo>
                <a:lnTo>
                  <a:pt x="1302" y="368"/>
                </a:lnTo>
                <a:lnTo>
                  <a:pt x="1326" y="215"/>
                </a:lnTo>
                <a:lnTo>
                  <a:pt x="1349" y="95"/>
                </a:lnTo>
                <a:lnTo>
                  <a:pt x="1373" y="21"/>
                </a:lnTo>
                <a:lnTo>
                  <a:pt x="1397" y="0"/>
                </a:lnTo>
                <a:lnTo>
                  <a:pt x="1420" y="33"/>
                </a:lnTo>
                <a:lnTo>
                  <a:pt x="1444" y="115"/>
                </a:lnTo>
                <a:lnTo>
                  <a:pt x="1467" y="242"/>
                </a:lnTo>
                <a:lnTo>
                  <a:pt x="1491" y="400"/>
                </a:lnTo>
                <a:lnTo>
                  <a:pt x="1515" y="576"/>
                </a:lnTo>
                <a:lnTo>
                  <a:pt x="1538" y="753"/>
                </a:lnTo>
                <a:lnTo>
                  <a:pt x="1562" y="915"/>
                </a:lnTo>
                <a:lnTo>
                  <a:pt x="1586" y="1049"/>
                </a:lnTo>
                <a:lnTo>
                  <a:pt x="1609" y="1140"/>
                </a:lnTo>
                <a:lnTo>
                  <a:pt x="1633" y="1181"/>
                </a:lnTo>
                <a:lnTo>
                  <a:pt x="1657" y="1169"/>
                </a:lnTo>
                <a:lnTo>
                  <a:pt x="1680" y="1104"/>
                </a:lnTo>
                <a:lnTo>
                  <a:pt x="1704" y="992"/>
                </a:lnTo>
                <a:lnTo>
                  <a:pt x="1727" y="844"/>
                </a:lnTo>
                <a:lnTo>
                  <a:pt x="1752" y="673"/>
                </a:lnTo>
                <a:lnTo>
                  <a:pt x="1776" y="494"/>
                </a:lnTo>
                <a:lnTo>
                  <a:pt x="1799" y="324"/>
                </a:lnTo>
                <a:lnTo>
                  <a:pt x="1823" y="179"/>
                </a:lnTo>
                <a:lnTo>
                  <a:pt x="1847" y="72"/>
                </a:lnTo>
                <a:lnTo>
                  <a:pt x="1870" y="11"/>
                </a:lnTo>
                <a:lnTo>
                  <a:pt x="1894" y="3"/>
                </a:lnTo>
                <a:lnTo>
                  <a:pt x="1918" y="49"/>
                </a:lnTo>
                <a:lnTo>
                  <a:pt x="1941" y="145"/>
                </a:lnTo>
                <a:lnTo>
                  <a:pt x="1965" y="281"/>
                </a:lnTo>
                <a:lnTo>
                  <a:pt x="1988" y="446"/>
                </a:lnTo>
                <a:lnTo>
                  <a:pt x="2012" y="623"/>
                </a:lnTo>
                <a:lnTo>
                  <a:pt x="2036" y="798"/>
                </a:lnTo>
                <a:lnTo>
                  <a:pt x="2059" y="954"/>
                </a:lnTo>
                <a:lnTo>
                  <a:pt x="2083" y="1077"/>
                </a:lnTo>
                <a:lnTo>
                  <a:pt x="2107" y="1155"/>
                </a:lnTo>
                <a:lnTo>
                  <a:pt x="2130" y="1183"/>
                </a:lnTo>
                <a:lnTo>
                  <a:pt x="2154" y="1156"/>
                </a:lnTo>
                <a:lnTo>
                  <a:pt x="2178" y="1078"/>
                </a:lnTo>
                <a:lnTo>
                  <a:pt x="2201" y="956"/>
                </a:lnTo>
                <a:lnTo>
                  <a:pt x="2225" y="800"/>
                </a:lnTo>
                <a:lnTo>
                  <a:pt x="2248" y="625"/>
                </a:lnTo>
                <a:lnTo>
                  <a:pt x="2272" y="448"/>
                </a:lnTo>
                <a:lnTo>
                  <a:pt x="2296" y="283"/>
                </a:lnTo>
                <a:lnTo>
                  <a:pt x="2319" y="147"/>
                </a:lnTo>
                <a:lnTo>
                  <a:pt x="2343" y="5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4187291" y="1904117"/>
            <a:ext cx="930275" cy="939800"/>
          </a:xfrm>
          <a:custGeom>
            <a:avLst/>
            <a:gdLst>
              <a:gd name="T0" fmla="*/ 9529 w 2343"/>
              <a:gd name="T1" fmla="*/ 345573 h 1183"/>
              <a:gd name="T2" fmla="*/ 28190 w 2343"/>
              <a:gd name="T3" fmla="*/ 626004 h 1183"/>
              <a:gd name="T4" fmla="*/ 46851 w 2343"/>
              <a:gd name="T5" fmla="*/ 850825 h 1183"/>
              <a:gd name="T6" fmla="*/ 65512 w 2343"/>
              <a:gd name="T7" fmla="*/ 939800 h 1183"/>
              <a:gd name="T8" fmla="*/ 84967 w 2343"/>
              <a:gd name="T9" fmla="*/ 861947 h 1183"/>
              <a:gd name="T10" fmla="*/ 103629 w 2343"/>
              <a:gd name="T11" fmla="*/ 643481 h 1183"/>
              <a:gd name="T12" fmla="*/ 122290 w 2343"/>
              <a:gd name="T13" fmla="*/ 363845 h 1183"/>
              <a:gd name="T14" fmla="*/ 141348 w 2343"/>
              <a:gd name="T15" fmla="*/ 122341 h 1183"/>
              <a:gd name="T16" fmla="*/ 160009 w 2343"/>
              <a:gd name="T17" fmla="*/ 3972 h 1183"/>
              <a:gd name="T18" fmla="*/ 178670 w 2343"/>
              <a:gd name="T19" fmla="*/ 52432 h 1183"/>
              <a:gd name="T20" fmla="*/ 197331 w 2343"/>
              <a:gd name="T21" fmla="*/ 248654 h 1183"/>
              <a:gd name="T22" fmla="*/ 216389 w 2343"/>
              <a:gd name="T23" fmla="*/ 524318 h 1183"/>
              <a:gd name="T24" fmla="*/ 235050 w 2343"/>
              <a:gd name="T25" fmla="*/ 780916 h 1183"/>
              <a:gd name="T26" fmla="*/ 253711 w 2343"/>
              <a:gd name="T27" fmla="*/ 926295 h 1183"/>
              <a:gd name="T28" fmla="*/ 272372 w 2343"/>
              <a:gd name="T29" fmla="*/ 908818 h 1183"/>
              <a:gd name="T30" fmla="*/ 291431 w 2343"/>
              <a:gd name="T31" fmla="*/ 735634 h 1183"/>
              <a:gd name="T32" fmla="*/ 310092 w 2343"/>
              <a:gd name="T33" fmla="*/ 467120 h 1183"/>
              <a:gd name="T34" fmla="*/ 328753 w 2343"/>
              <a:gd name="T35" fmla="*/ 200989 h 1183"/>
              <a:gd name="T36" fmla="*/ 347811 w 2343"/>
              <a:gd name="T37" fmla="*/ 29394 h 1183"/>
              <a:gd name="T38" fmla="*/ 366472 w 2343"/>
              <a:gd name="T39" fmla="*/ 14300 h 1183"/>
              <a:gd name="T40" fmla="*/ 385530 w 2343"/>
              <a:gd name="T41" fmla="*/ 162062 h 1183"/>
              <a:gd name="T42" fmla="*/ 404191 w 2343"/>
              <a:gd name="T43" fmla="*/ 420249 h 1183"/>
              <a:gd name="T44" fmla="*/ 423249 w 2343"/>
              <a:gd name="T45" fmla="*/ 695118 h 1183"/>
              <a:gd name="T46" fmla="*/ 441910 w 2343"/>
              <a:gd name="T47" fmla="*/ 890546 h 1183"/>
              <a:gd name="T48" fmla="*/ 460571 w 2343"/>
              <a:gd name="T49" fmla="*/ 935033 h 1183"/>
              <a:gd name="T50" fmla="*/ 479233 w 2343"/>
              <a:gd name="T51" fmla="*/ 815076 h 1183"/>
              <a:gd name="T52" fmla="*/ 498291 w 2343"/>
              <a:gd name="T53" fmla="*/ 571983 h 1183"/>
              <a:gd name="T54" fmla="*/ 516952 w 2343"/>
              <a:gd name="T55" fmla="*/ 292347 h 1183"/>
              <a:gd name="T56" fmla="*/ 535613 w 2343"/>
              <a:gd name="T57" fmla="*/ 75470 h 1183"/>
              <a:gd name="T58" fmla="*/ 554671 w 2343"/>
              <a:gd name="T59" fmla="*/ 0 h 1183"/>
              <a:gd name="T60" fmla="*/ 573332 w 2343"/>
              <a:gd name="T61" fmla="*/ 91358 h 1183"/>
              <a:gd name="T62" fmla="*/ 591993 w 2343"/>
              <a:gd name="T63" fmla="*/ 317768 h 1183"/>
              <a:gd name="T64" fmla="*/ 610654 w 2343"/>
              <a:gd name="T65" fmla="*/ 598199 h 1183"/>
              <a:gd name="T66" fmla="*/ 629712 w 2343"/>
              <a:gd name="T67" fmla="*/ 833348 h 1183"/>
              <a:gd name="T68" fmla="*/ 648373 w 2343"/>
              <a:gd name="T69" fmla="*/ 938211 h 1183"/>
              <a:gd name="T70" fmla="*/ 667035 w 2343"/>
              <a:gd name="T71" fmla="*/ 877041 h 1183"/>
              <a:gd name="T72" fmla="*/ 685696 w 2343"/>
              <a:gd name="T73" fmla="*/ 670491 h 1183"/>
              <a:gd name="T74" fmla="*/ 705151 w 2343"/>
              <a:gd name="T75" fmla="*/ 392444 h 1183"/>
              <a:gd name="T76" fmla="*/ 723812 w 2343"/>
              <a:gd name="T77" fmla="*/ 142201 h 1183"/>
              <a:gd name="T78" fmla="*/ 742473 w 2343"/>
              <a:gd name="T79" fmla="*/ 8739 h 1183"/>
              <a:gd name="T80" fmla="*/ 761531 w 2343"/>
              <a:gd name="T81" fmla="*/ 38927 h 1183"/>
              <a:gd name="T82" fmla="*/ 780192 w 2343"/>
              <a:gd name="T83" fmla="*/ 223232 h 1183"/>
              <a:gd name="T84" fmla="*/ 798853 w 2343"/>
              <a:gd name="T85" fmla="*/ 494924 h 1183"/>
              <a:gd name="T86" fmla="*/ 817514 w 2343"/>
              <a:gd name="T87" fmla="*/ 757878 h 1183"/>
              <a:gd name="T88" fmla="*/ 836573 w 2343"/>
              <a:gd name="T89" fmla="*/ 917556 h 1183"/>
              <a:gd name="T90" fmla="*/ 855234 w 2343"/>
              <a:gd name="T91" fmla="*/ 918351 h 1183"/>
              <a:gd name="T92" fmla="*/ 873895 w 2343"/>
              <a:gd name="T93" fmla="*/ 759466 h 1183"/>
              <a:gd name="T94" fmla="*/ 892556 w 2343"/>
              <a:gd name="T95" fmla="*/ 496513 h 1183"/>
              <a:gd name="T96" fmla="*/ 911614 w 2343"/>
              <a:gd name="T97" fmla="*/ 224821 h 1183"/>
              <a:gd name="T98" fmla="*/ 930275 w 2343"/>
              <a:gd name="T99" fmla="*/ 39721 h 11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343" h="1183">
                <a:moveTo>
                  <a:pt x="0" y="272"/>
                </a:moveTo>
                <a:lnTo>
                  <a:pt x="24" y="435"/>
                </a:lnTo>
                <a:lnTo>
                  <a:pt x="47" y="612"/>
                </a:lnTo>
                <a:lnTo>
                  <a:pt x="71" y="788"/>
                </a:lnTo>
                <a:lnTo>
                  <a:pt x="95" y="946"/>
                </a:lnTo>
                <a:lnTo>
                  <a:pt x="118" y="1071"/>
                </a:lnTo>
                <a:lnTo>
                  <a:pt x="142" y="1152"/>
                </a:lnTo>
                <a:lnTo>
                  <a:pt x="165" y="1183"/>
                </a:lnTo>
                <a:lnTo>
                  <a:pt x="190" y="1160"/>
                </a:lnTo>
                <a:lnTo>
                  <a:pt x="214" y="1085"/>
                </a:lnTo>
                <a:lnTo>
                  <a:pt x="237" y="964"/>
                </a:lnTo>
                <a:lnTo>
                  <a:pt x="261" y="810"/>
                </a:lnTo>
                <a:lnTo>
                  <a:pt x="285" y="637"/>
                </a:lnTo>
                <a:lnTo>
                  <a:pt x="308" y="458"/>
                </a:lnTo>
                <a:lnTo>
                  <a:pt x="332" y="293"/>
                </a:lnTo>
                <a:lnTo>
                  <a:pt x="356" y="154"/>
                </a:lnTo>
                <a:lnTo>
                  <a:pt x="379" y="55"/>
                </a:lnTo>
                <a:lnTo>
                  <a:pt x="403" y="5"/>
                </a:lnTo>
                <a:lnTo>
                  <a:pt x="426" y="8"/>
                </a:lnTo>
                <a:lnTo>
                  <a:pt x="450" y="66"/>
                </a:lnTo>
                <a:lnTo>
                  <a:pt x="474" y="169"/>
                </a:lnTo>
                <a:lnTo>
                  <a:pt x="497" y="313"/>
                </a:lnTo>
                <a:lnTo>
                  <a:pt x="521" y="482"/>
                </a:lnTo>
                <a:lnTo>
                  <a:pt x="545" y="660"/>
                </a:lnTo>
                <a:lnTo>
                  <a:pt x="568" y="832"/>
                </a:lnTo>
                <a:lnTo>
                  <a:pt x="592" y="983"/>
                </a:lnTo>
                <a:lnTo>
                  <a:pt x="616" y="1097"/>
                </a:lnTo>
                <a:lnTo>
                  <a:pt x="639" y="1166"/>
                </a:lnTo>
                <a:lnTo>
                  <a:pt x="663" y="1182"/>
                </a:lnTo>
                <a:lnTo>
                  <a:pt x="686" y="1144"/>
                </a:lnTo>
                <a:lnTo>
                  <a:pt x="710" y="1057"/>
                </a:lnTo>
                <a:lnTo>
                  <a:pt x="734" y="926"/>
                </a:lnTo>
                <a:lnTo>
                  <a:pt x="757" y="765"/>
                </a:lnTo>
                <a:lnTo>
                  <a:pt x="781" y="588"/>
                </a:lnTo>
                <a:lnTo>
                  <a:pt x="805" y="413"/>
                </a:lnTo>
                <a:lnTo>
                  <a:pt x="828" y="253"/>
                </a:lnTo>
                <a:lnTo>
                  <a:pt x="852" y="123"/>
                </a:lnTo>
                <a:lnTo>
                  <a:pt x="876" y="37"/>
                </a:lnTo>
                <a:lnTo>
                  <a:pt x="899" y="1"/>
                </a:lnTo>
                <a:lnTo>
                  <a:pt x="923" y="18"/>
                </a:lnTo>
                <a:lnTo>
                  <a:pt x="946" y="88"/>
                </a:lnTo>
                <a:lnTo>
                  <a:pt x="971" y="204"/>
                </a:lnTo>
                <a:lnTo>
                  <a:pt x="995" y="355"/>
                </a:lnTo>
                <a:lnTo>
                  <a:pt x="1018" y="529"/>
                </a:lnTo>
                <a:lnTo>
                  <a:pt x="1042" y="707"/>
                </a:lnTo>
                <a:lnTo>
                  <a:pt x="1066" y="875"/>
                </a:lnTo>
                <a:lnTo>
                  <a:pt x="1089" y="1017"/>
                </a:lnTo>
                <a:lnTo>
                  <a:pt x="1113" y="1121"/>
                </a:lnTo>
                <a:lnTo>
                  <a:pt x="1137" y="1175"/>
                </a:lnTo>
                <a:lnTo>
                  <a:pt x="1160" y="1177"/>
                </a:lnTo>
                <a:lnTo>
                  <a:pt x="1184" y="1126"/>
                </a:lnTo>
                <a:lnTo>
                  <a:pt x="1207" y="1026"/>
                </a:lnTo>
                <a:lnTo>
                  <a:pt x="1231" y="886"/>
                </a:lnTo>
                <a:lnTo>
                  <a:pt x="1255" y="720"/>
                </a:lnTo>
                <a:lnTo>
                  <a:pt x="1278" y="541"/>
                </a:lnTo>
                <a:lnTo>
                  <a:pt x="1302" y="368"/>
                </a:lnTo>
                <a:lnTo>
                  <a:pt x="1326" y="215"/>
                </a:lnTo>
                <a:lnTo>
                  <a:pt x="1349" y="95"/>
                </a:lnTo>
                <a:lnTo>
                  <a:pt x="1373" y="21"/>
                </a:lnTo>
                <a:lnTo>
                  <a:pt x="1397" y="0"/>
                </a:lnTo>
                <a:lnTo>
                  <a:pt x="1420" y="33"/>
                </a:lnTo>
                <a:lnTo>
                  <a:pt x="1444" y="115"/>
                </a:lnTo>
                <a:lnTo>
                  <a:pt x="1467" y="242"/>
                </a:lnTo>
                <a:lnTo>
                  <a:pt x="1491" y="400"/>
                </a:lnTo>
                <a:lnTo>
                  <a:pt x="1515" y="576"/>
                </a:lnTo>
                <a:lnTo>
                  <a:pt x="1538" y="753"/>
                </a:lnTo>
                <a:lnTo>
                  <a:pt x="1562" y="915"/>
                </a:lnTo>
                <a:lnTo>
                  <a:pt x="1586" y="1049"/>
                </a:lnTo>
                <a:lnTo>
                  <a:pt x="1609" y="1140"/>
                </a:lnTo>
                <a:lnTo>
                  <a:pt x="1633" y="1181"/>
                </a:lnTo>
                <a:lnTo>
                  <a:pt x="1657" y="1169"/>
                </a:lnTo>
                <a:lnTo>
                  <a:pt x="1680" y="1104"/>
                </a:lnTo>
                <a:lnTo>
                  <a:pt x="1704" y="992"/>
                </a:lnTo>
                <a:lnTo>
                  <a:pt x="1727" y="844"/>
                </a:lnTo>
                <a:lnTo>
                  <a:pt x="1752" y="673"/>
                </a:lnTo>
                <a:lnTo>
                  <a:pt x="1776" y="494"/>
                </a:lnTo>
                <a:lnTo>
                  <a:pt x="1799" y="324"/>
                </a:lnTo>
                <a:lnTo>
                  <a:pt x="1823" y="179"/>
                </a:lnTo>
                <a:lnTo>
                  <a:pt x="1847" y="72"/>
                </a:lnTo>
                <a:lnTo>
                  <a:pt x="1870" y="11"/>
                </a:lnTo>
                <a:lnTo>
                  <a:pt x="1894" y="3"/>
                </a:lnTo>
                <a:lnTo>
                  <a:pt x="1918" y="49"/>
                </a:lnTo>
                <a:lnTo>
                  <a:pt x="1941" y="145"/>
                </a:lnTo>
                <a:lnTo>
                  <a:pt x="1965" y="281"/>
                </a:lnTo>
                <a:lnTo>
                  <a:pt x="1988" y="446"/>
                </a:lnTo>
                <a:lnTo>
                  <a:pt x="2012" y="623"/>
                </a:lnTo>
                <a:lnTo>
                  <a:pt x="2036" y="798"/>
                </a:lnTo>
                <a:lnTo>
                  <a:pt x="2059" y="954"/>
                </a:lnTo>
                <a:lnTo>
                  <a:pt x="2083" y="1077"/>
                </a:lnTo>
                <a:lnTo>
                  <a:pt x="2107" y="1155"/>
                </a:lnTo>
                <a:lnTo>
                  <a:pt x="2130" y="1183"/>
                </a:lnTo>
                <a:lnTo>
                  <a:pt x="2154" y="1156"/>
                </a:lnTo>
                <a:lnTo>
                  <a:pt x="2178" y="1078"/>
                </a:lnTo>
                <a:lnTo>
                  <a:pt x="2201" y="956"/>
                </a:lnTo>
                <a:lnTo>
                  <a:pt x="2225" y="800"/>
                </a:lnTo>
                <a:lnTo>
                  <a:pt x="2248" y="625"/>
                </a:lnTo>
                <a:lnTo>
                  <a:pt x="2272" y="448"/>
                </a:lnTo>
                <a:lnTo>
                  <a:pt x="2296" y="283"/>
                </a:lnTo>
                <a:lnTo>
                  <a:pt x="2319" y="147"/>
                </a:lnTo>
                <a:lnTo>
                  <a:pt x="2343" y="50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 flipH="1">
            <a:off x="5062003" y="1839030"/>
            <a:ext cx="1154113" cy="990600"/>
          </a:xfrm>
          <a:custGeom>
            <a:avLst/>
            <a:gdLst>
              <a:gd name="T0" fmla="*/ 11642 w 2181"/>
              <a:gd name="T1" fmla="*/ 393989 h 1584"/>
              <a:gd name="T2" fmla="*/ 34925 w 2181"/>
              <a:gd name="T3" fmla="*/ 741074 h 1584"/>
              <a:gd name="T4" fmla="*/ 58208 w 2181"/>
              <a:gd name="T5" fmla="*/ 964959 h 1584"/>
              <a:gd name="T6" fmla="*/ 80963 w 2181"/>
              <a:gd name="T7" fmla="*/ 951201 h 1584"/>
              <a:gd name="T8" fmla="*/ 104775 w 2181"/>
              <a:gd name="T9" fmla="*/ 706053 h 1584"/>
              <a:gd name="T10" fmla="*/ 128058 w 2181"/>
              <a:gd name="T11" fmla="*/ 355215 h 1584"/>
              <a:gd name="T12" fmla="*/ 151342 w 2181"/>
              <a:gd name="T13" fmla="*/ 75045 h 1584"/>
              <a:gd name="T14" fmla="*/ 175154 w 2181"/>
              <a:gd name="T15" fmla="*/ 6879 h 1584"/>
              <a:gd name="T16" fmla="*/ 197908 w 2181"/>
              <a:gd name="T17" fmla="*/ 186988 h 1584"/>
              <a:gd name="T18" fmla="*/ 221192 w 2181"/>
              <a:gd name="T19" fmla="*/ 522817 h 1584"/>
              <a:gd name="T20" fmla="*/ 244475 w 2181"/>
              <a:gd name="T21" fmla="*/ 844261 h 1584"/>
              <a:gd name="T22" fmla="*/ 268288 w 2181"/>
              <a:gd name="T23" fmla="*/ 989975 h 1584"/>
              <a:gd name="T24" fmla="*/ 291571 w 2181"/>
              <a:gd name="T25" fmla="*/ 884911 h 1584"/>
              <a:gd name="T26" fmla="*/ 314325 w 2181"/>
              <a:gd name="T27" fmla="*/ 582853 h 1584"/>
              <a:gd name="T28" fmla="*/ 337608 w 2181"/>
              <a:gd name="T29" fmla="*/ 236393 h 1584"/>
              <a:gd name="T30" fmla="*/ 361421 w 2181"/>
              <a:gd name="T31" fmla="*/ 21263 h 1584"/>
              <a:gd name="T32" fmla="*/ 384704 w 2181"/>
              <a:gd name="T33" fmla="*/ 45653 h 1584"/>
              <a:gd name="T34" fmla="*/ 407988 w 2181"/>
              <a:gd name="T35" fmla="*/ 297680 h 1584"/>
              <a:gd name="T36" fmla="*/ 431271 w 2181"/>
              <a:gd name="T37" fmla="*/ 650394 h 1584"/>
              <a:gd name="T38" fmla="*/ 454554 w 2181"/>
              <a:gd name="T39" fmla="*/ 923684 h 1584"/>
              <a:gd name="T40" fmla="*/ 477838 w 2181"/>
              <a:gd name="T41" fmla="*/ 980594 h 1584"/>
              <a:gd name="T42" fmla="*/ 501121 w 2181"/>
              <a:gd name="T43" fmla="*/ 792355 h 1584"/>
              <a:gd name="T44" fmla="*/ 524934 w 2181"/>
              <a:gd name="T45" fmla="*/ 453400 h 1584"/>
              <a:gd name="T46" fmla="*/ 547688 w 2181"/>
              <a:gd name="T47" fmla="*/ 135707 h 1584"/>
              <a:gd name="T48" fmla="*/ 570971 w 2181"/>
              <a:gd name="T49" fmla="*/ 0 h 1584"/>
              <a:gd name="T50" fmla="*/ 594254 w 2181"/>
              <a:gd name="T51" fmla="*/ 115070 h 1584"/>
              <a:gd name="T52" fmla="*/ 618067 w 2181"/>
              <a:gd name="T53" fmla="*/ 422131 h 1584"/>
              <a:gd name="T54" fmla="*/ 641350 w 2181"/>
              <a:gd name="T55" fmla="*/ 766089 h 1584"/>
              <a:gd name="T56" fmla="*/ 664104 w 2181"/>
              <a:gd name="T57" fmla="*/ 973715 h 1584"/>
              <a:gd name="T58" fmla="*/ 687917 w 2181"/>
              <a:gd name="T59" fmla="*/ 938068 h 1584"/>
              <a:gd name="T60" fmla="*/ 711200 w 2181"/>
              <a:gd name="T61" fmla="*/ 679161 h 1584"/>
              <a:gd name="T62" fmla="*/ 734484 w 2181"/>
              <a:gd name="T63" fmla="*/ 327073 h 1584"/>
              <a:gd name="T64" fmla="*/ 757767 w 2181"/>
              <a:gd name="T65" fmla="*/ 60036 h 1584"/>
              <a:gd name="T66" fmla="*/ 781050 w 2181"/>
              <a:gd name="T67" fmla="*/ 13133 h 1584"/>
              <a:gd name="T68" fmla="*/ 804334 w 2181"/>
              <a:gd name="T69" fmla="*/ 210753 h 1584"/>
              <a:gd name="T70" fmla="*/ 827617 w 2181"/>
              <a:gd name="T71" fmla="*/ 552209 h 1584"/>
              <a:gd name="T72" fmla="*/ 850900 w 2181"/>
              <a:gd name="T73" fmla="*/ 864899 h 1584"/>
              <a:gd name="T74" fmla="*/ 874713 w 2181"/>
              <a:gd name="T75" fmla="*/ 990600 h 1584"/>
              <a:gd name="T76" fmla="*/ 897467 w 2181"/>
              <a:gd name="T77" fmla="*/ 866150 h 1584"/>
              <a:gd name="T78" fmla="*/ 920750 w 2181"/>
              <a:gd name="T79" fmla="*/ 554086 h 1584"/>
              <a:gd name="T80" fmla="*/ 944563 w 2181"/>
              <a:gd name="T81" fmla="*/ 211378 h 1584"/>
              <a:gd name="T82" fmla="*/ 967846 w 2181"/>
              <a:gd name="T83" fmla="*/ 13758 h 1584"/>
              <a:gd name="T84" fmla="*/ 991130 w 2181"/>
              <a:gd name="T85" fmla="*/ 59411 h 1584"/>
              <a:gd name="T86" fmla="*/ 1013884 w 2181"/>
              <a:gd name="T87" fmla="*/ 325197 h 1584"/>
              <a:gd name="T88" fmla="*/ 1037696 w 2181"/>
              <a:gd name="T89" fmla="*/ 677911 h 1584"/>
              <a:gd name="T90" fmla="*/ 1060980 w 2181"/>
              <a:gd name="T91" fmla="*/ 937443 h 1584"/>
              <a:gd name="T92" fmla="*/ 1084263 w 2181"/>
              <a:gd name="T93" fmla="*/ 974340 h 1584"/>
              <a:gd name="T94" fmla="*/ 1107546 w 2181"/>
              <a:gd name="T95" fmla="*/ 767965 h 1584"/>
              <a:gd name="T96" fmla="*/ 1130830 w 2181"/>
              <a:gd name="T97" fmla="*/ 424007 h 1584"/>
              <a:gd name="T98" fmla="*/ 1154113 w 2181"/>
              <a:gd name="T99" fmla="*/ 116320 h 15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81" h="1584">
                <a:moveTo>
                  <a:pt x="0" y="365"/>
                </a:moveTo>
                <a:lnTo>
                  <a:pt x="22" y="630"/>
                </a:lnTo>
                <a:lnTo>
                  <a:pt x="43" y="916"/>
                </a:lnTo>
                <a:lnTo>
                  <a:pt x="66" y="1185"/>
                </a:lnTo>
                <a:lnTo>
                  <a:pt x="88" y="1404"/>
                </a:lnTo>
                <a:lnTo>
                  <a:pt x="110" y="1543"/>
                </a:lnTo>
                <a:lnTo>
                  <a:pt x="132" y="1584"/>
                </a:lnTo>
                <a:lnTo>
                  <a:pt x="153" y="1521"/>
                </a:lnTo>
                <a:lnTo>
                  <a:pt x="176" y="1363"/>
                </a:lnTo>
                <a:lnTo>
                  <a:pt x="198" y="1129"/>
                </a:lnTo>
                <a:lnTo>
                  <a:pt x="220" y="853"/>
                </a:lnTo>
                <a:lnTo>
                  <a:pt x="242" y="568"/>
                </a:lnTo>
                <a:lnTo>
                  <a:pt x="264" y="312"/>
                </a:lnTo>
                <a:lnTo>
                  <a:pt x="286" y="120"/>
                </a:lnTo>
                <a:lnTo>
                  <a:pt x="308" y="15"/>
                </a:lnTo>
                <a:lnTo>
                  <a:pt x="331" y="11"/>
                </a:lnTo>
                <a:lnTo>
                  <a:pt x="352" y="110"/>
                </a:lnTo>
                <a:lnTo>
                  <a:pt x="374" y="299"/>
                </a:lnTo>
                <a:lnTo>
                  <a:pt x="396" y="552"/>
                </a:lnTo>
                <a:lnTo>
                  <a:pt x="418" y="836"/>
                </a:lnTo>
                <a:lnTo>
                  <a:pt x="441" y="1114"/>
                </a:lnTo>
                <a:lnTo>
                  <a:pt x="462" y="1350"/>
                </a:lnTo>
                <a:lnTo>
                  <a:pt x="484" y="1514"/>
                </a:lnTo>
                <a:lnTo>
                  <a:pt x="507" y="1583"/>
                </a:lnTo>
                <a:lnTo>
                  <a:pt x="528" y="1549"/>
                </a:lnTo>
                <a:lnTo>
                  <a:pt x="551" y="1415"/>
                </a:lnTo>
                <a:lnTo>
                  <a:pt x="573" y="1201"/>
                </a:lnTo>
                <a:lnTo>
                  <a:pt x="594" y="932"/>
                </a:lnTo>
                <a:lnTo>
                  <a:pt x="617" y="645"/>
                </a:lnTo>
                <a:lnTo>
                  <a:pt x="638" y="378"/>
                </a:lnTo>
                <a:lnTo>
                  <a:pt x="661" y="165"/>
                </a:lnTo>
                <a:lnTo>
                  <a:pt x="683" y="34"/>
                </a:lnTo>
                <a:lnTo>
                  <a:pt x="704" y="1"/>
                </a:lnTo>
                <a:lnTo>
                  <a:pt x="727" y="73"/>
                </a:lnTo>
                <a:lnTo>
                  <a:pt x="749" y="239"/>
                </a:lnTo>
                <a:lnTo>
                  <a:pt x="771" y="476"/>
                </a:lnTo>
                <a:lnTo>
                  <a:pt x="793" y="755"/>
                </a:lnTo>
                <a:lnTo>
                  <a:pt x="815" y="1040"/>
                </a:lnTo>
                <a:lnTo>
                  <a:pt x="837" y="1291"/>
                </a:lnTo>
                <a:lnTo>
                  <a:pt x="859" y="1477"/>
                </a:lnTo>
                <a:lnTo>
                  <a:pt x="881" y="1573"/>
                </a:lnTo>
                <a:lnTo>
                  <a:pt x="903" y="1568"/>
                </a:lnTo>
                <a:lnTo>
                  <a:pt x="925" y="1462"/>
                </a:lnTo>
                <a:lnTo>
                  <a:pt x="947" y="1267"/>
                </a:lnTo>
                <a:lnTo>
                  <a:pt x="969" y="1009"/>
                </a:lnTo>
                <a:lnTo>
                  <a:pt x="992" y="725"/>
                </a:lnTo>
                <a:lnTo>
                  <a:pt x="1013" y="448"/>
                </a:lnTo>
                <a:lnTo>
                  <a:pt x="1035" y="217"/>
                </a:lnTo>
                <a:lnTo>
                  <a:pt x="1058" y="61"/>
                </a:lnTo>
                <a:lnTo>
                  <a:pt x="1079" y="0"/>
                </a:lnTo>
                <a:lnTo>
                  <a:pt x="1102" y="44"/>
                </a:lnTo>
                <a:lnTo>
                  <a:pt x="1123" y="184"/>
                </a:lnTo>
                <a:lnTo>
                  <a:pt x="1145" y="404"/>
                </a:lnTo>
                <a:lnTo>
                  <a:pt x="1168" y="675"/>
                </a:lnTo>
                <a:lnTo>
                  <a:pt x="1189" y="961"/>
                </a:lnTo>
                <a:lnTo>
                  <a:pt x="1212" y="1225"/>
                </a:lnTo>
                <a:lnTo>
                  <a:pt x="1234" y="1433"/>
                </a:lnTo>
                <a:lnTo>
                  <a:pt x="1255" y="1557"/>
                </a:lnTo>
                <a:lnTo>
                  <a:pt x="1278" y="1580"/>
                </a:lnTo>
                <a:lnTo>
                  <a:pt x="1300" y="1500"/>
                </a:lnTo>
                <a:lnTo>
                  <a:pt x="1322" y="1328"/>
                </a:lnTo>
                <a:lnTo>
                  <a:pt x="1344" y="1086"/>
                </a:lnTo>
                <a:lnTo>
                  <a:pt x="1365" y="805"/>
                </a:lnTo>
                <a:lnTo>
                  <a:pt x="1388" y="523"/>
                </a:lnTo>
                <a:lnTo>
                  <a:pt x="1410" y="275"/>
                </a:lnTo>
                <a:lnTo>
                  <a:pt x="1432" y="96"/>
                </a:lnTo>
                <a:lnTo>
                  <a:pt x="1454" y="7"/>
                </a:lnTo>
                <a:lnTo>
                  <a:pt x="1476" y="21"/>
                </a:lnTo>
                <a:lnTo>
                  <a:pt x="1498" y="136"/>
                </a:lnTo>
                <a:lnTo>
                  <a:pt x="1520" y="337"/>
                </a:lnTo>
                <a:lnTo>
                  <a:pt x="1543" y="597"/>
                </a:lnTo>
                <a:lnTo>
                  <a:pt x="1564" y="883"/>
                </a:lnTo>
                <a:lnTo>
                  <a:pt x="1586" y="1157"/>
                </a:lnTo>
                <a:lnTo>
                  <a:pt x="1608" y="1383"/>
                </a:lnTo>
                <a:lnTo>
                  <a:pt x="1630" y="1532"/>
                </a:lnTo>
                <a:lnTo>
                  <a:pt x="1653" y="1584"/>
                </a:lnTo>
                <a:lnTo>
                  <a:pt x="1674" y="1533"/>
                </a:lnTo>
                <a:lnTo>
                  <a:pt x="1696" y="1385"/>
                </a:lnTo>
                <a:lnTo>
                  <a:pt x="1719" y="1159"/>
                </a:lnTo>
                <a:lnTo>
                  <a:pt x="1740" y="886"/>
                </a:lnTo>
                <a:lnTo>
                  <a:pt x="1763" y="600"/>
                </a:lnTo>
                <a:lnTo>
                  <a:pt x="1785" y="338"/>
                </a:lnTo>
                <a:lnTo>
                  <a:pt x="1806" y="138"/>
                </a:lnTo>
                <a:lnTo>
                  <a:pt x="1829" y="22"/>
                </a:lnTo>
                <a:lnTo>
                  <a:pt x="1850" y="7"/>
                </a:lnTo>
                <a:lnTo>
                  <a:pt x="1873" y="95"/>
                </a:lnTo>
                <a:lnTo>
                  <a:pt x="1895" y="274"/>
                </a:lnTo>
                <a:lnTo>
                  <a:pt x="1916" y="520"/>
                </a:lnTo>
                <a:lnTo>
                  <a:pt x="1939" y="803"/>
                </a:lnTo>
                <a:lnTo>
                  <a:pt x="1961" y="1084"/>
                </a:lnTo>
                <a:lnTo>
                  <a:pt x="1983" y="1327"/>
                </a:lnTo>
                <a:lnTo>
                  <a:pt x="2005" y="1499"/>
                </a:lnTo>
                <a:lnTo>
                  <a:pt x="2027" y="1580"/>
                </a:lnTo>
                <a:lnTo>
                  <a:pt x="2049" y="1558"/>
                </a:lnTo>
                <a:lnTo>
                  <a:pt x="2071" y="1434"/>
                </a:lnTo>
                <a:lnTo>
                  <a:pt x="2093" y="1228"/>
                </a:lnTo>
                <a:lnTo>
                  <a:pt x="2115" y="964"/>
                </a:lnTo>
                <a:lnTo>
                  <a:pt x="2137" y="678"/>
                </a:lnTo>
                <a:lnTo>
                  <a:pt x="2159" y="407"/>
                </a:lnTo>
                <a:lnTo>
                  <a:pt x="2181" y="186"/>
                </a:lnTo>
              </a:path>
            </a:pathLst>
          </a:custGeom>
          <a:noFill/>
          <a:ln w="1588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25490" y="1751717"/>
            <a:ext cx="15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38078" y="1904118"/>
            <a:ext cx="125413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179352" y="297091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464646" y="295773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ym typeface="Symbol" pitchFamily="18" charset="2"/>
              </a:rPr>
              <a:t></a:t>
            </a:r>
            <a:r>
              <a:rPr lang="en-US" sz="1400" baseline="-25000" dirty="0">
                <a:sym typeface="Symbol" pitchFamily="18" charset="2"/>
              </a:rPr>
              <a:t>c</a:t>
            </a:r>
            <a:endParaRPr lang="en-US" sz="1400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515565" y="3370271"/>
            <a:ext cx="7599363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Spatial Coherence: The phase </a:t>
            </a:r>
            <a:r>
              <a:rPr lang="en-US" sz="1400">
                <a:sym typeface="Symbol" pitchFamily="18" charset="2"/>
              </a:rPr>
              <a:t>(r) can vary randomly with transverse distance of an extended source </a:t>
            </a:r>
            <a:r>
              <a:rPr lang="en-US" sz="1400"/>
              <a:t> 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2632867" y="4303025"/>
            <a:ext cx="1219200" cy="99060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effectLst/>
          <a:scene3d>
            <a:camera prst="legacyObliqueTopLeft">
              <a:rot lat="20699998" lon="1800000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655352" y="1446917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The coherence time (     )  is defined as the mean interval between such random variations.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79353" y="1446917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ym typeface="Symbol" pitchFamily="18" charset="2"/>
              </a:rPr>
              <a:t></a:t>
            </a:r>
            <a:r>
              <a:rPr lang="en-US" sz="1400" baseline="-25000">
                <a:sym typeface="Symbol" pitchFamily="18" charset="2"/>
              </a:rPr>
              <a:t>c </a:t>
            </a:r>
            <a:endParaRPr lang="en-US" sz="1400"/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6061868" y="3845826"/>
            <a:ext cx="1624013" cy="2060575"/>
            <a:chOff x="3249" y="2686"/>
            <a:chExt cx="1023" cy="1298"/>
          </a:xfrm>
        </p:grpSpPr>
        <p:sp>
          <p:nvSpPr>
            <p:cNvPr id="24602" name="Line 15"/>
            <p:cNvSpPr>
              <a:spLocks noChangeShapeType="1"/>
            </p:cNvSpPr>
            <p:nvPr/>
          </p:nvSpPr>
          <p:spPr bwMode="auto">
            <a:xfrm>
              <a:off x="3497" y="2711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16"/>
            <p:cNvSpPr>
              <a:spLocks/>
            </p:cNvSpPr>
            <p:nvPr/>
          </p:nvSpPr>
          <p:spPr bwMode="auto">
            <a:xfrm>
              <a:off x="3497" y="2711"/>
              <a:ext cx="586" cy="112"/>
            </a:xfrm>
            <a:custGeom>
              <a:avLst/>
              <a:gdLst>
                <a:gd name="T0" fmla="*/ 6 w 2343"/>
                <a:gd name="T1" fmla="*/ 41 h 1183"/>
                <a:gd name="T2" fmla="*/ 18 w 2343"/>
                <a:gd name="T3" fmla="*/ 75 h 1183"/>
                <a:gd name="T4" fmla="*/ 30 w 2343"/>
                <a:gd name="T5" fmla="*/ 101 h 1183"/>
                <a:gd name="T6" fmla="*/ 41 w 2343"/>
                <a:gd name="T7" fmla="*/ 112 h 1183"/>
                <a:gd name="T8" fmla="*/ 54 w 2343"/>
                <a:gd name="T9" fmla="*/ 103 h 1183"/>
                <a:gd name="T10" fmla="*/ 65 w 2343"/>
                <a:gd name="T11" fmla="*/ 77 h 1183"/>
                <a:gd name="T12" fmla="*/ 77 w 2343"/>
                <a:gd name="T13" fmla="*/ 43 h 1183"/>
                <a:gd name="T14" fmla="*/ 89 w 2343"/>
                <a:gd name="T15" fmla="*/ 15 h 1183"/>
                <a:gd name="T16" fmla="*/ 101 w 2343"/>
                <a:gd name="T17" fmla="*/ 0 h 1183"/>
                <a:gd name="T18" fmla="*/ 113 w 2343"/>
                <a:gd name="T19" fmla="*/ 6 h 1183"/>
                <a:gd name="T20" fmla="*/ 124 w 2343"/>
                <a:gd name="T21" fmla="*/ 30 h 1183"/>
                <a:gd name="T22" fmla="*/ 136 w 2343"/>
                <a:gd name="T23" fmla="*/ 62 h 1183"/>
                <a:gd name="T24" fmla="*/ 148 w 2343"/>
                <a:gd name="T25" fmla="*/ 93 h 1183"/>
                <a:gd name="T26" fmla="*/ 160 w 2343"/>
                <a:gd name="T27" fmla="*/ 110 h 1183"/>
                <a:gd name="T28" fmla="*/ 172 w 2343"/>
                <a:gd name="T29" fmla="*/ 108 h 1183"/>
                <a:gd name="T30" fmla="*/ 184 w 2343"/>
                <a:gd name="T31" fmla="*/ 88 h 1183"/>
                <a:gd name="T32" fmla="*/ 195 w 2343"/>
                <a:gd name="T33" fmla="*/ 56 h 1183"/>
                <a:gd name="T34" fmla="*/ 207 w 2343"/>
                <a:gd name="T35" fmla="*/ 24 h 1183"/>
                <a:gd name="T36" fmla="*/ 219 w 2343"/>
                <a:gd name="T37" fmla="*/ 4 h 1183"/>
                <a:gd name="T38" fmla="*/ 231 w 2343"/>
                <a:gd name="T39" fmla="*/ 2 h 1183"/>
                <a:gd name="T40" fmla="*/ 243 w 2343"/>
                <a:gd name="T41" fmla="*/ 19 h 1183"/>
                <a:gd name="T42" fmla="*/ 255 w 2343"/>
                <a:gd name="T43" fmla="*/ 50 h 1183"/>
                <a:gd name="T44" fmla="*/ 267 w 2343"/>
                <a:gd name="T45" fmla="*/ 83 h 1183"/>
                <a:gd name="T46" fmla="*/ 278 w 2343"/>
                <a:gd name="T47" fmla="*/ 106 h 1183"/>
                <a:gd name="T48" fmla="*/ 290 w 2343"/>
                <a:gd name="T49" fmla="*/ 111 h 1183"/>
                <a:gd name="T50" fmla="*/ 302 w 2343"/>
                <a:gd name="T51" fmla="*/ 97 h 1183"/>
                <a:gd name="T52" fmla="*/ 314 w 2343"/>
                <a:gd name="T53" fmla="*/ 68 h 1183"/>
                <a:gd name="T54" fmla="*/ 326 w 2343"/>
                <a:gd name="T55" fmla="*/ 35 h 1183"/>
                <a:gd name="T56" fmla="*/ 337 w 2343"/>
                <a:gd name="T57" fmla="*/ 9 h 1183"/>
                <a:gd name="T58" fmla="*/ 349 w 2343"/>
                <a:gd name="T59" fmla="*/ 0 h 1183"/>
                <a:gd name="T60" fmla="*/ 361 w 2343"/>
                <a:gd name="T61" fmla="*/ 11 h 1183"/>
                <a:gd name="T62" fmla="*/ 373 w 2343"/>
                <a:gd name="T63" fmla="*/ 38 h 1183"/>
                <a:gd name="T64" fmla="*/ 385 w 2343"/>
                <a:gd name="T65" fmla="*/ 71 h 1183"/>
                <a:gd name="T66" fmla="*/ 397 w 2343"/>
                <a:gd name="T67" fmla="*/ 99 h 1183"/>
                <a:gd name="T68" fmla="*/ 408 w 2343"/>
                <a:gd name="T69" fmla="*/ 112 h 1183"/>
                <a:gd name="T70" fmla="*/ 420 w 2343"/>
                <a:gd name="T71" fmla="*/ 105 h 1183"/>
                <a:gd name="T72" fmla="*/ 432 w 2343"/>
                <a:gd name="T73" fmla="*/ 80 h 1183"/>
                <a:gd name="T74" fmla="*/ 444 w 2343"/>
                <a:gd name="T75" fmla="*/ 47 h 1183"/>
                <a:gd name="T76" fmla="*/ 456 w 2343"/>
                <a:gd name="T77" fmla="*/ 17 h 1183"/>
                <a:gd name="T78" fmla="*/ 468 w 2343"/>
                <a:gd name="T79" fmla="*/ 1 h 1183"/>
                <a:gd name="T80" fmla="*/ 480 w 2343"/>
                <a:gd name="T81" fmla="*/ 5 h 1183"/>
                <a:gd name="T82" fmla="*/ 491 w 2343"/>
                <a:gd name="T83" fmla="*/ 27 h 1183"/>
                <a:gd name="T84" fmla="*/ 503 w 2343"/>
                <a:gd name="T85" fmla="*/ 59 h 1183"/>
                <a:gd name="T86" fmla="*/ 515 w 2343"/>
                <a:gd name="T87" fmla="*/ 90 h 1183"/>
                <a:gd name="T88" fmla="*/ 527 w 2343"/>
                <a:gd name="T89" fmla="*/ 109 h 1183"/>
                <a:gd name="T90" fmla="*/ 539 w 2343"/>
                <a:gd name="T91" fmla="*/ 109 h 1183"/>
                <a:gd name="T92" fmla="*/ 550 w 2343"/>
                <a:gd name="T93" fmla="*/ 91 h 1183"/>
                <a:gd name="T94" fmla="*/ 562 w 2343"/>
                <a:gd name="T95" fmla="*/ 59 h 1183"/>
                <a:gd name="T96" fmla="*/ 574 w 2343"/>
                <a:gd name="T97" fmla="*/ 27 h 1183"/>
                <a:gd name="T98" fmla="*/ 586 w 2343"/>
                <a:gd name="T99" fmla="*/ 5 h 11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3" h="1183">
                  <a:moveTo>
                    <a:pt x="0" y="272"/>
                  </a:moveTo>
                  <a:lnTo>
                    <a:pt x="24" y="435"/>
                  </a:lnTo>
                  <a:lnTo>
                    <a:pt x="47" y="612"/>
                  </a:lnTo>
                  <a:lnTo>
                    <a:pt x="71" y="788"/>
                  </a:lnTo>
                  <a:lnTo>
                    <a:pt x="95" y="946"/>
                  </a:lnTo>
                  <a:lnTo>
                    <a:pt x="118" y="1071"/>
                  </a:lnTo>
                  <a:lnTo>
                    <a:pt x="142" y="1152"/>
                  </a:lnTo>
                  <a:lnTo>
                    <a:pt x="165" y="1183"/>
                  </a:lnTo>
                  <a:lnTo>
                    <a:pt x="190" y="1160"/>
                  </a:lnTo>
                  <a:lnTo>
                    <a:pt x="214" y="1085"/>
                  </a:lnTo>
                  <a:lnTo>
                    <a:pt x="237" y="964"/>
                  </a:lnTo>
                  <a:lnTo>
                    <a:pt x="261" y="810"/>
                  </a:lnTo>
                  <a:lnTo>
                    <a:pt x="285" y="637"/>
                  </a:lnTo>
                  <a:lnTo>
                    <a:pt x="308" y="458"/>
                  </a:lnTo>
                  <a:lnTo>
                    <a:pt x="332" y="293"/>
                  </a:lnTo>
                  <a:lnTo>
                    <a:pt x="356" y="154"/>
                  </a:lnTo>
                  <a:lnTo>
                    <a:pt x="379" y="55"/>
                  </a:lnTo>
                  <a:lnTo>
                    <a:pt x="403" y="5"/>
                  </a:lnTo>
                  <a:lnTo>
                    <a:pt x="426" y="8"/>
                  </a:lnTo>
                  <a:lnTo>
                    <a:pt x="450" y="66"/>
                  </a:lnTo>
                  <a:lnTo>
                    <a:pt x="474" y="169"/>
                  </a:lnTo>
                  <a:lnTo>
                    <a:pt x="497" y="313"/>
                  </a:lnTo>
                  <a:lnTo>
                    <a:pt x="521" y="482"/>
                  </a:lnTo>
                  <a:lnTo>
                    <a:pt x="545" y="660"/>
                  </a:lnTo>
                  <a:lnTo>
                    <a:pt x="568" y="832"/>
                  </a:lnTo>
                  <a:lnTo>
                    <a:pt x="592" y="983"/>
                  </a:lnTo>
                  <a:lnTo>
                    <a:pt x="616" y="1097"/>
                  </a:lnTo>
                  <a:lnTo>
                    <a:pt x="639" y="1166"/>
                  </a:lnTo>
                  <a:lnTo>
                    <a:pt x="663" y="1182"/>
                  </a:lnTo>
                  <a:lnTo>
                    <a:pt x="686" y="1144"/>
                  </a:lnTo>
                  <a:lnTo>
                    <a:pt x="710" y="1057"/>
                  </a:lnTo>
                  <a:lnTo>
                    <a:pt x="734" y="926"/>
                  </a:lnTo>
                  <a:lnTo>
                    <a:pt x="757" y="765"/>
                  </a:lnTo>
                  <a:lnTo>
                    <a:pt x="781" y="588"/>
                  </a:lnTo>
                  <a:lnTo>
                    <a:pt x="805" y="413"/>
                  </a:lnTo>
                  <a:lnTo>
                    <a:pt x="828" y="253"/>
                  </a:lnTo>
                  <a:lnTo>
                    <a:pt x="852" y="123"/>
                  </a:lnTo>
                  <a:lnTo>
                    <a:pt x="876" y="37"/>
                  </a:lnTo>
                  <a:lnTo>
                    <a:pt x="899" y="1"/>
                  </a:lnTo>
                  <a:lnTo>
                    <a:pt x="923" y="18"/>
                  </a:lnTo>
                  <a:lnTo>
                    <a:pt x="946" y="88"/>
                  </a:lnTo>
                  <a:lnTo>
                    <a:pt x="971" y="204"/>
                  </a:lnTo>
                  <a:lnTo>
                    <a:pt x="995" y="355"/>
                  </a:lnTo>
                  <a:lnTo>
                    <a:pt x="1018" y="529"/>
                  </a:lnTo>
                  <a:lnTo>
                    <a:pt x="1042" y="707"/>
                  </a:lnTo>
                  <a:lnTo>
                    <a:pt x="1066" y="875"/>
                  </a:lnTo>
                  <a:lnTo>
                    <a:pt x="1089" y="1017"/>
                  </a:lnTo>
                  <a:lnTo>
                    <a:pt x="1113" y="1121"/>
                  </a:lnTo>
                  <a:lnTo>
                    <a:pt x="1137" y="1175"/>
                  </a:lnTo>
                  <a:lnTo>
                    <a:pt x="1160" y="1177"/>
                  </a:lnTo>
                  <a:lnTo>
                    <a:pt x="1184" y="1126"/>
                  </a:lnTo>
                  <a:lnTo>
                    <a:pt x="1207" y="1026"/>
                  </a:lnTo>
                  <a:lnTo>
                    <a:pt x="1231" y="886"/>
                  </a:lnTo>
                  <a:lnTo>
                    <a:pt x="1255" y="720"/>
                  </a:lnTo>
                  <a:lnTo>
                    <a:pt x="1278" y="541"/>
                  </a:lnTo>
                  <a:lnTo>
                    <a:pt x="1302" y="368"/>
                  </a:lnTo>
                  <a:lnTo>
                    <a:pt x="1326" y="215"/>
                  </a:lnTo>
                  <a:lnTo>
                    <a:pt x="1349" y="95"/>
                  </a:lnTo>
                  <a:lnTo>
                    <a:pt x="1373" y="21"/>
                  </a:lnTo>
                  <a:lnTo>
                    <a:pt x="1397" y="0"/>
                  </a:lnTo>
                  <a:lnTo>
                    <a:pt x="1420" y="33"/>
                  </a:lnTo>
                  <a:lnTo>
                    <a:pt x="1444" y="115"/>
                  </a:lnTo>
                  <a:lnTo>
                    <a:pt x="1467" y="242"/>
                  </a:lnTo>
                  <a:lnTo>
                    <a:pt x="1491" y="400"/>
                  </a:lnTo>
                  <a:lnTo>
                    <a:pt x="1515" y="576"/>
                  </a:lnTo>
                  <a:lnTo>
                    <a:pt x="1538" y="753"/>
                  </a:lnTo>
                  <a:lnTo>
                    <a:pt x="1562" y="915"/>
                  </a:lnTo>
                  <a:lnTo>
                    <a:pt x="1586" y="1049"/>
                  </a:lnTo>
                  <a:lnTo>
                    <a:pt x="1609" y="1140"/>
                  </a:lnTo>
                  <a:lnTo>
                    <a:pt x="1633" y="1181"/>
                  </a:lnTo>
                  <a:lnTo>
                    <a:pt x="1657" y="1169"/>
                  </a:lnTo>
                  <a:lnTo>
                    <a:pt x="1680" y="1104"/>
                  </a:lnTo>
                  <a:lnTo>
                    <a:pt x="1704" y="992"/>
                  </a:lnTo>
                  <a:lnTo>
                    <a:pt x="1727" y="844"/>
                  </a:lnTo>
                  <a:lnTo>
                    <a:pt x="1752" y="673"/>
                  </a:lnTo>
                  <a:lnTo>
                    <a:pt x="1776" y="494"/>
                  </a:lnTo>
                  <a:lnTo>
                    <a:pt x="1799" y="324"/>
                  </a:lnTo>
                  <a:lnTo>
                    <a:pt x="1823" y="179"/>
                  </a:lnTo>
                  <a:lnTo>
                    <a:pt x="1847" y="72"/>
                  </a:lnTo>
                  <a:lnTo>
                    <a:pt x="1870" y="11"/>
                  </a:lnTo>
                  <a:lnTo>
                    <a:pt x="1894" y="3"/>
                  </a:lnTo>
                  <a:lnTo>
                    <a:pt x="1918" y="49"/>
                  </a:lnTo>
                  <a:lnTo>
                    <a:pt x="1941" y="145"/>
                  </a:lnTo>
                  <a:lnTo>
                    <a:pt x="1965" y="281"/>
                  </a:lnTo>
                  <a:lnTo>
                    <a:pt x="1988" y="446"/>
                  </a:lnTo>
                  <a:lnTo>
                    <a:pt x="2012" y="623"/>
                  </a:lnTo>
                  <a:lnTo>
                    <a:pt x="2036" y="798"/>
                  </a:lnTo>
                  <a:lnTo>
                    <a:pt x="2059" y="954"/>
                  </a:lnTo>
                  <a:lnTo>
                    <a:pt x="2083" y="1077"/>
                  </a:lnTo>
                  <a:lnTo>
                    <a:pt x="2107" y="1155"/>
                  </a:lnTo>
                  <a:lnTo>
                    <a:pt x="2130" y="1183"/>
                  </a:lnTo>
                  <a:lnTo>
                    <a:pt x="2154" y="1156"/>
                  </a:lnTo>
                  <a:lnTo>
                    <a:pt x="2178" y="1078"/>
                  </a:lnTo>
                  <a:lnTo>
                    <a:pt x="2201" y="956"/>
                  </a:lnTo>
                  <a:lnTo>
                    <a:pt x="2225" y="800"/>
                  </a:lnTo>
                  <a:lnTo>
                    <a:pt x="2248" y="625"/>
                  </a:lnTo>
                  <a:lnTo>
                    <a:pt x="2272" y="448"/>
                  </a:lnTo>
                  <a:lnTo>
                    <a:pt x="2296" y="283"/>
                  </a:lnTo>
                  <a:lnTo>
                    <a:pt x="2319" y="147"/>
                  </a:lnTo>
                  <a:lnTo>
                    <a:pt x="2343" y="50"/>
                  </a:lnTo>
                </a:path>
              </a:pathLst>
            </a:cu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17"/>
            <p:cNvSpPr>
              <a:spLocks/>
            </p:cNvSpPr>
            <p:nvPr/>
          </p:nvSpPr>
          <p:spPr bwMode="auto">
            <a:xfrm>
              <a:off x="3497" y="3140"/>
              <a:ext cx="586" cy="112"/>
            </a:xfrm>
            <a:custGeom>
              <a:avLst/>
              <a:gdLst>
                <a:gd name="T0" fmla="*/ 6 w 2343"/>
                <a:gd name="T1" fmla="*/ 41 h 1183"/>
                <a:gd name="T2" fmla="*/ 18 w 2343"/>
                <a:gd name="T3" fmla="*/ 75 h 1183"/>
                <a:gd name="T4" fmla="*/ 30 w 2343"/>
                <a:gd name="T5" fmla="*/ 101 h 1183"/>
                <a:gd name="T6" fmla="*/ 41 w 2343"/>
                <a:gd name="T7" fmla="*/ 112 h 1183"/>
                <a:gd name="T8" fmla="*/ 54 w 2343"/>
                <a:gd name="T9" fmla="*/ 103 h 1183"/>
                <a:gd name="T10" fmla="*/ 65 w 2343"/>
                <a:gd name="T11" fmla="*/ 77 h 1183"/>
                <a:gd name="T12" fmla="*/ 77 w 2343"/>
                <a:gd name="T13" fmla="*/ 43 h 1183"/>
                <a:gd name="T14" fmla="*/ 89 w 2343"/>
                <a:gd name="T15" fmla="*/ 15 h 1183"/>
                <a:gd name="T16" fmla="*/ 101 w 2343"/>
                <a:gd name="T17" fmla="*/ 0 h 1183"/>
                <a:gd name="T18" fmla="*/ 113 w 2343"/>
                <a:gd name="T19" fmla="*/ 6 h 1183"/>
                <a:gd name="T20" fmla="*/ 124 w 2343"/>
                <a:gd name="T21" fmla="*/ 30 h 1183"/>
                <a:gd name="T22" fmla="*/ 136 w 2343"/>
                <a:gd name="T23" fmla="*/ 62 h 1183"/>
                <a:gd name="T24" fmla="*/ 148 w 2343"/>
                <a:gd name="T25" fmla="*/ 93 h 1183"/>
                <a:gd name="T26" fmla="*/ 160 w 2343"/>
                <a:gd name="T27" fmla="*/ 110 h 1183"/>
                <a:gd name="T28" fmla="*/ 172 w 2343"/>
                <a:gd name="T29" fmla="*/ 108 h 1183"/>
                <a:gd name="T30" fmla="*/ 184 w 2343"/>
                <a:gd name="T31" fmla="*/ 88 h 1183"/>
                <a:gd name="T32" fmla="*/ 195 w 2343"/>
                <a:gd name="T33" fmla="*/ 56 h 1183"/>
                <a:gd name="T34" fmla="*/ 207 w 2343"/>
                <a:gd name="T35" fmla="*/ 24 h 1183"/>
                <a:gd name="T36" fmla="*/ 219 w 2343"/>
                <a:gd name="T37" fmla="*/ 4 h 1183"/>
                <a:gd name="T38" fmla="*/ 231 w 2343"/>
                <a:gd name="T39" fmla="*/ 2 h 1183"/>
                <a:gd name="T40" fmla="*/ 243 w 2343"/>
                <a:gd name="T41" fmla="*/ 19 h 1183"/>
                <a:gd name="T42" fmla="*/ 255 w 2343"/>
                <a:gd name="T43" fmla="*/ 50 h 1183"/>
                <a:gd name="T44" fmla="*/ 267 w 2343"/>
                <a:gd name="T45" fmla="*/ 83 h 1183"/>
                <a:gd name="T46" fmla="*/ 278 w 2343"/>
                <a:gd name="T47" fmla="*/ 106 h 1183"/>
                <a:gd name="T48" fmla="*/ 290 w 2343"/>
                <a:gd name="T49" fmla="*/ 111 h 1183"/>
                <a:gd name="T50" fmla="*/ 302 w 2343"/>
                <a:gd name="T51" fmla="*/ 97 h 1183"/>
                <a:gd name="T52" fmla="*/ 314 w 2343"/>
                <a:gd name="T53" fmla="*/ 68 h 1183"/>
                <a:gd name="T54" fmla="*/ 326 w 2343"/>
                <a:gd name="T55" fmla="*/ 35 h 1183"/>
                <a:gd name="T56" fmla="*/ 337 w 2343"/>
                <a:gd name="T57" fmla="*/ 9 h 1183"/>
                <a:gd name="T58" fmla="*/ 349 w 2343"/>
                <a:gd name="T59" fmla="*/ 0 h 1183"/>
                <a:gd name="T60" fmla="*/ 361 w 2343"/>
                <a:gd name="T61" fmla="*/ 11 h 1183"/>
                <a:gd name="T62" fmla="*/ 373 w 2343"/>
                <a:gd name="T63" fmla="*/ 38 h 1183"/>
                <a:gd name="T64" fmla="*/ 385 w 2343"/>
                <a:gd name="T65" fmla="*/ 71 h 1183"/>
                <a:gd name="T66" fmla="*/ 397 w 2343"/>
                <a:gd name="T67" fmla="*/ 99 h 1183"/>
                <a:gd name="T68" fmla="*/ 408 w 2343"/>
                <a:gd name="T69" fmla="*/ 112 h 1183"/>
                <a:gd name="T70" fmla="*/ 420 w 2343"/>
                <a:gd name="T71" fmla="*/ 105 h 1183"/>
                <a:gd name="T72" fmla="*/ 432 w 2343"/>
                <a:gd name="T73" fmla="*/ 80 h 1183"/>
                <a:gd name="T74" fmla="*/ 444 w 2343"/>
                <a:gd name="T75" fmla="*/ 47 h 1183"/>
                <a:gd name="T76" fmla="*/ 456 w 2343"/>
                <a:gd name="T77" fmla="*/ 17 h 1183"/>
                <a:gd name="T78" fmla="*/ 468 w 2343"/>
                <a:gd name="T79" fmla="*/ 1 h 1183"/>
                <a:gd name="T80" fmla="*/ 480 w 2343"/>
                <a:gd name="T81" fmla="*/ 5 h 1183"/>
                <a:gd name="T82" fmla="*/ 491 w 2343"/>
                <a:gd name="T83" fmla="*/ 27 h 1183"/>
                <a:gd name="T84" fmla="*/ 503 w 2343"/>
                <a:gd name="T85" fmla="*/ 59 h 1183"/>
                <a:gd name="T86" fmla="*/ 515 w 2343"/>
                <a:gd name="T87" fmla="*/ 90 h 1183"/>
                <a:gd name="T88" fmla="*/ 527 w 2343"/>
                <a:gd name="T89" fmla="*/ 109 h 1183"/>
                <a:gd name="T90" fmla="*/ 539 w 2343"/>
                <a:gd name="T91" fmla="*/ 109 h 1183"/>
                <a:gd name="T92" fmla="*/ 550 w 2343"/>
                <a:gd name="T93" fmla="*/ 91 h 1183"/>
                <a:gd name="T94" fmla="*/ 562 w 2343"/>
                <a:gd name="T95" fmla="*/ 59 h 1183"/>
                <a:gd name="T96" fmla="*/ 574 w 2343"/>
                <a:gd name="T97" fmla="*/ 27 h 1183"/>
                <a:gd name="T98" fmla="*/ 586 w 2343"/>
                <a:gd name="T99" fmla="*/ 5 h 11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3" h="1183">
                  <a:moveTo>
                    <a:pt x="0" y="272"/>
                  </a:moveTo>
                  <a:lnTo>
                    <a:pt x="24" y="435"/>
                  </a:lnTo>
                  <a:lnTo>
                    <a:pt x="47" y="612"/>
                  </a:lnTo>
                  <a:lnTo>
                    <a:pt x="71" y="788"/>
                  </a:lnTo>
                  <a:lnTo>
                    <a:pt x="95" y="946"/>
                  </a:lnTo>
                  <a:lnTo>
                    <a:pt x="118" y="1071"/>
                  </a:lnTo>
                  <a:lnTo>
                    <a:pt x="142" y="1152"/>
                  </a:lnTo>
                  <a:lnTo>
                    <a:pt x="165" y="1183"/>
                  </a:lnTo>
                  <a:lnTo>
                    <a:pt x="190" y="1160"/>
                  </a:lnTo>
                  <a:lnTo>
                    <a:pt x="214" y="1085"/>
                  </a:lnTo>
                  <a:lnTo>
                    <a:pt x="237" y="964"/>
                  </a:lnTo>
                  <a:lnTo>
                    <a:pt x="261" y="810"/>
                  </a:lnTo>
                  <a:lnTo>
                    <a:pt x="285" y="637"/>
                  </a:lnTo>
                  <a:lnTo>
                    <a:pt x="308" y="458"/>
                  </a:lnTo>
                  <a:lnTo>
                    <a:pt x="332" y="293"/>
                  </a:lnTo>
                  <a:lnTo>
                    <a:pt x="356" y="154"/>
                  </a:lnTo>
                  <a:lnTo>
                    <a:pt x="379" y="55"/>
                  </a:lnTo>
                  <a:lnTo>
                    <a:pt x="403" y="5"/>
                  </a:lnTo>
                  <a:lnTo>
                    <a:pt x="426" y="8"/>
                  </a:lnTo>
                  <a:lnTo>
                    <a:pt x="450" y="66"/>
                  </a:lnTo>
                  <a:lnTo>
                    <a:pt x="474" y="169"/>
                  </a:lnTo>
                  <a:lnTo>
                    <a:pt x="497" y="313"/>
                  </a:lnTo>
                  <a:lnTo>
                    <a:pt x="521" y="482"/>
                  </a:lnTo>
                  <a:lnTo>
                    <a:pt x="545" y="660"/>
                  </a:lnTo>
                  <a:lnTo>
                    <a:pt x="568" y="832"/>
                  </a:lnTo>
                  <a:lnTo>
                    <a:pt x="592" y="983"/>
                  </a:lnTo>
                  <a:lnTo>
                    <a:pt x="616" y="1097"/>
                  </a:lnTo>
                  <a:lnTo>
                    <a:pt x="639" y="1166"/>
                  </a:lnTo>
                  <a:lnTo>
                    <a:pt x="663" y="1182"/>
                  </a:lnTo>
                  <a:lnTo>
                    <a:pt x="686" y="1144"/>
                  </a:lnTo>
                  <a:lnTo>
                    <a:pt x="710" y="1057"/>
                  </a:lnTo>
                  <a:lnTo>
                    <a:pt x="734" y="926"/>
                  </a:lnTo>
                  <a:lnTo>
                    <a:pt x="757" y="765"/>
                  </a:lnTo>
                  <a:lnTo>
                    <a:pt x="781" y="588"/>
                  </a:lnTo>
                  <a:lnTo>
                    <a:pt x="805" y="413"/>
                  </a:lnTo>
                  <a:lnTo>
                    <a:pt x="828" y="253"/>
                  </a:lnTo>
                  <a:lnTo>
                    <a:pt x="852" y="123"/>
                  </a:lnTo>
                  <a:lnTo>
                    <a:pt x="876" y="37"/>
                  </a:lnTo>
                  <a:lnTo>
                    <a:pt x="899" y="1"/>
                  </a:lnTo>
                  <a:lnTo>
                    <a:pt x="923" y="18"/>
                  </a:lnTo>
                  <a:lnTo>
                    <a:pt x="946" y="88"/>
                  </a:lnTo>
                  <a:lnTo>
                    <a:pt x="971" y="204"/>
                  </a:lnTo>
                  <a:lnTo>
                    <a:pt x="995" y="355"/>
                  </a:lnTo>
                  <a:lnTo>
                    <a:pt x="1018" y="529"/>
                  </a:lnTo>
                  <a:lnTo>
                    <a:pt x="1042" y="707"/>
                  </a:lnTo>
                  <a:lnTo>
                    <a:pt x="1066" y="875"/>
                  </a:lnTo>
                  <a:lnTo>
                    <a:pt x="1089" y="1017"/>
                  </a:lnTo>
                  <a:lnTo>
                    <a:pt x="1113" y="1121"/>
                  </a:lnTo>
                  <a:lnTo>
                    <a:pt x="1137" y="1175"/>
                  </a:lnTo>
                  <a:lnTo>
                    <a:pt x="1160" y="1177"/>
                  </a:lnTo>
                  <a:lnTo>
                    <a:pt x="1184" y="1126"/>
                  </a:lnTo>
                  <a:lnTo>
                    <a:pt x="1207" y="1026"/>
                  </a:lnTo>
                  <a:lnTo>
                    <a:pt x="1231" y="886"/>
                  </a:lnTo>
                  <a:lnTo>
                    <a:pt x="1255" y="720"/>
                  </a:lnTo>
                  <a:lnTo>
                    <a:pt x="1278" y="541"/>
                  </a:lnTo>
                  <a:lnTo>
                    <a:pt x="1302" y="368"/>
                  </a:lnTo>
                  <a:lnTo>
                    <a:pt x="1326" y="215"/>
                  </a:lnTo>
                  <a:lnTo>
                    <a:pt x="1349" y="95"/>
                  </a:lnTo>
                  <a:lnTo>
                    <a:pt x="1373" y="21"/>
                  </a:lnTo>
                  <a:lnTo>
                    <a:pt x="1397" y="0"/>
                  </a:lnTo>
                  <a:lnTo>
                    <a:pt x="1420" y="33"/>
                  </a:lnTo>
                  <a:lnTo>
                    <a:pt x="1444" y="115"/>
                  </a:lnTo>
                  <a:lnTo>
                    <a:pt x="1467" y="242"/>
                  </a:lnTo>
                  <a:lnTo>
                    <a:pt x="1491" y="400"/>
                  </a:lnTo>
                  <a:lnTo>
                    <a:pt x="1515" y="576"/>
                  </a:lnTo>
                  <a:lnTo>
                    <a:pt x="1538" y="753"/>
                  </a:lnTo>
                  <a:lnTo>
                    <a:pt x="1562" y="915"/>
                  </a:lnTo>
                  <a:lnTo>
                    <a:pt x="1586" y="1049"/>
                  </a:lnTo>
                  <a:lnTo>
                    <a:pt x="1609" y="1140"/>
                  </a:lnTo>
                  <a:lnTo>
                    <a:pt x="1633" y="1181"/>
                  </a:lnTo>
                  <a:lnTo>
                    <a:pt x="1657" y="1169"/>
                  </a:lnTo>
                  <a:lnTo>
                    <a:pt x="1680" y="1104"/>
                  </a:lnTo>
                  <a:lnTo>
                    <a:pt x="1704" y="992"/>
                  </a:lnTo>
                  <a:lnTo>
                    <a:pt x="1727" y="844"/>
                  </a:lnTo>
                  <a:lnTo>
                    <a:pt x="1752" y="673"/>
                  </a:lnTo>
                  <a:lnTo>
                    <a:pt x="1776" y="494"/>
                  </a:lnTo>
                  <a:lnTo>
                    <a:pt x="1799" y="324"/>
                  </a:lnTo>
                  <a:lnTo>
                    <a:pt x="1823" y="179"/>
                  </a:lnTo>
                  <a:lnTo>
                    <a:pt x="1847" y="72"/>
                  </a:lnTo>
                  <a:lnTo>
                    <a:pt x="1870" y="11"/>
                  </a:lnTo>
                  <a:lnTo>
                    <a:pt x="1894" y="3"/>
                  </a:lnTo>
                  <a:lnTo>
                    <a:pt x="1918" y="49"/>
                  </a:lnTo>
                  <a:lnTo>
                    <a:pt x="1941" y="145"/>
                  </a:lnTo>
                  <a:lnTo>
                    <a:pt x="1965" y="281"/>
                  </a:lnTo>
                  <a:lnTo>
                    <a:pt x="1988" y="446"/>
                  </a:lnTo>
                  <a:lnTo>
                    <a:pt x="2012" y="623"/>
                  </a:lnTo>
                  <a:lnTo>
                    <a:pt x="2036" y="798"/>
                  </a:lnTo>
                  <a:lnTo>
                    <a:pt x="2059" y="954"/>
                  </a:lnTo>
                  <a:lnTo>
                    <a:pt x="2083" y="1077"/>
                  </a:lnTo>
                  <a:lnTo>
                    <a:pt x="2107" y="1155"/>
                  </a:lnTo>
                  <a:lnTo>
                    <a:pt x="2130" y="1183"/>
                  </a:lnTo>
                  <a:lnTo>
                    <a:pt x="2154" y="1156"/>
                  </a:lnTo>
                  <a:lnTo>
                    <a:pt x="2178" y="1078"/>
                  </a:lnTo>
                  <a:lnTo>
                    <a:pt x="2201" y="956"/>
                  </a:lnTo>
                  <a:lnTo>
                    <a:pt x="2225" y="800"/>
                  </a:lnTo>
                  <a:lnTo>
                    <a:pt x="2248" y="625"/>
                  </a:lnTo>
                  <a:lnTo>
                    <a:pt x="2272" y="448"/>
                  </a:lnTo>
                  <a:lnTo>
                    <a:pt x="2296" y="283"/>
                  </a:lnTo>
                  <a:lnTo>
                    <a:pt x="2319" y="147"/>
                  </a:lnTo>
                  <a:lnTo>
                    <a:pt x="2343" y="50"/>
                  </a:lnTo>
                </a:path>
              </a:pathLst>
            </a:cu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18"/>
            <p:cNvSpPr>
              <a:spLocks/>
            </p:cNvSpPr>
            <p:nvPr/>
          </p:nvSpPr>
          <p:spPr bwMode="auto">
            <a:xfrm>
              <a:off x="3497" y="2837"/>
              <a:ext cx="586" cy="112"/>
            </a:xfrm>
            <a:custGeom>
              <a:avLst/>
              <a:gdLst>
                <a:gd name="T0" fmla="*/ 6 w 2343"/>
                <a:gd name="T1" fmla="*/ 41 h 1183"/>
                <a:gd name="T2" fmla="*/ 18 w 2343"/>
                <a:gd name="T3" fmla="*/ 75 h 1183"/>
                <a:gd name="T4" fmla="*/ 30 w 2343"/>
                <a:gd name="T5" fmla="*/ 101 h 1183"/>
                <a:gd name="T6" fmla="*/ 41 w 2343"/>
                <a:gd name="T7" fmla="*/ 112 h 1183"/>
                <a:gd name="T8" fmla="*/ 54 w 2343"/>
                <a:gd name="T9" fmla="*/ 103 h 1183"/>
                <a:gd name="T10" fmla="*/ 65 w 2343"/>
                <a:gd name="T11" fmla="*/ 77 h 1183"/>
                <a:gd name="T12" fmla="*/ 77 w 2343"/>
                <a:gd name="T13" fmla="*/ 43 h 1183"/>
                <a:gd name="T14" fmla="*/ 89 w 2343"/>
                <a:gd name="T15" fmla="*/ 15 h 1183"/>
                <a:gd name="T16" fmla="*/ 101 w 2343"/>
                <a:gd name="T17" fmla="*/ 0 h 1183"/>
                <a:gd name="T18" fmla="*/ 113 w 2343"/>
                <a:gd name="T19" fmla="*/ 6 h 1183"/>
                <a:gd name="T20" fmla="*/ 124 w 2343"/>
                <a:gd name="T21" fmla="*/ 30 h 1183"/>
                <a:gd name="T22" fmla="*/ 136 w 2343"/>
                <a:gd name="T23" fmla="*/ 62 h 1183"/>
                <a:gd name="T24" fmla="*/ 148 w 2343"/>
                <a:gd name="T25" fmla="*/ 93 h 1183"/>
                <a:gd name="T26" fmla="*/ 160 w 2343"/>
                <a:gd name="T27" fmla="*/ 110 h 1183"/>
                <a:gd name="T28" fmla="*/ 172 w 2343"/>
                <a:gd name="T29" fmla="*/ 108 h 1183"/>
                <a:gd name="T30" fmla="*/ 184 w 2343"/>
                <a:gd name="T31" fmla="*/ 88 h 1183"/>
                <a:gd name="T32" fmla="*/ 195 w 2343"/>
                <a:gd name="T33" fmla="*/ 56 h 1183"/>
                <a:gd name="T34" fmla="*/ 207 w 2343"/>
                <a:gd name="T35" fmla="*/ 24 h 1183"/>
                <a:gd name="T36" fmla="*/ 219 w 2343"/>
                <a:gd name="T37" fmla="*/ 4 h 1183"/>
                <a:gd name="T38" fmla="*/ 231 w 2343"/>
                <a:gd name="T39" fmla="*/ 2 h 1183"/>
                <a:gd name="T40" fmla="*/ 243 w 2343"/>
                <a:gd name="T41" fmla="*/ 19 h 1183"/>
                <a:gd name="T42" fmla="*/ 255 w 2343"/>
                <a:gd name="T43" fmla="*/ 50 h 1183"/>
                <a:gd name="T44" fmla="*/ 267 w 2343"/>
                <a:gd name="T45" fmla="*/ 83 h 1183"/>
                <a:gd name="T46" fmla="*/ 278 w 2343"/>
                <a:gd name="T47" fmla="*/ 106 h 1183"/>
                <a:gd name="T48" fmla="*/ 290 w 2343"/>
                <a:gd name="T49" fmla="*/ 111 h 1183"/>
                <a:gd name="T50" fmla="*/ 302 w 2343"/>
                <a:gd name="T51" fmla="*/ 97 h 1183"/>
                <a:gd name="T52" fmla="*/ 314 w 2343"/>
                <a:gd name="T53" fmla="*/ 68 h 1183"/>
                <a:gd name="T54" fmla="*/ 326 w 2343"/>
                <a:gd name="T55" fmla="*/ 35 h 1183"/>
                <a:gd name="T56" fmla="*/ 337 w 2343"/>
                <a:gd name="T57" fmla="*/ 9 h 1183"/>
                <a:gd name="T58" fmla="*/ 349 w 2343"/>
                <a:gd name="T59" fmla="*/ 0 h 1183"/>
                <a:gd name="T60" fmla="*/ 361 w 2343"/>
                <a:gd name="T61" fmla="*/ 11 h 1183"/>
                <a:gd name="T62" fmla="*/ 373 w 2343"/>
                <a:gd name="T63" fmla="*/ 38 h 1183"/>
                <a:gd name="T64" fmla="*/ 385 w 2343"/>
                <a:gd name="T65" fmla="*/ 71 h 1183"/>
                <a:gd name="T66" fmla="*/ 397 w 2343"/>
                <a:gd name="T67" fmla="*/ 99 h 1183"/>
                <a:gd name="T68" fmla="*/ 408 w 2343"/>
                <a:gd name="T69" fmla="*/ 112 h 1183"/>
                <a:gd name="T70" fmla="*/ 420 w 2343"/>
                <a:gd name="T71" fmla="*/ 105 h 1183"/>
                <a:gd name="T72" fmla="*/ 432 w 2343"/>
                <a:gd name="T73" fmla="*/ 80 h 1183"/>
                <a:gd name="T74" fmla="*/ 444 w 2343"/>
                <a:gd name="T75" fmla="*/ 47 h 1183"/>
                <a:gd name="T76" fmla="*/ 456 w 2343"/>
                <a:gd name="T77" fmla="*/ 17 h 1183"/>
                <a:gd name="T78" fmla="*/ 468 w 2343"/>
                <a:gd name="T79" fmla="*/ 1 h 1183"/>
                <a:gd name="T80" fmla="*/ 480 w 2343"/>
                <a:gd name="T81" fmla="*/ 5 h 1183"/>
                <a:gd name="T82" fmla="*/ 491 w 2343"/>
                <a:gd name="T83" fmla="*/ 27 h 1183"/>
                <a:gd name="T84" fmla="*/ 503 w 2343"/>
                <a:gd name="T85" fmla="*/ 59 h 1183"/>
                <a:gd name="T86" fmla="*/ 515 w 2343"/>
                <a:gd name="T87" fmla="*/ 90 h 1183"/>
                <a:gd name="T88" fmla="*/ 527 w 2343"/>
                <a:gd name="T89" fmla="*/ 109 h 1183"/>
                <a:gd name="T90" fmla="*/ 539 w 2343"/>
                <a:gd name="T91" fmla="*/ 109 h 1183"/>
                <a:gd name="T92" fmla="*/ 550 w 2343"/>
                <a:gd name="T93" fmla="*/ 91 h 1183"/>
                <a:gd name="T94" fmla="*/ 562 w 2343"/>
                <a:gd name="T95" fmla="*/ 59 h 1183"/>
                <a:gd name="T96" fmla="*/ 574 w 2343"/>
                <a:gd name="T97" fmla="*/ 27 h 1183"/>
                <a:gd name="T98" fmla="*/ 586 w 2343"/>
                <a:gd name="T99" fmla="*/ 5 h 11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3" h="1183">
                  <a:moveTo>
                    <a:pt x="0" y="272"/>
                  </a:moveTo>
                  <a:lnTo>
                    <a:pt x="24" y="435"/>
                  </a:lnTo>
                  <a:lnTo>
                    <a:pt x="47" y="612"/>
                  </a:lnTo>
                  <a:lnTo>
                    <a:pt x="71" y="788"/>
                  </a:lnTo>
                  <a:lnTo>
                    <a:pt x="95" y="946"/>
                  </a:lnTo>
                  <a:lnTo>
                    <a:pt x="118" y="1071"/>
                  </a:lnTo>
                  <a:lnTo>
                    <a:pt x="142" y="1152"/>
                  </a:lnTo>
                  <a:lnTo>
                    <a:pt x="165" y="1183"/>
                  </a:lnTo>
                  <a:lnTo>
                    <a:pt x="190" y="1160"/>
                  </a:lnTo>
                  <a:lnTo>
                    <a:pt x="214" y="1085"/>
                  </a:lnTo>
                  <a:lnTo>
                    <a:pt x="237" y="964"/>
                  </a:lnTo>
                  <a:lnTo>
                    <a:pt x="261" y="810"/>
                  </a:lnTo>
                  <a:lnTo>
                    <a:pt x="285" y="637"/>
                  </a:lnTo>
                  <a:lnTo>
                    <a:pt x="308" y="458"/>
                  </a:lnTo>
                  <a:lnTo>
                    <a:pt x="332" y="293"/>
                  </a:lnTo>
                  <a:lnTo>
                    <a:pt x="356" y="154"/>
                  </a:lnTo>
                  <a:lnTo>
                    <a:pt x="379" y="55"/>
                  </a:lnTo>
                  <a:lnTo>
                    <a:pt x="403" y="5"/>
                  </a:lnTo>
                  <a:lnTo>
                    <a:pt x="426" y="8"/>
                  </a:lnTo>
                  <a:lnTo>
                    <a:pt x="450" y="66"/>
                  </a:lnTo>
                  <a:lnTo>
                    <a:pt x="474" y="169"/>
                  </a:lnTo>
                  <a:lnTo>
                    <a:pt x="497" y="313"/>
                  </a:lnTo>
                  <a:lnTo>
                    <a:pt x="521" y="482"/>
                  </a:lnTo>
                  <a:lnTo>
                    <a:pt x="545" y="660"/>
                  </a:lnTo>
                  <a:lnTo>
                    <a:pt x="568" y="832"/>
                  </a:lnTo>
                  <a:lnTo>
                    <a:pt x="592" y="983"/>
                  </a:lnTo>
                  <a:lnTo>
                    <a:pt x="616" y="1097"/>
                  </a:lnTo>
                  <a:lnTo>
                    <a:pt x="639" y="1166"/>
                  </a:lnTo>
                  <a:lnTo>
                    <a:pt x="663" y="1182"/>
                  </a:lnTo>
                  <a:lnTo>
                    <a:pt x="686" y="1144"/>
                  </a:lnTo>
                  <a:lnTo>
                    <a:pt x="710" y="1057"/>
                  </a:lnTo>
                  <a:lnTo>
                    <a:pt x="734" y="926"/>
                  </a:lnTo>
                  <a:lnTo>
                    <a:pt x="757" y="765"/>
                  </a:lnTo>
                  <a:lnTo>
                    <a:pt x="781" y="588"/>
                  </a:lnTo>
                  <a:lnTo>
                    <a:pt x="805" y="413"/>
                  </a:lnTo>
                  <a:lnTo>
                    <a:pt x="828" y="253"/>
                  </a:lnTo>
                  <a:lnTo>
                    <a:pt x="852" y="123"/>
                  </a:lnTo>
                  <a:lnTo>
                    <a:pt x="876" y="37"/>
                  </a:lnTo>
                  <a:lnTo>
                    <a:pt x="899" y="1"/>
                  </a:lnTo>
                  <a:lnTo>
                    <a:pt x="923" y="18"/>
                  </a:lnTo>
                  <a:lnTo>
                    <a:pt x="946" y="88"/>
                  </a:lnTo>
                  <a:lnTo>
                    <a:pt x="971" y="204"/>
                  </a:lnTo>
                  <a:lnTo>
                    <a:pt x="995" y="355"/>
                  </a:lnTo>
                  <a:lnTo>
                    <a:pt x="1018" y="529"/>
                  </a:lnTo>
                  <a:lnTo>
                    <a:pt x="1042" y="707"/>
                  </a:lnTo>
                  <a:lnTo>
                    <a:pt x="1066" y="875"/>
                  </a:lnTo>
                  <a:lnTo>
                    <a:pt x="1089" y="1017"/>
                  </a:lnTo>
                  <a:lnTo>
                    <a:pt x="1113" y="1121"/>
                  </a:lnTo>
                  <a:lnTo>
                    <a:pt x="1137" y="1175"/>
                  </a:lnTo>
                  <a:lnTo>
                    <a:pt x="1160" y="1177"/>
                  </a:lnTo>
                  <a:lnTo>
                    <a:pt x="1184" y="1126"/>
                  </a:lnTo>
                  <a:lnTo>
                    <a:pt x="1207" y="1026"/>
                  </a:lnTo>
                  <a:lnTo>
                    <a:pt x="1231" y="886"/>
                  </a:lnTo>
                  <a:lnTo>
                    <a:pt x="1255" y="720"/>
                  </a:lnTo>
                  <a:lnTo>
                    <a:pt x="1278" y="541"/>
                  </a:lnTo>
                  <a:lnTo>
                    <a:pt x="1302" y="368"/>
                  </a:lnTo>
                  <a:lnTo>
                    <a:pt x="1326" y="215"/>
                  </a:lnTo>
                  <a:lnTo>
                    <a:pt x="1349" y="95"/>
                  </a:lnTo>
                  <a:lnTo>
                    <a:pt x="1373" y="21"/>
                  </a:lnTo>
                  <a:lnTo>
                    <a:pt x="1397" y="0"/>
                  </a:lnTo>
                  <a:lnTo>
                    <a:pt x="1420" y="33"/>
                  </a:lnTo>
                  <a:lnTo>
                    <a:pt x="1444" y="115"/>
                  </a:lnTo>
                  <a:lnTo>
                    <a:pt x="1467" y="242"/>
                  </a:lnTo>
                  <a:lnTo>
                    <a:pt x="1491" y="400"/>
                  </a:lnTo>
                  <a:lnTo>
                    <a:pt x="1515" y="576"/>
                  </a:lnTo>
                  <a:lnTo>
                    <a:pt x="1538" y="753"/>
                  </a:lnTo>
                  <a:lnTo>
                    <a:pt x="1562" y="915"/>
                  </a:lnTo>
                  <a:lnTo>
                    <a:pt x="1586" y="1049"/>
                  </a:lnTo>
                  <a:lnTo>
                    <a:pt x="1609" y="1140"/>
                  </a:lnTo>
                  <a:lnTo>
                    <a:pt x="1633" y="1181"/>
                  </a:lnTo>
                  <a:lnTo>
                    <a:pt x="1657" y="1169"/>
                  </a:lnTo>
                  <a:lnTo>
                    <a:pt x="1680" y="1104"/>
                  </a:lnTo>
                  <a:lnTo>
                    <a:pt x="1704" y="992"/>
                  </a:lnTo>
                  <a:lnTo>
                    <a:pt x="1727" y="844"/>
                  </a:lnTo>
                  <a:lnTo>
                    <a:pt x="1752" y="673"/>
                  </a:lnTo>
                  <a:lnTo>
                    <a:pt x="1776" y="494"/>
                  </a:lnTo>
                  <a:lnTo>
                    <a:pt x="1799" y="324"/>
                  </a:lnTo>
                  <a:lnTo>
                    <a:pt x="1823" y="179"/>
                  </a:lnTo>
                  <a:lnTo>
                    <a:pt x="1847" y="72"/>
                  </a:lnTo>
                  <a:lnTo>
                    <a:pt x="1870" y="11"/>
                  </a:lnTo>
                  <a:lnTo>
                    <a:pt x="1894" y="3"/>
                  </a:lnTo>
                  <a:lnTo>
                    <a:pt x="1918" y="49"/>
                  </a:lnTo>
                  <a:lnTo>
                    <a:pt x="1941" y="145"/>
                  </a:lnTo>
                  <a:lnTo>
                    <a:pt x="1965" y="281"/>
                  </a:lnTo>
                  <a:lnTo>
                    <a:pt x="1988" y="446"/>
                  </a:lnTo>
                  <a:lnTo>
                    <a:pt x="2012" y="623"/>
                  </a:lnTo>
                  <a:lnTo>
                    <a:pt x="2036" y="798"/>
                  </a:lnTo>
                  <a:lnTo>
                    <a:pt x="2059" y="954"/>
                  </a:lnTo>
                  <a:lnTo>
                    <a:pt x="2083" y="1077"/>
                  </a:lnTo>
                  <a:lnTo>
                    <a:pt x="2107" y="1155"/>
                  </a:lnTo>
                  <a:lnTo>
                    <a:pt x="2130" y="1183"/>
                  </a:lnTo>
                  <a:lnTo>
                    <a:pt x="2154" y="1156"/>
                  </a:lnTo>
                  <a:lnTo>
                    <a:pt x="2178" y="1078"/>
                  </a:lnTo>
                  <a:lnTo>
                    <a:pt x="2201" y="956"/>
                  </a:lnTo>
                  <a:lnTo>
                    <a:pt x="2225" y="800"/>
                  </a:lnTo>
                  <a:lnTo>
                    <a:pt x="2248" y="625"/>
                  </a:lnTo>
                  <a:lnTo>
                    <a:pt x="2272" y="448"/>
                  </a:lnTo>
                  <a:lnTo>
                    <a:pt x="2296" y="283"/>
                  </a:lnTo>
                  <a:lnTo>
                    <a:pt x="2319" y="147"/>
                  </a:lnTo>
                  <a:lnTo>
                    <a:pt x="2343" y="50"/>
                  </a:lnTo>
                </a:path>
              </a:pathLst>
            </a:cu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19"/>
            <p:cNvSpPr>
              <a:spLocks/>
            </p:cNvSpPr>
            <p:nvPr/>
          </p:nvSpPr>
          <p:spPr bwMode="auto">
            <a:xfrm>
              <a:off x="3504" y="2976"/>
              <a:ext cx="586" cy="112"/>
            </a:xfrm>
            <a:custGeom>
              <a:avLst/>
              <a:gdLst>
                <a:gd name="T0" fmla="*/ 6 w 2343"/>
                <a:gd name="T1" fmla="*/ 41 h 1183"/>
                <a:gd name="T2" fmla="*/ 18 w 2343"/>
                <a:gd name="T3" fmla="*/ 75 h 1183"/>
                <a:gd name="T4" fmla="*/ 30 w 2343"/>
                <a:gd name="T5" fmla="*/ 101 h 1183"/>
                <a:gd name="T6" fmla="*/ 41 w 2343"/>
                <a:gd name="T7" fmla="*/ 112 h 1183"/>
                <a:gd name="T8" fmla="*/ 54 w 2343"/>
                <a:gd name="T9" fmla="*/ 103 h 1183"/>
                <a:gd name="T10" fmla="*/ 65 w 2343"/>
                <a:gd name="T11" fmla="*/ 77 h 1183"/>
                <a:gd name="T12" fmla="*/ 77 w 2343"/>
                <a:gd name="T13" fmla="*/ 43 h 1183"/>
                <a:gd name="T14" fmla="*/ 89 w 2343"/>
                <a:gd name="T15" fmla="*/ 15 h 1183"/>
                <a:gd name="T16" fmla="*/ 101 w 2343"/>
                <a:gd name="T17" fmla="*/ 0 h 1183"/>
                <a:gd name="T18" fmla="*/ 113 w 2343"/>
                <a:gd name="T19" fmla="*/ 6 h 1183"/>
                <a:gd name="T20" fmla="*/ 124 w 2343"/>
                <a:gd name="T21" fmla="*/ 30 h 1183"/>
                <a:gd name="T22" fmla="*/ 136 w 2343"/>
                <a:gd name="T23" fmla="*/ 62 h 1183"/>
                <a:gd name="T24" fmla="*/ 148 w 2343"/>
                <a:gd name="T25" fmla="*/ 93 h 1183"/>
                <a:gd name="T26" fmla="*/ 160 w 2343"/>
                <a:gd name="T27" fmla="*/ 110 h 1183"/>
                <a:gd name="T28" fmla="*/ 172 w 2343"/>
                <a:gd name="T29" fmla="*/ 108 h 1183"/>
                <a:gd name="T30" fmla="*/ 184 w 2343"/>
                <a:gd name="T31" fmla="*/ 88 h 1183"/>
                <a:gd name="T32" fmla="*/ 195 w 2343"/>
                <a:gd name="T33" fmla="*/ 56 h 1183"/>
                <a:gd name="T34" fmla="*/ 207 w 2343"/>
                <a:gd name="T35" fmla="*/ 24 h 1183"/>
                <a:gd name="T36" fmla="*/ 219 w 2343"/>
                <a:gd name="T37" fmla="*/ 4 h 1183"/>
                <a:gd name="T38" fmla="*/ 231 w 2343"/>
                <a:gd name="T39" fmla="*/ 2 h 1183"/>
                <a:gd name="T40" fmla="*/ 243 w 2343"/>
                <a:gd name="T41" fmla="*/ 19 h 1183"/>
                <a:gd name="T42" fmla="*/ 255 w 2343"/>
                <a:gd name="T43" fmla="*/ 50 h 1183"/>
                <a:gd name="T44" fmla="*/ 267 w 2343"/>
                <a:gd name="T45" fmla="*/ 83 h 1183"/>
                <a:gd name="T46" fmla="*/ 278 w 2343"/>
                <a:gd name="T47" fmla="*/ 106 h 1183"/>
                <a:gd name="T48" fmla="*/ 290 w 2343"/>
                <a:gd name="T49" fmla="*/ 111 h 1183"/>
                <a:gd name="T50" fmla="*/ 302 w 2343"/>
                <a:gd name="T51" fmla="*/ 97 h 1183"/>
                <a:gd name="T52" fmla="*/ 314 w 2343"/>
                <a:gd name="T53" fmla="*/ 68 h 1183"/>
                <a:gd name="T54" fmla="*/ 326 w 2343"/>
                <a:gd name="T55" fmla="*/ 35 h 1183"/>
                <a:gd name="T56" fmla="*/ 337 w 2343"/>
                <a:gd name="T57" fmla="*/ 9 h 1183"/>
                <a:gd name="T58" fmla="*/ 349 w 2343"/>
                <a:gd name="T59" fmla="*/ 0 h 1183"/>
                <a:gd name="T60" fmla="*/ 361 w 2343"/>
                <a:gd name="T61" fmla="*/ 11 h 1183"/>
                <a:gd name="T62" fmla="*/ 373 w 2343"/>
                <a:gd name="T63" fmla="*/ 38 h 1183"/>
                <a:gd name="T64" fmla="*/ 385 w 2343"/>
                <a:gd name="T65" fmla="*/ 71 h 1183"/>
                <a:gd name="T66" fmla="*/ 397 w 2343"/>
                <a:gd name="T67" fmla="*/ 99 h 1183"/>
                <a:gd name="T68" fmla="*/ 408 w 2343"/>
                <a:gd name="T69" fmla="*/ 112 h 1183"/>
                <a:gd name="T70" fmla="*/ 420 w 2343"/>
                <a:gd name="T71" fmla="*/ 105 h 1183"/>
                <a:gd name="T72" fmla="*/ 432 w 2343"/>
                <a:gd name="T73" fmla="*/ 80 h 1183"/>
                <a:gd name="T74" fmla="*/ 444 w 2343"/>
                <a:gd name="T75" fmla="*/ 47 h 1183"/>
                <a:gd name="T76" fmla="*/ 456 w 2343"/>
                <a:gd name="T77" fmla="*/ 17 h 1183"/>
                <a:gd name="T78" fmla="*/ 468 w 2343"/>
                <a:gd name="T79" fmla="*/ 1 h 1183"/>
                <a:gd name="T80" fmla="*/ 480 w 2343"/>
                <a:gd name="T81" fmla="*/ 5 h 1183"/>
                <a:gd name="T82" fmla="*/ 491 w 2343"/>
                <a:gd name="T83" fmla="*/ 27 h 1183"/>
                <a:gd name="T84" fmla="*/ 503 w 2343"/>
                <a:gd name="T85" fmla="*/ 59 h 1183"/>
                <a:gd name="T86" fmla="*/ 515 w 2343"/>
                <a:gd name="T87" fmla="*/ 90 h 1183"/>
                <a:gd name="T88" fmla="*/ 527 w 2343"/>
                <a:gd name="T89" fmla="*/ 109 h 1183"/>
                <a:gd name="T90" fmla="*/ 539 w 2343"/>
                <a:gd name="T91" fmla="*/ 109 h 1183"/>
                <a:gd name="T92" fmla="*/ 550 w 2343"/>
                <a:gd name="T93" fmla="*/ 91 h 1183"/>
                <a:gd name="T94" fmla="*/ 562 w 2343"/>
                <a:gd name="T95" fmla="*/ 59 h 1183"/>
                <a:gd name="T96" fmla="*/ 574 w 2343"/>
                <a:gd name="T97" fmla="*/ 27 h 1183"/>
                <a:gd name="T98" fmla="*/ 586 w 2343"/>
                <a:gd name="T99" fmla="*/ 5 h 11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3" h="1183">
                  <a:moveTo>
                    <a:pt x="0" y="272"/>
                  </a:moveTo>
                  <a:lnTo>
                    <a:pt x="24" y="435"/>
                  </a:lnTo>
                  <a:lnTo>
                    <a:pt x="47" y="612"/>
                  </a:lnTo>
                  <a:lnTo>
                    <a:pt x="71" y="788"/>
                  </a:lnTo>
                  <a:lnTo>
                    <a:pt x="95" y="946"/>
                  </a:lnTo>
                  <a:lnTo>
                    <a:pt x="118" y="1071"/>
                  </a:lnTo>
                  <a:lnTo>
                    <a:pt x="142" y="1152"/>
                  </a:lnTo>
                  <a:lnTo>
                    <a:pt x="165" y="1183"/>
                  </a:lnTo>
                  <a:lnTo>
                    <a:pt x="190" y="1160"/>
                  </a:lnTo>
                  <a:lnTo>
                    <a:pt x="214" y="1085"/>
                  </a:lnTo>
                  <a:lnTo>
                    <a:pt x="237" y="964"/>
                  </a:lnTo>
                  <a:lnTo>
                    <a:pt x="261" y="810"/>
                  </a:lnTo>
                  <a:lnTo>
                    <a:pt x="285" y="637"/>
                  </a:lnTo>
                  <a:lnTo>
                    <a:pt x="308" y="458"/>
                  </a:lnTo>
                  <a:lnTo>
                    <a:pt x="332" y="293"/>
                  </a:lnTo>
                  <a:lnTo>
                    <a:pt x="356" y="154"/>
                  </a:lnTo>
                  <a:lnTo>
                    <a:pt x="379" y="55"/>
                  </a:lnTo>
                  <a:lnTo>
                    <a:pt x="403" y="5"/>
                  </a:lnTo>
                  <a:lnTo>
                    <a:pt x="426" y="8"/>
                  </a:lnTo>
                  <a:lnTo>
                    <a:pt x="450" y="66"/>
                  </a:lnTo>
                  <a:lnTo>
                    <a:pt x="474" y="169"/>
                  </a:lnTo>
                  <a:lnTo>
                    <a:pt x="497" y="313"/>
                  </a:lnTo>
                  <a:lnTo>
                    <a:pt x="521" y="482"/>
                  </a:lnTo>
                  <a:lnTo>
                    <a:pt x="545" y="660"/>
                  </a:lnTo>
                  <a:lnTo>
                    <a:pt x="568" y="832"/>
                  </a:lnTo>
                  <a:lnTo>
                    <a:pt x="592" y="983"/>
                  </a:lnTo>
                  <a:lnTo>
                    <a:pt x="616" y="1097"/>
                  </a:lnTo>
                  <a:lnTo>
                    <a:pt x="639" y="1166"/>
                  </a:lnTo>
                  <a:lnTo>
                    <a:pt x="663" y="1182"/>
                  </a:lnTo>
                  <a:lnTo>
                    <a:pt x="686" y="1144"/>
                  </a:lnTo>
                  <a:lnTo>
                    <a:pt x="710" y="1057"/>
                  </a:lnTo>
                  <a:lnTo>
                    <a:pt x="734" y="926"/>
                  </a:lnTo>
                  <a:lnTo>
                    <a:pt x="757" y="765"/>
                  </a:lnTo>
                  <a:lnTo>
                    <a:pt x="781" y="588"/>
                  </a:lnTo>
                  <a:lnTo>
                    <a:pt x="805" y="413"/>
                  </a:lnTo>
                  <a:lnTo>
                    <a:pt x="828" y="253"/>
                  </a:lnTo>
                  <a:lnTo>
                    <a:pt x="852" y="123"/>
                  </a:lnTo>
                  <a:lnTo>
                    <a:pt x="876" y="37"/>
                  </a:lnTo>
                  <a:lnTo>
                    <a:pt x="899" y="1"/>
                  </a:lnTo>
                  <a:lnTo>
                    <a:pt x="923" y="18"/>
                  </a:lnTo>
                  <a:lnTo>
                    <a:pt x="946" y="88"/>
                  </a:lnTo>
                  <a:lnTo>
                    <a:pt x="971" y="204"/>
                  </a:lnTo>
                  <a:lnTo>
                    <a:pt x="995" y="355"/>
                  </a:lnTo>
                  <a:lnTo>
                    <a:pt x="1018" y="529"/>
                  </a:lnTo>
                  <a:lnTo>
                    <a:pt x="1042" y="707"/>
                  </a:lnTo>
                  <a:lnTo>
                    <a:pt x="1066" y="875"/>
                  </a:lnTo>
                  <a:lnTo>
                    <a:pt x="1089" y="1017"/>
                  </a:lnTo>
                  <a:lnTo>
                    <a:pt x="1113" y="1121"/>
                  </a:lnTo>
                  <a:lnTo>
                    <a:pt x="1137" y="1175"/>
                  </a:lnTo>
                  <a:lnTo>
                    <a:pt x="1160" y="1177"/>
                  </a:lnTo>
                  <a:lnTo>
                    <a:pt x="1184" y="1126"/>
                  </a:lnTo>
                  <a:lnTo>
                    <a:pt x="1207" y="1026"/>
                  </a:lnTo>
                  <a:lnTo>
                    <a:pt x="1231" y="886"/>
                  </a:lnTo>
                  <a:lnTo>
                    <a:pt x="1255" y="720"/>
                  </a:lnTo>
                  <a:lnTo>
                    <a:pt x="1278" y="541"/>
                  </a:lnTo>
                  <a:lnTo>
                    <a:pt x="1302" y="368"/>
                  </a:lnTo>
                  <a:lnTo>
                    <a:pt x="1326" y="215"/>
                  </a:lnTo>
                  <a:lnTo>
                    <a:pt x="1349" y="95"/>
                  </a:lnTo>
                  <a:lnTo>
                    <a:pt x="1373" y="21"/>
                  </a:lnTo>
                  <a:lnTo>
                    <a:pt x="1397" y="0"/>
                  </a:lnTo>
                  <a:lnTo>
                    <a:pt x="1420" y="33"/>
                  </a:lnTo>
                  <a:lnTo>
                    <a:pt x="1444" y="115"/>
                  </a:lnTo>
                  <a:lnTo>
                    <a:pt x="1467" y="242"/>
                  </a:lnTo>
                  <a:lnTo>
                    <a:pt x="1491" y="400"/>
                  </a:lnTo>
                  <a:lnTo>
                    <a:pt x="1515" y="576"/>
                  </a:lnTo>
                  <a:lnTo>
                    <a:pt x="1538" y="753"/>
                  </a:lnTo>
                  <a:lnTo>
                    <a:pt x="1562" y="915"/>
                  </a:lnTo>
                  <a:lnTo>
                    <a:pt x="1586" y="1049"/>
                  </a:lnTo>
                  <a:lnTo>
                    <a:pt x="1609" y="1140"/>
                  </a:lnTo>
                  <a:lnTo>
                    <a:pt x="1633" y="1181"/>
                  </a:lnTo>
                  <a:lnTo>
                    <a:pt x="1657" y="1169"/>
                  </a:lnTo>
                  <a:lnTo>
                    <a:pt x="1680" y="1104"/>
                  </a:lnTo>
                  <a:lnTo>
                    <a:pt x="1704" y="992"/>
                  </a:lnTo>
                  <a:lnTo>
                    <a:pt x="1727" y="844"/>
                  </a:lnTo>
                  <a:lnTo>
                    <a:pt x="1752" y="673"/>
                  </a:lnTo>
                  <a:lnTo>
                    <a:pt x="1776" y="494"/>
                  </a:lnTo>
                  <a:lnTo>
                    <a:pt x="1799" y="324"/>
                  </a:lnTo>
                  <a:lnTo>
                    <a:pt x="1823" y="179"/>
                  </a:lnTo>
                  <a:lnTo>
                    <a:pt x="1847" y="72"/>
                  </a:lnTo>
                  <a:lnTo>
                    <a:pt x="1870" y="11"/>
                  </a:lnTo>
                  <a:lnTo>
                    <a:pt x="1894" y="3"/>
                  </a:lnTo>
                  <a:lnTo>
                    <a:pt x="1918" y="49"/>
                  </a:lnTo>
                  <a:lnTo>
                    <a:pt x="1941" y="145"/>
                  </a:lnTo>
                  <a:lnTo>
                    <a:pt x="1965" y="281"/>
                  </a:lnTo>
                  <a:lnTo>
                    <a:pt x="1988" y="446"/>
                  </a:lnTo>
                  <a:lnTo>
                    <a:pt x="2012" y="623"/>
                  </a:lnTo>
                  <a:lnTo>
                    <a:pt x="2036" y="798"/>
                  </a:lnTo>
                  <a:lnTo>
                    <a:pt x="2059" y="954"/>
                  </a:lnTo>
                  <a:lnTo>
                    <a:pt x="2083" y="1077"/>
                  </a:lnTo>
                  <a:lnTo>
                    <a:pt x="2107" y="1155"/>
                  </a:lnTo>
                  <a:lnTo>
                    <a:pt x="2130" y="1183"/>
                  </a:lnTo>
                  <a:lnTo>
                    <a:pt x="2154" y="1156"/>
                  </a:lnTo>
                  <a:lnTo>
                    <a:pt x="2178" y="1078"/>
                  </a:lnTo>
                  <a:lnTo>
                    <a:pt x="2201" y="956"/>
                  </a:lnTo>
                  <a:lnTo>
                    <a:pt x="2225" y="800"/>
                  </a:lnTo>
                  <a:lnTo>
                    <a:pt x="2248" y="625"/>
                  </a:lnTo>
                  <a:lnTo>
                    <a:pt x="2272" y="448"/>
                  </a:lnTo>
                  <a:lnTo>
                    <a:pt x="2296" y="283"/>
                  </a:lnTo>
                  <a:lnTo>
                    <a:pt x="2319" y="147"/>
                  </a:lnTo>
                  <a:lnTo>
                    <a:pt x="2343" y="50"/>
                  </a:lnTo>
                </a:path>
              </a:pathLst>
            </a:cu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0"/>
            <p:cNvSpPr>
              <a:spLocks noChangeShapeType="1"/>
            </p:cNvSpPr>
            <p:nvPr/>
          </p:nvSpPr>
          <p:spPr bwMode="auto">
            <a:xfrm>
              <a:off x="3504" y="3408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08" name="Group 21"/>
            <p:cNvGrpSpPr>
              <a:grpSpLocks/>
            </p:cNvGrpSpPr>
            <p:nvPr/>
          </p:nvGrpSpPr>
          <p:grpSpPr bwMode="auto">
            <a:xfrm>
              <a:off x="3436" y="3408"/>
              <a:ext cx="654" cy="544"/>
              <a:chOff x="3436" y="3408"/>
              <a:chExt cx="654" cy="544"/>
            </a:xfrm>
          </p:grpSpPr>
          <p:sp>
            <p:nvSpPr>
              <p:cNvPr id="24611" name="Freeform 22"/>
              <p:cNvSpPr>
                <a:spLocks/>
              </p:cNvSpPr>
              <p:nvPr/>
            </p:nvSpPr>
            <p:spPr bwMode="auto">
              <a:xfrm>
                <a:off x="3456" y="3408"/>
                <a:ext cx="586" cy="112"/>
              </a:xfrm>
              <a:custGeom>
                <a:avLst/>
                <a:gdLst>
                  <a:gd name="T0" fmla="*/ 6 w 2343"/>
                  <a:gd name="T1" fmla="*/ 41 h 1183"/>
                  <a:gd name="T2" fmla="*/ 18 w 2343"/>
                  <a:gd name="T3" fmla="*/ 75 h 1183"/>
                  <a:gd name="T4" fmla="*/ 30 w 2343"/>
                  <a:gd name="T5" fmla="*/ 101 h 1183"/>
                  <a:gd name="T6" fmla="*/ 41 w 2343"/>
                  <a:gd name="T7" fmla="*/ 112 h 1183"/>
                  <a:gd name="T8" fmla="*/ 54 w 2343"/>
                  <a:gd name="T9" fmla="*/ 103 h 1183"/>
                  <a:gd name="T10" fmla="*/ 65 w 2343"/>
                  <a:gd name="T11" fmla="*/ 77 h 1183"/>
                  <a:gd name="T12" fmla="*/ 77 w 2343"/>
                  <a:gd name="T13" fmla="*/ 43 h 1183"/>
                  <a:gd name="T14" fmla="*/ 89 w 2343"/>
                  <a:gd name="T15" fmla="*/ 15 h 1183"/>
                  <a:gd name="T16" fmla="*/ 101 w 2343"/>
                  <a:gd name="T17" fmla="*/ 0 h 1183"/>
                  <a:gd name="T18" fmla="*/ 113 w 2343"/>
                  <a:gd name="T19" fmla="*/ 6 h 1183"/>
                  <a:gd name="T20" fmla="*/ 124 w 2343"/>
                  <a:gd name="T21" fmla="*/ 30 h 1183"/>
                  <a:gd name="T22" fmla="*/ 136 w 2343"/>
                  <a:gd name="T23" fmla="*/ 62 h 1183"/>
                  <a:gd name="T24" fmla="*/ 148 w 2343"/>
                  <a:gd name="T25" fmla="*/ 93 h 1183"/>
                  <a:gd name="T26" fmla="*/ 160 w 2343"/>
                  <a:gd name="T27" fmla="*/ 110 h 1183"/>
                  <a:gd name="T28" fmla="*/ 172 w 2343"/>
                  <a:gd name="T29" fmla="*/ 108 h 1183"/>
                  <a:gd name="T30" fmla="*/ 184 w 2343"/>
                  <a:gd name="T31" fmla="*/ 88 h 1183"/>
                  <a:gd name="T32" fmla="*/ 195 w 2343"/>
                  <a:gd name="T33" fmla="*/ 56 h 1183"/>
                  <a:gd name="T34" fmla="*/ 207 w 2343"/>
                  <a:gd name="T35" fmla="*/ 24 h 1183"/>
                  <a:gd name="T36" fmla="*/ 219 w 2343"/>
                  <a:gd name="T37" fmla="*/ 4 h 1183"/>
                  <a:gd name="T38" fmla="*/ 231 w 2343"/>
                  <a:gd name="T39" fmla="*/ 2 h 1183"/>
                  <a:gd name="T40" fmla="*/ 243 w 2343"/>
                  <a:gd name="T41" fmla="*/ 19 h 1183"/>
                  <a:gd name="T42" fmla="*/ 255 w 2343"/>
                  <a:gd name="T43" fmla="*/ 50 h 1183"/>
                  <a:gd name="T44" fmla="*/ 267 w 2343"/>
                  <a:gd name="T45" fmla="*/ 83 h 1183"/>
                  <a:gd name="T46" fmla="*/ 278 w 2343"/>
                  <a:gd name="T47" fmla="*/ 106 h 1183"/>
                  <a:gd name="T48" fmla="*/ 290 w 2343"/>
                  <a:gd name="T49" fmla="*/ 111 h 1183"/>
                  <a:gd name="T50" fmla="*/ 302 w 2343"/>
                  <a:gd name="T51" fmla="*/ 97 h 1183"/>
                  <a:gd name="T52" fmla="*/ 314 w 2343"/>
                  <a:gd name="T53" fmla="*/ 68 h 1183"/>
                  <a:gd name="T54" fmla="*/ 326 w 2343"/>
                  <a:gd name="T55" fmla="*/ 35 h 1183"/>
                  <a:gd name="T56" fmla="*/ 337 w 2343"/>
                  <a:gd name="T57" fmla="*/ 9 h 1183"/>
                  <a:gd name="T58" fmla="*/ 349 w 2343"/>
                  <a:gd name="T59" fmla="*/ 0 h 1183"/>
                  <a:gd name="T60" fmla="*/ 361 w 2343"/>
                  <a:gd name="T61" fmla="*/ 11 h 1183"/>
                  <a:gd name="T62" fmla="*/ 373 w 2343"/>
                  <a:gd name="T63" fmla="*/ 38 h 1183"/>
                  <a:gd name="T64" fmla="*/ 385 w 2343"/>
                  <a:gd name="T65" fmla="*/ 71 h 1183"/>
                  <a:gd name="T66" fmla="*/ 397 w 2343"/>
                  <a:gd name="T67" fmla="*/ 99 h 1183"/>
                  <a:gd name="T68" fmla="*/ 408 w 2343"/>
                  <a:gd name="T69" fmla="*/ 112 h 1183"/>
                  <a:gd name="T70" fmla="*/ 420 w 2343"/>
                  <a:gd name="T71" fmla="*/ 105 h 1183"/>
                  <a:gd name="T72" fmla="*/ 432 w 2343"/>
                  <a:gd name="T73" fmla="*/ 80 h 1183"/>
                  <a:gd name="T74" fmla="*/ 444 w 2343"/>
                  <a:gd name="T75" fmla="*/ 47 h 1183"/>
                  <a:gd name="T76" fmla="*/ 456 w 2343"/>
                  <a:gd name="T77" fmla="*/ 17 h 1183"/>
                  <a:gd name="T78" fmla="*/ 468 w 2343"/>
                  <a:gd name="T79" fmla="*/ 1 h 1183"/>
                  <a:gd name="T80" fmla="*/ 480 w 2343"/>
                  <a:gd name="T81" fmla="*/ 5 h 1183"/>
                  <a:gd name="T82" fmla="*/ 491 w 2343"/>
                  <a:gd name="T83" fmla="*/ 27 h 1183"/>
                  <a:gd name="T84" fmla="*/ 503 w 2343"/>
                  <a:gd name="T85" fmla="*/ 59 h 1183"/>
                  <a:gd name="T86" fmla="*/ 515 w 2343"/>
                  <a:gd name="T87" fmla="*/ 90 h 1183"/>
                  <a:gd name="T88" fmla="*/ 527 w 2343"/>
                  <a:gd name="T89" fmla="*/ 109 h 1183"/>
                  <a:gd name="T90" fmla="*/ 539 w 2343"/>
                  <a:gd name="T91" fmla="*/ 109 h 1183"/>
                  <a:gd name="T92" fmla="*/ 550 w 2343"/>
                  <a:gd name="T93" fmla="*/ 91 h 1183"/>
                  <a:gd name="T94" fmla="*/ 562 w 2343"/>
                  <a:gd name="T95" fmla="*/ 59 h 1183"/>
                  <a:gd name="T96" fmla="*/ 574 w 2343"/>
                  <a:gd name="T97" fmla="*/ 27 h 1183"/>
                  <a:gd name="T98" fmla="*/ 586 w 2343"/>
                  <a:gd name="T99" fmla="*/ 5 h 11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43" h="1183">
                    <a:moveTo>
                      <a:pt x="0" y="272"/>
                    </a:moveTo>
                    <a:lnTo>
                      <a:pt x="24" y="435"/>
                    </a:lnTo>
                    <a:lnTo>
                      <a:pt x="47" y="612"/>
                    </a:lnTo>
                    <a:lnTo>
                      <a:pt x="71" y="788"/>
                    </a:lnTo>
                    <a:lnTo>
                      <a:pt x="95" y="946"/>
                    </a:lnTo>
                    <a:lnTo>
                      <a:pt x="118" y="1071"/>
                    </a:lnTo>
                    <a:lnTo>
                      <a:pt x="142" y="1152"/>
                    </a:lnTo>
                    <a:lnTo>
                      <a:pt x="165" y="1183"/>
                    </a:lnTo>
                    <a:lnTo>
                      <a:pt x="190" y="1160"/>
                    </a:lnTo>
                    <a:lnTo>
                      <a:pt x="214" y="1085"/>
                    </a:lnTo>
                    <a:lnTo>
                      <a:pt x="237" y="964"/>
                    </a:lnTo>
                    <a:lnTo>
                      <a:pt x="261" y="810"/>
                    </a:lnTo>
                    <a:lnTo>
                      <a:pt x="285" y="637"/>
                    </a:lnTo>
                    <a:lnTo>
                      <a:pt x="308" y="458"/>
                    </a:lnTo>
                    <a:lnTo>
                      <a:pt x="332" y="293"/>
                    </a:lnTo>
                    <a:lnTo>
                      <a:pt x="356" y="154"/>
                    </a:lnTo>
                    <a:lnTo>
                      <a:pt x="379" y="55"/>
                    </a:lnTo>
                    <a:lnTo>
                      <a:pt x="403" y="5"/>
                    </a:lnTo>
                    <a:lnTo>
                      <a:pt x="426" y="8"/>
                    </a:lnTo>
                    <a:lnTo>
                      <a:pt x="450" y="66"/>
                    </a:lnTo>
                    <a:lnTo>
                      <a:pt x="474" y="169"/>
                    </a:lnTo>
                    <a:lnTo>
                      <a:pt x="497" y="313"/>
                    </a:lnTo>
                    <a:lnTo>
                      <a:pt x="521" y="482"/>
                    </a:lnTo>
                    <a:lnTo>
                      <a:pt x="545" y="660"/>
                    </a:lnTo>
                    <a:lnTo>
                      <a:pt x="568" y="832"/>
                    </a:lnTo>
                    <a:lnTo>
                      <a:pt x="592" y="983"/>
                    </a:lnTo>
                    <a:lnTo>
                      <a:pt x="616" y="1097"/>
                    </a:lnTo>
                    <a:lnTo>
                      <a:pt x="639" y="1166"/>
                    </a:lnTo>
                    <a:lnTo>
                      <a:pt x="663" y="1182"/>
                    </a:lnTo>
                    <a:lnTo>
                      <a:pt x="686" y="1144"/>
                    </a:lnTo>
                    <a:lnTo>
                      <a:pt x="710" y="1057"/>
                    </a:lnTo>
                    <a:lnTo>
                      <a:pt x="734" y="926"/>
                    </a:lnTo>
                    <a:lnTo>
                      <a:pt x="757" y="765"/>
                    </a:lnTo>
                    <a:lnTo>
                      <a:pt x="781" y="588"/>
                    </a:lnTo>
                    <a:lnTo>
                      <a:pt x="805" y="413"/>
                    </a:lnTo>
                    <a:lnTo>
                      <a:pt x="828" y="253"/>
                    </a:lnTo>
                    <a:lnTo>
                      <a:pt x="852" y="123"/>
                    </a:lnTo>
                    <a:lnTo>
                      <a:pt x="876" y="37"/>
                    </a:lnTo>
                    <a:lnTo>
                      <a:pt x="899" y="1"/>
                    </a:lnTo>
                    <a:lnTo>
                      <a:pt x="923" y="18"/>
                    </a:lnTo>
                    <a:lnTo>
                      <a:pt x="946" y="88"/>
                    </a:lnTo>
                    <a:lnTo>
                      <a:pt x="971" y="204"/>
                    </a:lnTo>
                    <a:lnTo>
                      <a:pt x="995" y="355"/>
                    </a:lnTo>
                    <a:lnTo>
                      <a:pt x="1018" y="529"/>
                    </a:lnTo>
                    <a:lnTo>
                      <a:pt x="1042" y="707"/>
                    </a:lnTo>
                    <a:lnTo>
                      <a:pt x="1066" y="875"/>
                    </a:lnTo>
                    <a:lnTo>
                      <a:pt x="1089" y="1017"/>
                    </a:lnTo>
                    <a:lnTo>
                      <a:pt x="1113" y="1121"/>
                    </a:lnTo>
                    <a:lnTo>
                      <a:pt x="1137" y="1175"/>
                    </a:lnTo>
                    <a:lnTo>
                      <a:pt x="1160" y="1177"/>
                    </a:lnTo>
                    <a:lnTo>
                      <a:pt x="1184" y="1126"/>
                    </a:lnTo>
                    <a:lnTo>
                      <a:pt x="1207" y="1026"/>
                    </a:lnTo>
                    <a:lnTo>
                      <a:pt x="1231" y="886"/>
                    </a:lnTo>
                    <a:lnTo>
                      <a:pt x="1255" y="720"/>
                    </a:lnTo>
                    <a:lnTo>
                      <a:pt x="1278" y="541"/>
                    </a:lnTo>
                    <a:lnTo>
                      <a:pt x="1302" y="368"/>
                    </a:lnTo>
                    <a:lnTo>
                      <a:pt x="1326" y="215"/>
                    </a:lnTo>
                    <a:lnTo>
                      <a:pt x="1349" y="95"/>
                    </a:lnTo>
                    <a:lnTo>
                      <a:pt x="1373" y="21"/>
                    </a:lnTo>
                    <a:lnTo>
                      <a:pt x="1397" y="0"/>
                    </a:lnTo>
                    <a:lnTo>
                      <a:pt x="1420" y="33"/>
                    </a:lnTo>
                    <a:lnTo>
                      <a:pt x="1444" y="115"/>
                    </a:lnTo>
                    <a:lnTo>
                      <a:pt x="1467" y="242"/>
                    </a:lnTo>
                    <a:lnTo>
                      <a:pt x="1491" y="400"/>
                    </a:lnTo>
                    <a:lnTo>
                      <a:pt x="1515" y="576"/>
                    </a:lnTo>
                    <a:lnTo>
                      <a:pt x="1538" y="753"/>
                    </a:lnTo>
                    <a:lnTo>
                      <a:pt x="1562" y="915"/>
                    </a:lnTo>
                    <a:lnTo>
                      <a:pt x="1586" y="1049"/>
                    </a:lnTo>
                    <a:lnTo>
                      <a:pt x="1609" y="1140"/>
                    </a:lnTo>
                    <a:lnTo>
                      <a:pt x="1633" y="1181"/>
                    </a:lnTo>
                    <a:lnTo>
                      <a:pt x="1657" y="1169"/>
                    </a:lnTo>
                    <a:lnTo>
                      <a:pt x="1680" y="1104"/>
                    </a:lnTo>
                    <a:lnTo>
                      <a:pt x="1704" y="992"/>
                    </a:lnTo>
                    <a:lnTo>
                      <a:pt x="1727" y="844"/>
                    </a:lnTo>
                    <a:lnTo>
                      <a:pt x="1752" y="673"/>
                    </a:lnTo>
                    <a:lnTo>
                      <a:pt x="1776" y="494"/>
                    </a:lnTo>
                    <a:lnTo>
                      <a:pt x="1799" y="324"/>
                    </a:lnTo>
                    <a:lnTo>
                      <a:pt x="1823" y="179"/>
                    </a:lnTo>
                    <a:lnTo>
                      <a:pt x="1847" y="72"/>
                    </a:lnTo>
                    <a:lnTo>
                      <a:pt x="1870" y="11"/>
                    </a:lnTo>
                    <a:lnTo>
                      <a:pt x="1894" y="3"/>
                    </a:lnTo>
                    <a:lnTo>
                      <a:pt x="1918" y="49"/>
                    </a:lnTo>
                    <a:lnTo>
                      <a:pt x="1941" y="145"/>
                    </a:lnTo>
                    <a:lnTo>
                      <a:pt x="1965" y="281"/>
                    </a:lnTo>
                    <a:lnTo>
                      <a:pt x="1988" y="446"/>
                    </a:lnTo>
                    <a:lnTo>
                      <a:pt x="2012" y="623"/>
                    </a:lnTo>
                    <a:lnTo>
                      <a:pt x="2036" y="798"/>
                    </a:lnTo>
                    <a:lnTo>
                      <a:pt x="2059" y="954"/>
                    </a:lnTo>
                    <a:lnTo>
                      <a:pt x="2083" y="1077"/>
                    </a:lnTo>
                    <a:lnTo>
                      <a:pt x="2107" y="1155"/>
                    </a:lnTo>
                    <a:lnTo>
                      <a:pt x="2130" y="1183"/>
                    </a:lnTo>
                    <a:lnTo>
                      <a:pt x="2154" y="1156"/>
                    </a:lnTo>
                    <a:lnTo>
                      <a:pt x="2178" y="1078"/>
                    </a:lnTo>
                    <a:lnTo>
                      <a:pt x="2201" y="956"/>
                    </a:lnTo>
                    <a:lnTo>
                      <a:pt x="2225" y="800"/>
                    </a:lnTo>
                    <a:lnTo>
                      <a:pt x="2248" y="625"/>
                    </a:lnTo>
                    <a:lnTo>
                      <a:pt x="2272" y="448"/>
                    </a:lnTo>
                    <a:lnTo>
                      <a:pt x="2296" y="283"/>
                    </a:lnTo>
                    <a:lnTo>
                      <a:pt x="2319" y="147"/>
                    </a:lnTo>
                    <a:lnTo>
                      <a:pt x="2343" y="50"/>
                    </a:lnTo>
                  </a:path>
                </a:pathLst>
              </a:custGeom>
              <a:noFill/>
              <a:ln w="15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Freeform 23"/>
              <p:cNvSpPr>
                <a:spLocks/>
              </p:cNvSpPr>
              <p:nvPr/>
            </p:nvSpPr>
            <p:spPr bwMode="auto">
              <a:xfrm>
                <a:off x="3504" y="3840"/>
                <a:ext cx="586" cy="112"/>
              </a:xfrm>
              <a:custGeom>
                <a:avLst/>
                <a:gdLst>
                  <a:gd name="T0" fmla="*/ 6 w 2343"/>
                  <a:gd name="T1" fmla="*/ 41 h 1183"/>
                  <a:gd name="T2" fmla="*/ 18 w 2343"/>
                  <a:gd name="T3" fmla="*/ 75 h 1183"/>
                  <a:gd name="T4" fmla="*/ 30 w 2343"/>
                  <a:gd name="T5" fmla="*/ 101 h 1183"/>
                  <a:gd name="T6" fmla="*/ 41 w 2343"/>
                  <a:gd name="T7" fmla="*/ 112 h 1183"/>
                  <a:gd name="T8" fmla="*/ 54 w 2343"/>
                  <a:gd name="T9" fmla="*/ 103 h 1183"/>
                  <a:gd name="T10" fmla="*/ 65 w 2343"/>
                  <a:gd name="T11" fmla="*/ 77 h 1183"/>
                  <a:gd name="T12" fmla="*/ 77 w 2343"/>
                  <a:gd name="T13" fmla="*/ 43 h 1183"/>
                  <a:gd name="T14" fmla="*/ 89 w 2343"/>
                  <a:gd name="T15" fmla="*/ 15 h 1183"/>
                  <a:gd name="T16" fmla="*/ 101 w 2343"/>
                  <a:gd name="T17" fmla="*/ 0 h 1183"/>
                  <a:gd name="T18" fmla="*/ 113 w 2343"/>
                  <a:gd name="T19" fmla="*/ 6 h 1183"/>
                  <a:gd name="T20" fmla="*/ 124 w 2343"/>
                  <a:gd name="T21" fmla="*/ 30 h 1183"/>
                  <a:gd name="T22" fmla="*/ 136 w 2343"/>
                  <a:gd name="T23" fmla="*/ 62 h 1183"/>
                  <a:gd name="T24" fmla="*/ 148 w 2343"/>
                  <a:gd name="T25" fmla="*/ 93 h 1183"/>
                  <a:gd name="T26" fmla="*/ 160 w 2343"/>
                  <a:gd name="T27" fmla="*/ 110 h 1183"/>
                  <a:gd name="T28" fmla="*/ 172 w 2343"/>
                  <a:gd name="T29" fmla="*/ 108 h 1183"/>
                  <a:gd name="T30" fmla="*/ 184 w 2343"/>
                  <a:gd name="T31" fmla="*/ 88 h 1183"/>
                  <a:gd name="T32" fmla="*/ 195 w 2343"/>
                  <a:gd name="T33" fmla="*/ 56 h 1183"/>
                  <a:gd name="T34" fmla="*/ 207 w 2343"/>
                  <a:gd name="T35" fmla="*/ 24 h 1183"/>
                  <a:gd name="T36" fmla="*/ 219 w 2343"/>
                  <a:gd name="T37" fmla="*/ 4 h 1183"/>
                  <a:gd name="T38" fmla="*/ 231 w 2343"/>
                  <a:gd name="T39" fmla="*/ 2 h 1183"/>
                  <a:gd name="T40" fmla="*/ 243 w 2343"/>
                  <a:gd name="T41" fmla="*/ 19 h 1183"/>
                  <a:gd name="T42" fmla="*/ 255 w 2343"/>
                  <a:gd name="T43" fmla="*/ 50 h 1183"/>
                  <a:gd name="T44" fmla="*/ 267 w 2343"/>
                  <a:gd name="T45" fmla="*/ 83 h 1183"/>
                  <a:gd name="T46" fmla="*/ 278 w 2343"/>
                  <a:gd name="T47" fmla="*/ 106 h 1183"/>
                  <a:gd name="T48" fmla="*/ 290 w 2343"/>
                  <a:gd name="T49" fmla="*/ 111 h 1183"/>
                  <a:gd name="T50" fmla="*/ 302 w 2343"/>
                  <a:gd name="T51" fmla="*/ 97 h 1183"/>
                  <a:gd name="T52" fmla="*/ 314 w 2343"/>
                  <a:gd name="T53" fmla="*/ 68 h 1183"/>
                  <a:gd name="T54" fmla="*/ 326 w 2343"/>
                  <a:gd name="T55" fmla="*/ 35 h 1183"/>
                  <a:gd name="T56" fmla="*/ 337 w 2343"/>
                  <a:gd name="T57" fmla="*/ 9 h 1183"/>
                  <a:gd name="T58" fmla="*/ 349 w 2343"/>
                  <a:gd name="T59" fmla="*/ 0 h 1183"/>
                  <a:gd name="T60" fmla="*/ 361 w 2343"/>
                  <a:gd name="T61" fmla="*/ 11 h 1183"/>
                  <a:gd name="T62" fmla="*/ 373 w 2343"/>
                  <a:gd name="T63" fmla="*/ 38 h 1183"/>
                  <a:gd name="T64" fmla="*/ 385 w 2343"/>
                  <a:gd name="T65" fmla="*/ 71 h 1183"/>
                  <a:gd name="T66" fmla="*/ 397 w 2343"/>
                  <a:gd name="T67" fmla="*/ 99 h 1183"/>
                  <a:gd name="T68" fmla="*/ 408 w 2343"/>
                  <a:gd name="T69" fmla="*/ 112 h 1183"/>
                  <a:gd name="T70" fmla="*/ 420 w 2343"/>
                  <a:gd name="T71" fmla="*/ 105 h 1183"/>
                  <a:gd name="T72" fmla="*/ 432 w 2343"/>
                  <a:gd name="T73" fmla="*/ 80 h 1183"/>
                  <a:gd name="T74" fmla="*/ 444 w 2343"/>
                  <a:gd name="T75" fmla="*/ 47 h 1183"/>
                  <a:gd name="T76" fmla="*/ 456 w 2343"/>
                  <a:gd name="T77" fmla="*/ 17 h 1183"/>
                  <a:gd name="T78" fmla="*/ 468 w 2343"/>
                  <a:gd name="T79" fmla="*/ 1 h 1183"/>
                  <a:gd name="T80" fmla="*/ 480 w 2343"/>
                  <a:gd name="T81" fmla="*/ 5 h 1183"/>
                  <a:gd name="T82" fmla="*/ 491 w 2343"/>
                  <a:gd name="T83" fmla="*/ 27 h 1183"/>
                  <a:gd name="T84" fmla="*/ 503 w 2343"/>
                  <a:gd name="T85" fmla="*/ 59 h 1183"/>
                  <a:gd name="T86" fmla="*/ 515 w 2343"/>
                  <a:gd name="T87" fmla="*/ 90 h 1183"/>
                  <a:gd name="T88" fmla="*/ 527 w 2343"/>
                  <a:gd name="T89" fmla="*/ 109 h 1183"/>
                  <a:gd name="T90" fmla="*/ 539 w 2343"/>
                  <a:gd name="T91" fmla="*/ 109 h 1183"/>
                  <a:gd name="T92" fmla="*/ 550 w 2343"/>
                  <a:gd name="T93" fmla="*/ 91 h 1183"/>
                  <a:gd name="T94" fmla="*/ 562 w 2343"/>
                  <a:gd name="T95" fmla="*/ 59 h 1183"/>
                  <a:gd name="T96" fmla="*/ 574 w 2343"/>
                  <a:gd name="T97" fmla="*/ 27 h 1183"/>
                  <a:gd name="T98" fmla="*/ 586 w 2343"/>
                  <a:gd name="T99" fmla="*/ 5 h 11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43" h="1183">
                    <a:moveTo>
                      <a:pt x="0" y="272"/>
                    </a:moveTo>
                    <a:lnTo>
                      <a:pt x="24" y="435"/>
                    </a:lnTo>
                    <a:lnTo>
                      <a:pt x="47" y="612"/>
                    </a:lnTo>
                    <a:lnTo>
                      <a:pt x="71" y="788"/>
                    </a:lnTo>
                    <a:lnTo>
                      <a:pt x="95" y="946"/>
                    </a:lnTo>
                    <a:lnTo>
                      <a:pt x="118" y="1071"/>
                    </a:lnTo>
                    <a:lnTo>
                      <a:pt x="142" y="1152"/>
                    </a:lnTo>
                    <a:lnTo>
                      <a:pt x="165" y="1183"/>
                    </a:lnTo>
                    <a:lnTo>
                      <a:pt x="190" y="1160"/>
                    </a:lnTo>
                    <a:lnTo>
                      <a:pt x="214" y="1085"/>
                    </a:lnTo>
                    <a:lnTo>
                      <a:pt x="237" y="964"/>
                    </a:lnTo>
                    <a:lnTo>
                      <a:pt x="261" y="810"/>
                    </a:lnTo>
                    <a:lnTo>
                      <a:pt x="285" y="637"/>
                    </a:lnTo>
                    <a:lnTo>
                      <a:pt x="308" y="458"/>
                    </a:lnTo>
                    <a:lnTo>
                      <a:pt x="332" y="293"/>
                    </a:lnTo>
                    <a:lnTo>
                      <a:pt x="356" y="154"/>
                    </a:lnTo>
                    <a:lnTo>
                      <a:pt x="379" y="55"/>
                    </a:lnTo>
                    <a:lnTo>
                      <a:pt x="403" y="5"/>
                    </a:lnTo>
                    <a:lnTo>
                      <a:pt x="426" y="8"/>
                    </a:lnTo>
                    <a:lnTo>
                      <a:pt x="450" y="66"/>
                    </a:lnTo>
                    <a:lnTo>
                      <a:pt x="474" y="169"/>
                    </a:lnTo>
                    <a:lnTo>
                      <a:pt x="497" y="313"/>
                    </a:lnTo>
                    <a:lnTo>
                      <a:pt x="521" y="482"/>
                    </a:lnTo>
                    <a:lnTo>
                      <a:pt x="545" y="660"/>
                    </a:lnTo>
                    <a:lnTo>
                      <a:pt x="568" y="832"/>
                    </a:lnTo>
                    <a:lnTo>
                      <a:pt x="592" y="983"/>
                    </a:lnTo>
                    <a:lnTo>
                      <a:pt x="616" y="1097"/>
                    </a:lnTo>
                    <a:lnTo>
                      <a:pt x="639" y="1166"/>
                    </a:lnTo>
                    <a:lnTo>
                      <a:pt x="663" y="1182"/>
                    </a:lnTo>
                    <a:lnTo>
                      <a:pt x="686" y="1144"/>
                    </a:lnTo>
                    <a:lnTo>
                      <a:pt x="710" y="1057"/>
                    </a:lnTo>
                    <a:lnTo>
                      <a:pt x="734" y="926"/>
                    </a:lnTo>
                    <a:lnTo>
                      <a:pt x="757" y="765"/>
                    </a:lnTo>
                    <a:lnTo>
                      <a:pt x="781" y="588"/>
                    </a:lnTo>
                    <a:lnTo>
                      <a:pt x="805" y="413"/>
                    </a:lnTo>
                    <a:lnTo>
                      <a:pt x="828" y="253"/>
                    </a:lnTo>
                    <a:lnTo>
                      <a:pt x="852" y="123"/>
                    </a:lnTo>
                    <a:lnTo>
                      <a:pt x="876" y="37"/>
                    </a:lnTo>
                    <a:lnTo>
                      <a:pt x="899" y="1"/>
                    </a:lnTo>
                    <a:lnTo>
                      <a:pt x="923" y="18"/>
                    </a:lnTo>
                    <a:lnTo>
                      <a:pt x="946" y="88"/>
                    </a:lnTo>
                    <a:lnTo>
                      <a:pt x="971" y="204"/>
                    </a:lnTo>
                    <a:lnTo>
                      <a:pt x="995" y="355"/>
                    </a:lnTo>
                    <a:lnTo>
                      <a:pt x="1018" y="529"/>
                    </a:lnTo>
                    <a:lnTo>
                      <a:pt x="1042" y="707"/>
                    </a:lnTo>
                    <a:lnTo>
                      <a:pt x="1066" y="875"/>
                    </a:lnTo>
                    <a:lnTo>
                      <a:pt x="1089" y="1017"/>
                    </a:lnTo>
                    <a:lnTo>
                      <a:pt x="1113" y="1121"/>
                    </a:lnTo>
                    <a:lnTo>
                      <a:pt x="1137" y="1175"/>
                    </a:lnTo>
                    <a:lnTo>
                      <a:pt x="1160" y="1177"/>
                    </a:lnTo>
                    <a:lnTo>
                      <a:pt x="1184" y="1126"/>
                    </a:lnTo>
                    <a:lnTo>
                      <a:pt x="1207" y="1026"/>
                    </a:lnTo>
                    <a:lnTo>
                      <a:pt x="1231" y="886"/>
                    </a:lnTo>
                    <a:lnTo>
                      <a:pt x="1255" y="720"/>
                    </a:lnTo>
                    <a:lnTo>
                      <a:pt x="1278" y="541"/>
                    </a:lnTo>
                    <a:lnTo>
                      <a:pt x="1302" y="368"/>
                    </a:lnTo>
                    <a:lnTo>
                      <a:pt x="1326" y="215"/>
                    </a:lnTo>
                    <a:lnTo>
                      <a:pt x="1349" y="95"/>
                    </a:lnTo>
                    <a:lnTo>
                      <a:pt x="1373" y="21"/>
                    </a:lnTo>
                    <a:lnTo>
                      <a:pt x="1397" y="0"/>
                    </a:lnTo>
                    <a:lnTo>
                      <a:pt x="1420" y="33"/>
                    </a:lnTo>
                    <a:lnTo>
                      <a:pt x="1444" y="115"/>
                    </a:lnTo>
                    <a:lnTo>
                      <a:pt x="1467" y="242"/>
                    </a:lnTo>
                    <a:lnTo>
                      <a:pt x="1491" y="400"/>
                    </a:lnTo>
                    <a:lnTo>
                      <a:pt x="1515" y="576"/>
                    </a:lnTo>
                    <a:lnTo>
                      <a:pt x="1538" y="753"/>
                    </a:lnTo>
                    <a:lnTo>
                      <a:pt x="1562" y="915"/>
                    </a:lnTo>
                    <a:lnTo>
                      <a:pt x="1586" y="1049"/>
                    </a:lnTo>
                    <a:lnTo>
                      <a:pt x="1609" y="1140"/>
                    </a:lnTo>
                    <a:lnTo>
                      <a:pt x="1633" y="1181"/>
                    </a:lnTo>
                    <a:lnTo>
                      <a:pt x="1657" y="1169"/>
                    </a:lnTo>
                    <a:lnTo>
                      <a:pt x="1680" y="1104"/>
                    </a:lnTo>
                    <a:lnTo>
                      <a:pt x="1704" y="992"/>
                    </a:lnTo>
                    <a:lnTo>
                      <a:pt x="1727" y="844"/>
                    </a:lnTo>
                    <a:lnTo>
                      <a:pt x="1752" y="673"/>
                    </a:lnTo>
                    <a:lnTo>
                      <a:pt x="1776" y="494"/>
                    </a:lnTo>
                    <a:lnTo>
                      <a:pt x="1799" y="324"/>
                    </a:lnTo>
                    <a:lnTo>
                      <a:pt x="1823" y="179"/>
                    </a:lnTo>
                    <a:lnTo>
                      <a:pt x="1847" y="72"/>
                    </a:lnTo>
                    <a:lnTo>
                      <a:pt x="1870" y="11"/>
                    </a:lnTo>
                    <a:lnTo>
                      <a:pt x="1894" y="3"/>
                    </a:lnTo>
                    <a:lnTo>
                      <a:pt x="1918" y="49"/>
                    </a:lnTo>
                    <a:lnTo>
                      <a:pt x="1941" y="145"/>
                    </a:lnTo>
                    <a:lnTo>
                      <a:pt x="1965" y="281"/>
                    </a:lnTo>
                    <a:lnTo>
                      <a:pt x="1988" y="446"/>
                    </a:lnTo>
                    <a:lnTo>
                      <a:pt x="2012" y="623"/>
                    </a:lnTo>
                    <a:lnTo>
                      <a:pt x="2036" y="798"/>
                    </a:lnTo>
                    <a:lnTo>
                      <a:pt x="2059" y="954"/>
                    </a:lnTo>
                    <a:lnTo>
                      <a:pt x="2083" y="1077"/>
                    </a:lnTo>
                    <a:lnTo>
                      <a:pt x="2107" y="1155"/>
                    </a:lnTo>
                    <a:lnTo>
                      <a:pt x="2130" y="1183"/>
                    </a:lnTo>
                    <a:lnTo>
                      <a:pt x="2154" y="1156"/>
                    </a:lnTo>
                    <a:lnTo>
                      <a:pt x="2178" y="1078"/>
                    </a:lnTo>
                    <a:lnTo>
                      <a:pt x="2201" y="956"/>
                    </a:lnTo>
                    <a:lnTo>
                      <a:pt x="2225" y="800"/>
                    </a:lnTo>
                    <a:lnTo>
                      <a:pt x="2248" y="625"/>
                    </a:lnTo>
                    <a:lnTo>
                      <a:pt x="2272" y="448"/>
                    </a:lnTo>
                    <a:lnTo>
                      <a:pt x="2296" y="283"/>
                    </a:lnTo>
                    <a:lnTo>
                      <a:pt x="2319" y="147"/>
                    </a:lnTo>
                    <a:lnTo>
                      <a:pt x="2343" y="50"/>
                    </a:lnTo>
                  </a:path>
                </a:pathLst>
              </a:custGeom>
              <a:noFill/>
              <a:ln w="15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Freeform 24"/>
              <p:cNvSpPr>
                <a:spLocks/>
              </p:cNvSpPr>
              <p:nvPr/>
            </p:nvSpPr>
            <p:spPr bwMode="auto">
              <a:xfrm>
                <a:off x="3504" y="3534"/>
                <a:ext cx="586" cy="112"/>
              </a:xfrm>
              <a:custGeom>
                <a:avLst/>
                <a:gdLst>
                  <a:gd name="T0" fmla="*/ 6 w 2343"/>
                  <a:gd name="T1" fmla="*/ 41 h 1183"/>
                  <a:gd name="T2" fmla="*/ 18 w 2343"/>
                  <a:gd name="T3" fmla="*/ 75 h 1183"/>
                  <a:gd name="T4" fmla="*/ 30 w 2343"/>
                  <a:gd name="T5" fmla="*/ 101 h 1183"/>
                  <a:gd name="T6" fmla="*/ 41 w 2343"/>
                  <a:gd name="T7" fmla="*/ 112 h 1183"/>
                  <a:gd name="T8" fmla="*/ 54 w 2343"/>
                  <a:gd name="T9" fmla="*/ 103 h 1183"/>
                  <a:gd name="T10" fmla="*/ 65 w 2343"/>
                  <a:gd name="T11" fmla="*/ 77 h 1183"/>
                  <a:gd name="T12" fmla="*/ 77 w 2343"/>
                  <a:gd name="T13" fmla="*/ 43 h 1183"/>
                  <a:gd name="T14" fmla="*/ 89 w 2343"/>
                  <a:gd name="T15" fmla="*/ 15 h 1183"/>
                  <a:gd name="T16" fmla="*/ 101 w 2343"/>
                  <a:gd name="T17" fmla="*/ 0 h 1183"/>
                  <a:gd name="T18" fmla="*/ 113 w 2343"/>
                  <a:gd name="T19" fmla="*/ 6 h 1183"/>
                  <a:gd name="T20" fmla="*/ 124 w 2343"/>
                  <a:gd name="T21" fmla="*/ 30 h 1183"/>
                  <a:gd name="T22" fmla="*/ 136 w 2343"/>
                  <a:gd name="T23" fmla="*/ 62 h 1183"/>
                  <a:gd name="T24" fmla="*/ 148 w 2343"/>
                  <a:gd name="T25" fmla="*/ 93 h 1183"/>
                  <a:gd name="T26" fmla="*/ 160 w 2343"/>
                  <a:gd name="T27" fmla="*/ 110 h 1183"/>
                  <a:gd name="T28" fmla="*/ 172 w 2343"/>
                  <a:gd name="T29" fmla="*/ 108 h 1183"/>
                  <a:gd name="T30" fmla="*/ 184 w 2343"/>
                  <a:gd name="T31" fmla="*/ 88 h 1183"/>
                  <a:gd name="T32" fmla="*/ 195 w 2343"/>
                  <a:gd name="T33" fmla="*/ 56 h 1183"/>
                  <a:gd name="T34" fmla="*/ 207 w 2343"/>
                  <a:gd name="T35" fmla="*/ 24 h 1183"/>
                  <a:gd name="T36" fmla="*/ 219 w 2343"/>
                  <a:gd name="T37" fmla="*/ 4 h 1183"/>
                  <a:gd name="T38" fmla="*/ 231 w 2343"/>
                  <a:gd name="T39" fmla="*/ 2 h 1183"/>
                  <a:gd name="T40" fmla="*/ 243 w 2343"/>
                  <a:gd name="T41" fmla="*/ 19 h 1183"/>
                  <a:gd name="T42" fmla="*/ 255 w 2343"/>
                  <a:gd name="T43" fmla="*/ 50 h 1183"/>
                  <a:gd name="T44" fmla="*/ 267 w 2343"/>
                  <a:gd name="T45" fmla="*/ 83 h 1183"/>
                  <a:gd name="T46" fmla="*/ 278 w 2343"/>
                  <a:gd name="T47" fmla="*/ 106 h 1183"/>
                  <a:gd name="T48" fmla="*/ 290 w 2343"/>
                  <a:gd name="T49" fmla="*/ 111 h 1183"/>
                  <a:gd name="T50" fmla="*/ 302 w 2343"/>
                  <a:gd name="T51" fmla="*/ 97 h 1183"/>
                  <a:gd name="T52" fmla="*/ 314 w 2343"/>
                  <a:gd name="T53" fmla="*/ 68 h 1183"/>
                  <a:gd name="T54" fmla="*/ 326 w 2343"/>
                  <a:gd name="T55" fmla="*/ 35 h 1183"/>
                  <a:gd name="T56" fmla="*/ 337 w 2343"/>
                  <a:gd name="T57" fmla="*/ 9 h 1183"/>
                  <a:gd name="T58" fmla="*/ 349 w 2343"/>
                  <a:gd name="T59" fmla="*/ 0 h 1183"/>
                  <a:gd name="T60" fmla="*/ 361 w 2343"/>
                  <a:gd name="T61" fmla="*/ 11 h 1183"/>
                  <a:gd name="T62" fmla="*/ 373 w 2343"/>
                  <a:gd name="T63" fmla="*/ 38 h 1183"/>
                  <a:gd name="T64" fmla="*/ 385 w 2343"/>
                  <a:gd name="T65" fmla="*/ 71 h 1183"/>
                  <a:gd name="T66" fmla="*/ 397 w 2343"/>
                  <a:gd name="T67" fmla="*/ 99 h 1183"/>
                  <a:gd name="T68" fmla="*/ 408 w 2343"/>
                  <a:gd name="T69" fmla="*/ 112 h 1183"/>
                  <a:gd name="T70" fmla="*/ 420 w 2343"/>
                  <a:gd name="T71" fmla="*/ 105 h 1183"/>
                  <a:gd name="T72" fmla="*/ 432 w 2343"/>
                  <a:gd name="T73" fmla="*/ 80 h 1183"/>
                  <a:gd name="T74" fmla="*/ 444 w 2343"/>
                  <a:gd name="T75" fmla="*/ 47 h 1183"/>
                  <a:gd name="T76" fmla="*/ 456 w 2343"/>
                  <a:gd name="T77" fmla="*/ 17 h 1183"/>
                  <a:gd name="T78" fmla="*/ 468 w 2343"/>
                  <a:gd name="T79" fmla="*/ 1 h 1183"/>
                  <a:gd name="T80" fmla="*/ 480 w 2343"/>
                  <a:gd name="T81" fmla="*/ 5 h 1183"/>
                  <a:gd name="T82" fmla="*/ 491 w 2343"/>
                  <a:gd name="T83" fmla="*/ 27 h 1183"/>
                  <a:gd name="T84" fmla="*/ 503 w 2343"/>
                  <a:gd name="T85" fmla="*/ 59 h 1183"/>
                  <a:gd name="T86" fmla="*/ 515 w 2343"/>
                  <a:gd name="T87" fmla="*/ 90 h 1183"/>
                  <a:gd name="T88" fmla="*/ 527 w 2343"/>
                  <a:gd name="T89" fmla="*/ 109 h 1183"/>
                  <a:gd name="T90" fmla="*/ 539 w 2343"/>
                  <a:gd name="T91" fmla="*/ 109 h 1183"/>
                  <a:gd name="T92" fmla="*/ 550 w 2343"/>
                  <a:gd name="T93" fmla="*/ 91 h 1183"/>
                  <a:gd name="T94" fmla="*/ 562 w 2343"/>
                  <a:gd name="T95" fmla="*/ 59 h 1183"/>
                  <a:gd name="T96" fmla="*/ 574 w 2343"/>
                  <a:gd name="T97" fmla="*/ 27 h 1183"/>
                  <a:gd name="T98" fmla="*/ 586 w 2343"/>
                  <a:gd name="T99" fmla="*/ 5 h 11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43" h="1183">
                    <a:moveTo>
                      <a:pt x="0" y="272"/>
                    </a:moveTo>
                    <a:lnTo>
                      <a:pt x="24" y="435"/>
                    </a:lnTo>
                    <a:lnTo>
                      <a:pt x="47" y="612"/>
                    </a:lnTo>
                    <a:lnTo>
                      <a:pt x="71" y="788"/>
                    </a:lnTo>
                    <a:lnTo>
                      <a:pt x="95" y="946"/>
                    </a:lnTo>
                    <a:lnTo>
                      <a:pt x="118" y="1071"/>
                    </a:lnTo>
                    <a:lnTo>
                      <a:pt x="142" y="1152"/>
                    </a:lnTo>
                    <a:lnTo>
                      <a:pt x="165" y="1183"/>
                    </a:lnTo>
                    <a:lnTo>
                      <a:pt x="190" y="1160"/>
                    </a:lnTo>
                    <a:lnTo>
                      <a:pt x="214" y="1085"/>
                    </a:lnTo>
                    <a:lnTo>
                      <a:pt x="237" y="964"/>
                    </a:lnTo>
                    <a:lnTo>
                      <a:pt x="261" y="810"/>
                    </a:lnTo>
                    <a:lnTo>
                      <a:pt x="285" y="637"/>
                    </a:lnTo>
                    <a:lnTo>
                      <a:pt x="308" y="458"/>
                    </a:lnTo>
                    <a:lnTo>
                      <a:pt x="332" y="293"/>
                    </a:lnTo>
                    <a:lnTo>
                      <a:pt x="356" y="154"/>
                    </a:lnTo>
                    <a:lnTo>
                      <a:pt x="379" y="55"/>
                    </a:lnTo>
                    <a:lnTo>
                      <a:pt x="403" y="5"/>
                    </a:lnTo>
                    <a:lnTo>
                      <a:pt x="426" y="8"/>
                    </a:lnTo>
                    <a:lnTo>
                      <a:pt x="450" y="66"/>
                    </a:lnTo>
                    <a:lnTo>
                      <a:pt x="474" y="169"/>
                    </a:lnTo>
                    <a:lnTo>
                      <a:pt x="497" y="313"/>
                    </a:lnTo>
                    <a:lnTo>
                      <a:pt x="521" y="482"/>
                    </a:lnTo>
                    <a:lnTo>
                      <a:pt x="545" y="660"/>
                    </a:lnTo>
                    <a:lnTo>
                      <a:pt x="568" y="832"/>
                    </a:lnTo>
                    <a:lnTo>
                      <a:pt x="592" y="983"/>
                    </a:lnTo>
                    <a:lnTo>
                      <a:pt x="616" y="1097"/>
                    </a:lnTo>
                    <a:lnTo>
                      <a:pt x="639" y="1166"/>
                    </a:lnTo>
                    <a:lnTo>
                      <a:pt x="663" y="1182"/>
                    </a:lnTo>
                    <a:lnTo>
                      <a:pt x="686" y="1144"/>
                    </a:lnTo>
                    <a:lnTo>
                      <a:pt x="710" y="1057"/>
                    </a:lnTo>
                    <a:lnTo>
                      <a:pt x="734" y="926"/>
                    </a:lnTo>
                    <a:lnTo>
                      <a:pt x="757" y="765"/>
                    </a:lnTo>
                    <a:lnTo>
                      <a:pt x="781" y="588"/>
                    </a:lnTo>
                    <a:lnTo>
                      <a:pt x="805" y="413"/>
                    </a:lnTo>
                    <a:lnTo>
                      <a:pt x="828" y="253"/>
                    </a:lnTo>
                    <a:lnTo>
                      <a:pt x="852" y="123"/>
                    </a:lnTo>
                    <a:lnTo>
                      <a:pt x="876" y="37"/>
                    </a:lnTo>
                    <a:lnTo>
                      <a:pt x="899" y="1"/>
                    </a:lnTo>
                    <a:lnTo>
                      <a:pt x="923" y="18"/>
                    </a:lnTo>
                    <a:lnTo>
                      <a:pt x="946" y="88"/>
                    </a:lnTo>
                    <a:lnTo>
                      <a:pt x="971" y="204"/>
                    </a:lnTo>
                    <a:lnTo>
                      <a:pt x="995" y="355"/>
                    </a:lnTo>
                    <a:lnTo>
                      <a:pt x="1018" y="529"/>
                    </a:lnTo>
                    <a:lnTo>
                      <a:pt x="1042" y="707"/>
                    </a:lnTo>
                    <a:lnTo>
                      <a:pt x="1066" y="875"/>
                    </a:lnTo>
                    <a:lnTo>
                      <a:pt x="1089" y="1017"/>
                    </a:lnTo>
                    <a:lnTo>
                      <a:pt x="1113" y="1121"/>
                    </a:lnTo>
                    <a:lnTo>
                      <a:pt x="1137" y="1175"/>
                    </a:lnTo>
                    <a:lnTo>
                      <a:pt x="1160" y="1177"/>
                    </a:lnTo>
                    <a:lnTo>
                      <a:pt x="1184" y="1126"/>
                    </a:lnTo>
                    <a:lnTo>
                      <a:pt x="1207" y="1026"/>
                    </a:lnTo>
                    <a:lnTo>
                      <a:pt x="1231" y="886"/>
                    </a:lnTo>
                    <a:lnTo>
                      <a:pt x="1255" y="720"/>
                    </a:lnTo>
                    <a:lnTo>
                      <a:pt x="1278" y="541"/>
                    </a:lnTo>
                    <a:lnTo>
                      <a:pt x="1302" y="368"/>
                    </a:lnTo>
                    <a:lnTo>
                      <a:pt x="1326" y="215"/>
                    </a:lnTo>
                    <a:lnTo>
                      <a:pt x="1349" y="95"/>
                    </a:lnTo>
                    <a:lnTo>
                      <a:pt x="1373" y="21"/>
                    </a:lnTo>
                    <a:lnTo>
                      <a:pt x="1397" y="0"/>
                    </a:lnTo>
                    <a:lnTo>
                      <a:pt x="1420" y="33"/>
                    </a:lnTo>
                    <a:lnTo>
                      <a:pt x="1444" y="115"/>
                    </a:lnTo>
                    <a:lnTo>
                      <a:pt x="1467" y="242"/>
                    </a:lnTo>
                    <a:lnTo>
                      <a:pt x="1491" y="400"/>
                    </a:lnTo>
                    <a:lnTo>
                      <a:pt x="1515" y="576"/>
                    </a:lnTo>
                    <a:lnTo>
                      <a:pt x="1538" y="753"/>
                    </a:lnTo>
                    <a:lnTo>
                      <a:pt x="1562" y="915"/>
                    </a:lnTo>
                    <a:lnTo>
                      <a:pt x="1586" y="1049"/>
                    </a:lnTo>
                    <a:lnTo>
                      <a:pt x="1609" y="1140"/>
                    </a:lnTo>
                    <a:lnTo>
                      <a:pt x="1633" y="1181"/>
                    </a:lnTo>
                    <a:lnTo>
                      <a:pt x="1657" y="1169"/>
                    </a:lnTo>
                    <a:lnTo>
                      <a:pt x="1680" y="1104"/>
                    </a:lnTo>
                    <a:lnTo>
                      <a:pt x="1704" y="992"/>
                    </a:lnTo>
                    <a:lnTo>
                      <a:pt x="1727" y="844"/>
                    </a:lnTo>
                    <a:lnTo>
                      <a:pt x="1752" y="673"/>
                    </a:lnTo>
                    <a:lnTo>
                      <a:pt x="1776" y="494"/>
                    </a:lnTo>
                    <a:lnTo>
                      <a:pt x="1799" y="324"/>
                    </a:lnTo>
                    <a:lnTo>
                      <a:pt x="1823" y="179"/>
                    </a:lnTo>
                    <a:lnTo>
                      <a:pt x="1847" y="72"/>
                    </a:lnTo>
                    <a:lnTo>
                      <a:pt x="1870" y="11"/>
                    </a:lnTo>
                    <a:lnTo>
                      <a:pt x="1894" y="3"/>
                    </a:lnTo>
                    <a:lnTo>
                      <a:pt x="1918" y="49"/>
                    </a:lnTo>
                    <a:lnTo>
                      <a:pt x="1941" y="145"/>
                    </a:lnTo>
                    <a:lnTo>
                      <a:pt x="1965" y="281"/>
                    </a:lnTo>
                    <a:lnTo>
                      <a:pt x="1988" y="446"/>
                    </a:lnTo>
                    <a:lnTo>
                      <a:pt x="2012" y="623"/>
                    </a:lnTo>
                    <a:lnTo>
                      <a:pt x="2036" y="798"/>
                    </a:lnTo>
                    <a:lnTo>
                      <a:pt x="2059" y="954"/>
                    </a:lnTo>
                    <a:lnTo>
                      <a:pt x="2083" y="1077"/>
                    </a:lnTo>
                    <a:lnTo>
                      <a:pt x="2107" y="1155"/>
                    </a:lnTo>
                    <a:lnTo>
                      <a:pt x="2130" y="1183"/>
                    </a:lnTo>
                    <a:lnTo>
                      <a:pt x="2154" y="1156"/>
                    </a:lnTo>
                    <a:lnTo>
                      <a:pt x="2178" y="1078"/>
                    </a:lnTo>
                    <a:lnTo>
                      <a:pt x="2201" y="956"/>
                    </a:lnTo>
                    <a:lnTo>
                      <a:pt x="2225" y="800"/>
                    </a:lnTo>
                    <a:lnTo>
                      <a:pt x="2248" y="625"/>
                    </a:lnTo>
                    <a:lnTo>
                      <a:pt x="2272" y="448"/>
                    </a:lnTo>
                    <a:lnTo>
                      <a:pt x="2296" y="283"/>
                    </a:lnTo>
                    <a:lnTo>
                      <a:pt x="2319" y="147"/>
                    </a:lnTo>
                    <a:lnTo>
                      <a:pt x="2343" y="50"/>
                    </a:lnTo>
                  </a:path>
                </a:pathLst>
              </a:custGeom>
              <a:noFill/>
              <a:ln w="15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Freeform 25"/>
              <p:cNvSpPr>
                <a:spLocks/>
              </p:cNvSpPr>
              <p:nvPr/>
            </p:nvSpPr>
            <p:spPr bwMode="auto">
              <a:xfrm>
                <a:off x="3436" y="3673"/>
                <a:ext cx="586" cy="112"/>
              </a:xfrm>
              <a:custGeom>
                <a:avLst/>
                <a:gdLst>
                  <a:gd name="T0" fmla="*/ 6 w 2343"/>
                  <a:gd name="T1" fmla="*/ 41 h 1183"/>
                  <a:gd name="T2" fmla="*/ 18 w 2343"/>
                  <a:gd name="T3" fmla="*/ 75 h 1183"/>
                  <a:gd name="T4" fmla="*/ 30 w 2343"/>
                  <a:gd name="T5" fmla="*/ 101 h 1183"/>
                  <a:gd name="T6" fmla="*/ 41 w 2343"/>
                  <a:gd name="T7" fmla="*/ 112 h 1183"/>
                  <a:gd name="T8" fmla="*/ 54 w 2343"/>
                  <a:gd name="T9" fmla="*/ 103 h 1183"/>
                  <a:gd name="T10" fmla="*/ 65 w 2343"/>
                  <a:gd name="T11" fmla="*/ 77 h 1183"/>
                  <a:gd name="T12" fmla="*/ 77 w 2343"/>
                  <a:gd name="T13" fmla="*/ 43 h 1183"/>
                  <a:gd name="T14" fmla="*/ 89 w 2343"/>
                  <a:gd name="T15" fmla="*/ 15 h 1183"/>
                  <a:gd name="T16" fmla="*/ 101 w 2343"/>
                  <a:gd name="T17" fmla="*/ 0 h 1183"/>
                  <a:gd name="T18" fmla="*/ 113 w 2343"/>
                  <a:gd name="T19" fmla="*/ 6 h 1183"/>
                  <a:gd name="T20" fmla="*/ 124 w 2343"/>
                  <a:gd name="T21" fmla="*/ 30 h 1183"/>
                  <a:gd name="T22" fmla="*/ 136 w 2343"/>
                  <a:gd name="T23" fmla="*/ 62 h 1183"/>
                  <a:gd name="T24" fmla="*/ 148 w 2343"/>
                  <a:gd name="T25" fmla="*/ 93 h 1183"/>
                  <a:gd name="T26" fmla="*/ 160 w 2343"/>
                  <a:gd name="T27" fmla="*/ 110 h 1183"/>
                  <a:gd name="T28" fmla="*/ 172 w 2343"/>
                  <a:gd name="T29" fmla="*/ 108 h 1183"/>
                  <a:gd name="T30" fmla="*/ 184 w 2343"/>
                  <a:gd name="T31" fmla="*/ 88 h 1183"/>
                  <a:gd name="T32" fmla="*/ 195 w 2343"/>
                  <a:gd name="T33" fmla="*/ 56 h 1183"/>
                  <a:gd name="T34" fmla="*/ 207 w 2343"/>
                  <a:gd name="T35" fmla="*/ 24 h 1183"/>
                  <a:gd name="T36" fmla="*/ 219 w 2343"/>
                  <a:gd name="T37" fmla="*/ 4 h 1183"/>
                  <a:gd name="T38" fmla="*/ 231 w 2343"/>
                  <a:gd name="T39" fmla="*/ 2 h 1183"/>
                  <a:gd name="T40" fmla="*/ 243 w 2343"/>
                  <a:gd name="T41" fmla="*/ 19 h 1183"/>
                  <a:gd name="T42" fmla="*/ 255 w 2343"/>
                  <a:gd name="T43" fmla="*/ 50 h 1183"/>
                  <a:gd name="T44" fmla="*/ 267 w 2343"/>
                  <a:gd name="T45" fmla="*/ 83 h 1183"/>
                  <a:gd name="T46" fmla="*/ 278 w 2343"/>
                  <a:gd name="T47" fmla="*/ 106 h 1183"/>
                  <a:gd name="T48" fmla="*/ 290 w 2343"/>
                  <a:gd name="T49" fmla="*/ 111 h 1183"/>
                  <a:gd name="T50" fmla="*/ 302 w 2343"/>
                  <a:gd name="T51" fmla="*/ 97 h 1183"/>
                  <a:gd name="T52" fmla="*/ 314 w 2343"/>
                  <a:gd name="T53" fmla="*/ 68 h 1183"/>
                  <a:gd name="T54" fmla="*/ 326 w 2343"/>
                  <a:gd name="T55" fmla="*/ 35 h 1183"/>
                  <a:gd name="T56" fmla="*/ 337 w 2343"/>
                  <a:gd name="T57" fmla="*/ 9 h 1183"/>
                  <a:gd name="T58" fmla="*/ 349 w 2343"/>
                  <a:gd name="T59" fmla="*/ 0 h 1183"/>
                  <a:gd name="T60" fmla="*/ 361 w 2343"/>
                  <a:gd name="T61" fmla="*/ 11 h 1183"/>
                  <a:gd name="T62" fmla="*/ 373 w 2343"/>
                  <a:gd name="T63" fmla="*/ 38 h 1183"/>
                  <a:gd name="T64" fmla="*/ 385 w 2343"/>
                  <a:gd name="T65" fmla="*/ 71 h 1183"/>
                  <a:gd name="T66" fmla="*/ 397 w 2343"/>
                  <a:gd name="T67" fmla="*/ 99 h 1183"/>
                  <a:gd name="T68" fmla="*/ 408 w 2343"/>
                  <a:gd name="T69" fmla="*/ 112 h 1183"/>
                  <a:gd name="T70" fmla="*/ 420 w 2343"/>
                  <a:gd name="T71" fmla="*/ 105 h 1183"/>
                  <a:gd name="T72" fmla="*/ 432 w 2343"/>
                  <a:gd name="T73" fmla="*/ 80 h 1183"/>
                  <a:gd name="T74" fmla="*/ 444 w 2343"/>
                  <a:gd name="T75" fmla="*/ 47 h 1183"/>
                  <a:gd name="T76" fmla="*/ 456 w 2343"/>
                  <a:gd name="T77" fmla="*/ 17 h 1183"/>
                  <a:gd name="T78" fmla="*/ 468 w 2343"/>
                  <a:gd name="T79" fmla="*/ 1 h 1183"/>
                  <a:gd name="T80" fmla="*/ 480 w 2343"/>
                  <a:gd name="T81" fmla="*/ 5 h 1183"/>
                  <a:gd name="T82" fmla="*/ 491 w 2343"/>
                  <a:gd name="T83" fmla="*/ 27 h 1183"/>
                  <a:gd name="T84" fmla="*/ 503 w 2343"/>
                  <a:gd name="T85" fmla="*/ 59 h 1183"/>
                  <a:gd name="T86" fmla="*/ 515 w 2343"/>
                  <a:gd name="T87" fmla="*/ 90 h 1183"/>
                  <a:gd name="T88" fmla="*/ 527 w 2343"/>
                  <a:gd name="T89" fmla="*/ 109 h 1183"/>
                  <a:gd name="T90" fmla="*/ 539 w 2343"/>
                  <a:gd name="T91" fmla="*/ 109 h 1183"/>
                  <a:gd name="T92" fmla="*/ 550 w 2343"/>
                  <a:gd name="T93" fmla="*/ 91 h 1183"/>
                  <a:gd name="T94" fmla="*/ 562 w 2343"/>
                  <a:gd name="T95" fmla="*/ 59 h 1183"/>
                  <a:gd name="T96" fmla="*/ 574 w 2343"/>
                  <a:gd name="T97" fmla="*/ 27 h 1183"/>
                  <a:gd name="T98" fmla="*/ 586 w 2343"/>
                  <a:gd name="T99" fmla="*/ 5 h 11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43" h="1183">
                    <a:moveTo>
                      <a:pt x="0" y="272"/>
                    </a:moveTo>
                    <a:lnTo>
                      <a:pt x="24" y="435"/>
                    </a:lnTo>
                    <a:lnTo>
                      <a:pt x="47" y="612"/>
                    </a:lnTo>
                    <a:lnTo>
                      <a:pt x="71" y="788"/>
                    </a:lnTo>
                    <a:lnTo>
                      <a:pt x="95" y="946"/>
                    </a:lnTo>
                    <a:lnTo>
                      <a:pt x="118" y="1071"/>
                    </a:lnTo>
                    <a:lnTo>
                      <a:pt x="142" y="1152"/>
                    </a:lnTo>
                    <a:lnTo>
                      <a:pt x="165" y="1183"/>
                    </a:lnTo>
                    <a:lnTo>
                      <a:pt x="190" y="1160"/>
                    </a:lnTo>
                    <a:lnTo>
                      <a:pt x="214" y="1085"/>
                    </a:lnTo>
                    <a:lnTo>
                      <a:pt x="237" y="964"/>
                    </a:lnTo>
                    <a:lnTo>
                      <a:pt x="261" y="810"/>
                    </a:lnTo>
                    <a:lnTo>
                      <a:pt x="285" y="637"/>
                    </a:lnTo>
                    <a:lnTo>
                      <a:pt x="308" y="458"/>
                    </a:lnTo>
                    <a:lnTo>
                      <a:pt x="332" y="293"/>
                    </a:lnTo>
                    <a:lnTo>
                      <a:pt x="356" y="154"/>
                    </a:lnTo>
                    <a:lnTo>
                      <a:pt x="379" y="55"/>
                    </a:lnTo>
                    <a:lnTo>
                      <a:pt x="403" y="5"/>
                    </a:lnTo>
                    <a:lnTo>
                      <a:pt x="426" y="8"/>
                    </a:lnTo>
                    <a:lnTo>
                      <a:pt x="450" y="66"/>
                    </a:lnTo>
                    <a:lnTo>
                      <a:pt x="474" y="169"/>
                    </a:lnTo>
                    <a:lnTo>
                      <a:pt x="497" y="313"/>
                    </a:lnTo>
                    <a:lnTo>
                      <a:pt x="521" y="482"/>
                    </a:lnTo>
                    <a:lnTo>
                      <a:pt x="545" y="660"/>
                    </a:lnTo>
                    <a:lnTo>
                      <a:pt x="568" y="832"/>
                    </a:lnTo>
                    <a:lnTo>
                      <a:pt x="592" y="983"/>
                    </a:lnTo>
                    <a:lnTo>
                      <a:pt x="616" y="1097"/>
                    </a:lnTo>
                    <a:lnTo>
                      <a:pt x="639" y="1166"/>
                    </a:lnTo>
                    <a:lnTo>
                      <a:pt x="663" y="1182"/>
                    </a:lnTo>
                    <a:lnTo>
                      <a:pt x="686" y="1144"/>
                    </a:lnTo>
                    <a:lnTo>
                      <a:pt x="710" y="1057"/>
                    </a:lnTo>
                    <a:lnTo>
                      <a:pt x="734" y="926"/>
                    </a:lnTo>
                    <a:lnTo>
                      <a:pt x="757" y="765"/>
                    </a:lnTo>
                    <a:lnTo>
                      <a:pt x="781" y="588"/>
                    </a:lnTo>
                    <a:lnTo>
                      <a:pt x="805" y="413"/>
                    </a:lnTo>
                    <a:lnTo>
                      <a:pt x="828" y="253"/>
                    </a:lnTo>
                    <a:lnTo>
                      <a:pt x="852" y="123"/>
                    </a:lnTo>
                    <a:lnTo>
                      <a:pt x="876" y="37"/>
                    </a:lnTo>
                    <a:lnTo>
                      <a:pt x="899" y="1"/>
                    </a:lnTo>
                    <a:lnTo>
                      <a:pt x="923" y="18"/>
                    </a:lnTo>
                    <a:lnTo>
                      <a:pt x="946" y="88"/>
                    </a:lnTo>
                    <a:lnTo>
                      <a:pt x="971" y="204"/>
                    </a:lnTo>
                    <a:lnTo>
                      <a:pt x="995" y="355"/>
                    </a:lnTo>
                    <a:lnTo>
                      <a:pt x="1018" y="529"/>
                    </a:lnTo>
                    <a:lnTo>
                      <a:pt x="1042" y="707"/>
                    </a:lnTo>
                    <a:lnTo>
                      <a:pt x="1066" y="875"/>
                    </a:lnTo>
                    <a:lnTo>
                      <a:pt x="1089" y="1017"/>
                    </a:lnTo>
                    <a:lnTo>
                      <a:pt x="1113" y="1121"/>
                    </a:lnTo>
                    <a:lnTo>
                      <a:pt x="1137" y="1175"/>
                    </a:lnTo>
                    <a:lnTo>
                      <a:pt x="1160" y="1177"/>
                    </a:lnTo>
                    <a:lnTo>
                      <a:pt x="1184" y="1126"/>
                    </a:lnTo>
                    <a:lnTo>
                      <a:pt x="1207" y="1026"/>
                    </a:lnTo>
                    <a:lnTo>
                      <a:pt x="1231" y="886"/>
                    </a:lnTo>
                    <a:lnTo>
                      <a:pt x="1255" y="720"/>
                    </a:lnTo>
                    <a:lnTo>
                      <a:pt x="1278" y="541"/>
                    </a:lnTo>
                    <a:lnTo>
                      <a:pt x="1302" y="368"/>
                    </a:lnTo>
                    <a:lnTo>
                      <a:pt x="1326" y="215"/>
                    </a:lnTo>
                    <a:lnTo>
                      <a:pt x="1349" y="95"/>
                    </a:lnTo>
                    <a:lnTo>
                      <a:pt x="1373" y="21"/>
                    </a:lnTo>
                    <a:lnTo>
                      <a:pt x="1397" y="0"/>
                    </a:lnTo>
                    <a:lnTo>
                      <a:pt x="1420" y="33"/>
                    </a:lnTo>
                    <a:lnTo>
                      <a:pt x="1444" y="115"/>
                    </a:lnTo>
                    <a:lnTo>
                      <a:pt x="1467" y="242"/>
                    </a:lnTo>
                    <a:lnTo>
                      <a:pt x="1491" y="400"/>
                    </a:lnTo>
                    <a:lnTo>
                      <a:pt x="1515" y="576"/>
                    </a:lnTo>
                    <a:lnTo>
                      <a:pt x="1538" y="753"/>
                    </a:lnTo>
                    <a:lnTo>
                      <a:pt x="1562" y="915"/>
                    </a:lnTo>
                    <a:lnTo>
                      <a:pt x="1586" y="1049"/>
                    </a:lnTo>
                    <a:lnTo>
                      <a:pt x="1609" y="1140"/>
                    </a:lnTo>
                    <a:lnTo>
                      <a:pt x="1633" y="1181"/>
                    </a:lnTo>
                    <a:lnTo>
                      <a:pt x="1657" y="1169"/>
                    </a:lnTo>
                    <a:lnTo>
                      <a:pt x="1680" y="1104"/>
                    </a:lnTo>
                    <a:lnTo>
                      <a:pt x="1704" y="992"/>
                    </a:lnTo>
                    <a:lnTo>
                      <a:pt x="1727" y="844"/>
                    </a:lnTo>
                    <a:lnTo>
                      <a:pt x="1752" y="673"/>
                    </a:lnTo>
                    <a:lnTo>
                      <a:pt x="1776" y="494"/>
                    </a:lnTo>
                    <a:lnTo>
                      <a:pt x="1799" y="324"/>
                    </a:lnTo>
                    <a:lnTo>
                      <a:pt x="1823" y="179"/>
                    </a:lnTo>
                    <a:lnTo>
                      <a:pt x="1847" y="72"/>
                    </a:lnTo>
                    <a:lnTo>
                      <a:pt x="1870" y="11"/>
                    </a:lnTo>
                    <a:lnTo>
                      <a:pt x="1894" y="3"/>
                    </a:lnTo>
                    <a:lnTo>
                      <a:pt x="1918" y="49"/>
                    </a:lnTo>
                    <a:lnTo>
                      <a:pt x="1941" y="145"/>
                    </a:lnTo>
                    <a:lnTo>
                      <a:pt x="1965" y="281"/>
                    </a:lnTo>
                    <a:lnTo>
                      <a:pt x="1988" y="446"/>
                    </a:lnTo>
                    <a:lnTo>
                      <a:pt x="2012" y="623"/>
                    </a:lnTo>
                    <a:lnTo>
                      <a:pt x="2036" y="798"/>
                    </a:lnTo>
                    <a:lnTo>
                      <a:pt x="2059" y="954"/>
                    </a:lnTo>
                    <a:lnTo>
                      <a:pt x="2083" y="1077"/>
                    </a:lnTo>
                    <a:lnTo>
                      <a:pt x="2107" y="1155"/>
                    </a:lnTo>
                    <a:lnTo>
                      <a:pt x="2130" y="1183"/>
                    </a:lnTo>
                    <a:lnTo>
                      <a:pt x="2154" y="1156"/>
                    </a:lnTo>
                    <a:lnTo>
                      <a:pt x="2178" y="1078"/>
                    </a:lnTo>
                    <a:lnTo>
                      <a:pt x="2201" y="956"/>
                    </a:lnTo>
                    <a:lnTo>
                      <a:pt x="2225" y="800"/>
                    </a:lnTo>
                    <a:lnTo>
                      <a:pt x="2248" y="625"/>
                    </a:lnTo>
                    <a:lnTo>
                      <a:pt x="2272" y="448"/>
                    </a:lnTo>
                    <a:lnTo>
                      <a:pt x="2296" y="283"/>
                    </a:lnTo>
                    <a:lnTo>
                      <a:pt x="2319" y="147"/>
                    </a:lnTo>
                    <a:lnTo>
                      <a:pt x="2343" y="50"/>
                    </a:lnTo>
                  </a:path>
                </a:pathLst>
              </a:custGeom>
              <a:noFill/>
              <a:ln w="15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09" name="Rectangle 26"/>
            <p:cNvSpPr>
              <a:spLocks noChangeArrowheads="1"/>
            </p:cNvSpPr>
            <p:nvPr/>
          </p:nvSpPr>
          <p:spPr bwMode="auto">
            <a:xfrm>
              <a:off x="4032" y="2688"/>
              <a:ext cx="240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27"/>
            <p:cNvSpPr>
              <a:spLocks noChangeArrowheads="1"/>
            </p:cNvSpPr>
            <p:nvPr/>
          </p:nvSpPr>
          <p:spPr bwMode="auto">
            <a:xfrm>
              <a:off x="3249" y="2686"/>
              <a:ext cx="240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1" name="Text Box 28"/>
          <p:cNvSpPr txBox="1">
            <a:spLocks noChangeArrowheads="1"/>
          </p:cNvSpPr>
          <p:nvPr/>
        </p:nvSpPr>
        <p:spPr bwMode="auto">
          <a:xfrm>
            <a:off x="8043067" y="4150625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Spatially coherent</a:t>
            </a:r>
          </a:p>
        </p:txBody>
      </p:sp>
      <p:sp>
        <p:nvSpPr>
          <p:cNvPr id="24592" name="Text Box 29"/>
          <p:cNvSpPr txBox="1">
            <a:spLocks noChangeArrowheads="1"/>
          </p:cNvSpPr>
          <p:nvPr/>
        </p:nvSpPr>
        <p:spPr bwMode="auto">
          <a:xfrm>
            <a:off x="8043067" y="5293625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Spatially incoherent</a:t>
            </a:r>
          </a:p>
        </p:txBody>
      </p:sp>
      <p:grpSp>
        <p:nvGrpSpPr>
          <p:cNvPr id="24593" name="Group 30"/>
          <p:cNvGrpSpPr>
            <a:grpSpLocks/>
          </p:cNvGrpSpPr>
          <p:nvPr/>
        </p:nvGrpSpPr>
        <p:grpSpPr bwMode="auto">
          <a:xfrm>
            <a:off x="3318668" y="4455425"/>
            <a:ext cx="1514475" cy="509588"/>
            <a:chOff x="1104" y="3024"/>
            <a:chExt cx="954" cy="321"/>
          </a:xfrm>
        </p:grpSpPr>
        <p:sp>
          <p:nvSpPr>
            <p:cNvPr id="24597" name="Text Box 31"/>
            <p:cNvSpPr txBox="1">
              <a:spLocks noChangeArrowheads="1"/>
            </p:cNvSpPr>
            <p:nvPr/>
          </p:nvSpPr>
          <p:spPr bwMode="auto">
            <a:xfrm>
              <a:off x="1104" y="302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r</a:t>
              </a:r>
            </a:p>
          </p:txBody>
        </p:sp>
        <p:grpSp>
          <p:nvGrpSpPr>
            <p:cNvPr id="24598" name="Group 32"/>
            <p:cNvGrpSpPr>
              <a:grpSpLocks/>
            </p:cNvGrpSpPr>
            <p:nvPr/>
          </p:nvGrpSpPr>
          <p:grpSpPr bwMode="auto">
            <a:xfrm>
              <a:off x="1273" y="3153"/>
              <a:ext cx="785" cy="192"/>
              <a:chOff x="2047" y="3120"/>
              <a:chExt cx="785" cy="192"/>
            </a:xfrm>
          </p:grpSpPr>
          <p:sp>
            <p:nvSpPr>
              <p:cNvPr id="24600" name="Line 33"/>
              <p:cNvSpPr>
                <a:spLocks noChangeShapeType="1"/>
              </p:cNvSpPr>
              <p:nvPr/>
            </p:nvSpPr>
            <p:spPr bwMode="auto">
              <a:xfrm>
                <a:off x="2047" y="3241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Text Box 34"/>
              <p:cNvSpPr txBox="1">
                <a:spLocks noChangeArrowheads="1"/>
              </p:cNvSpPr>
              <p:nvPr/>
            </p:nvSpPr>
            <p:spPr bwMode="auto">
              <a:xfrm>
                <a:off x="2640" y="312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z</a:t>
                </a:r>
              </a:p>
            </p:txBody>
          </p:sp>
        </p:grpSp>
        <p:sp>
          <p:nvSpPr>
            <p:cNvPr id="24599" name="Line 35"/>
            <p:cNvSpPr>
              <a:spLocks noChangeShapeType="1"/>
            </p:cNvSpPr>
            <p:nvPr/>
          </p:nvSpPr>
          <p:spPr bwMode="auto">
            <a:xfrm flipV="1">
              <a:off x="1273" y="3039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4" name="Line 36"/>
          <p:cNvSpPr>
            <a:spLocks noChangeShapeType="1"/>
          </p:cNvSpPr>
          <p:nvPr/>
        </p:nvSpPr>
        <p:spPr bwMode="auto">
          <a:xfrm>
            <a:off x="6928643" y="3806138"/>
            <a:ext cx="15875" cy="2197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Text Box 37"/>
          <p:cNvSpPr txBox="1">
            <a:spLocks noChangeArrowheads="1"/>
          </p:cNvSpPr>
          <p:nvPr/>
        </p:nvSpPr>
        <p:spPr bwMode="auto">
          <a:xfrm>
            <a:off x="3748607" y="271373"/>
            <a:ext cx="37809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00CC"/>
                </a:solidFill>
              </a:rPr>
              <a:t>Temporal and Spatial Coherence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40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" y="2412510"/>
            <a:ext cx="98298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19200" y="354222"/>
            <a:ext cx="6427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 Light Intensity  (I) and Power (P)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988455"/>
            <a:ext cx="10668000" cy="5847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600" i="1" dirty="0"/>
              <a:t>Since optical frequencies are very high (&gt;10</a:t>
            </a:r>
            <a:r>
              <a:rPr lang="en-US" sz="1600" i="1" baseline="30000" dirty="0"/>
              <a:t>14</a:t>
            </a:r>
            <a:r>
              <a:rPr lang="en-US" sz="1600" i="1" dirty="0"/>
              <a:t> Hz), the detectors measure a time average of the flux density contained in the electromagnetic  field.   This is called the light intensity and has units of power per unit area: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194637"/>
              </p:ext>
            </p:extLst>
          </p:nvPr>
        </p:nvGraphicFramePr>
        <p:xfrm>
          <a:off x="4724400" y="2287168"/>
          <a:ext cx="21685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3" imgW="1600200" imgH="419100" progId="Equation.DSMT4">
                  <p:embed/>
                </p:oleObj>
              </mc:Choice>
              <mc:Fallback>
                <p:oleObj name="Equation" r:id="rId3" imgW="16002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87168"/>
                        <a:ext cx="2168525" cy="5667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13425"/>
              </p:ext>
            </p:extLst>
          </p:nvPr>
        </p:nvGraphicFramePr>
        <p:xfrm>
          <a:off x="4283868" y="3062898"/>
          <a:ext cx="30495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5" imgW="1981080" imgH="279360" progId="Equation.DSMT4">
                  <p:embed/>
                </p:oleObj>
              </mc:Choice>
              <mc:Fallback>
                <p:oleObj name="Equation" r:id="rId5" imgW="198108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868" y="3062898"/>
                        <a:ext cx="3049588" cy="43021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9926637" y="23622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10368872" y="2133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749872" y="182968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beam area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499983" y="3715844"/>
            <a:ext cx="502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2000" b="1" i="1" dirty="0"/>
              <a:t>n</a:t>
            </a:r>
            <a:r>
              <a:rPr lang="en-US" sz="1800" dirty="0"/>
              <a:t>= refractive index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i="1" dirty="0"/>
              <a:t>c</a:t>
            </a:r>
            <a:r>
              <a:rPr lang="en-US" sz="1800" dirty="0"/>
              <a:t>= speed of light in vacuum (3x10</a:t>
            </a:r>
            <a:r>
              <a:rPr lang="en-US" sz="1800" baseline="30000" dirty="0"/>
              <a:t>10</a:t>
            </a:r>
            <a:r>
              <a:rPr lang="en-US" sz="1800" dirty="0"/>
              <a:t> cm/sec)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i="1" dirty="0">
                <a:sym typeface="Symbol" pitchFamily="18" charset="2"/>
              </a:rPr>
              <a:t></a:t>
            </a:r>
            <a:r>
              <a:rPr lang="en-US" sz="2000" b="1" i="1" baseline="-25000" dirty="0">
                <a:sym typeface="Symbol" pitchFamily="18" charset="2"/>
              </a:rPr>
              <a:t>0</a:t>
            </a:r>
            <a:r>
              <a:rPr lang="en-US" sz="1800" dirty="0">
                <a:sym typeface="Symbol" pitchFamily="18" charset="2"/>
              </a:rPr>
              <a:t>= permittivity of free space (8.85x10</a:t>
            </a:r>
            <a:r>
              <a:rPr lang="en-US" sz="1800" baseline="30000" dirty="0">
                <a:sym typeface="Symbol" pitchFamily="18" charset="2"/>
              </a:rPr>
              <a:t>-12 </a:t>
            </a:r>
            <a:r>
              <a:rPr lang="en-US" sz="1800" dirty="0">
                <a:sym typeface="Symbol" pitchFamily="18" charset="2"/>
              </a:rPr>
              <a:t>F/m)</a:t>
            </a:r>
            <a:endParaRPr lang="en-US" sz="1800" dirty="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810000" y="5299491"/>
            <a:ext cx="40895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dirty="0"/>
              <a:t>Another commonly used attribute of light:</a:t>
            </a:r>
          </a:p>
          <a:p>
            <a:pPr algn="ctr" eaLnBrk="1" hangingPunct="1"/>
            <a:r>
              <a:rPr lang="en-US" sz="1800" dirty="0"/>
              <a:t>    </a:t>
            </a: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Brightness=</a:t>
            </a:r>
            <a:r>
              <a:rPr lang="en-US" sz="1800" dirty="0"/>
              <a:t> </a:t>
            </a:r>
            <a:r>
              <a:rPr lang="en-US" sz="1800" i="1" dirty="0"/>
              <a:t>Power/(Solid Angle </a:t>
            </a:r>
            <a:r>
              <a:rPr lang="en-US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x </a:t>
            </a:r>
            <a:r>
              <a:rPr lang="en-US" sz="1800" i="1" dirty="0"/>
              <a:t>Area)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200" y="2215145"/>
            <a:ext cx="914400" cy="7757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2412510"/>
            <a:ext cx="1524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5073" y="6096725"/>
            <a:ext cx="1249854" cy="761275"/>
          </a:xfrm>
          <a:prstGeom prst="rect">
            <a:avLst/>
          </a:prstGeom>
        </p:spPr>
      </p:pic>
      <p:pic>
        <p:nvPicPr>
          <p:cNvPr id="18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596" b="7792"/>
          <a:stretch/>
        </p:blipFill>
        <p:spPr>
          <a:xfrm>
            <a:off x="2362200" y="228600"/>
            <a:ext cx="7840133" cy="3951885"/>
          </a:xfrm>
          <a:prstGeom prst="rect">
            <a:avLst/>
          </a:prstGeom>
        </p:spPr>
      </p:pic>
      <p:pic>
        <p:nvPicPr>
          <p:cNvPr id="26626" name="Picture 2" descr="Beam Delivery: M2, BPP, Spot Size &amp;amp; Why You Should Care – Laser Chir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/>
          <a:stretch/>
        </p:blipFill>
        <p:spPr bwMode="auto">
          <a:xfrm>
            <a:off x="4343400" y="4648200"/>
            <a:ext cx="2590800" cy="19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648200"/>
            <a:ext cx="824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M </a:t>
            </a:r>
            <a:r>
              <a:rPr lang="en-US" sz="2000" i="1" baseline="30000" dirty="0"/>
              <a:t>2</a:t>
            </a:r>
            <a:r>
              <a:rPr lang="en-US" sz="2000" dirty="0"/>
              <a:t> is also often used to describe the beam quality (coherence) of a laser beam: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0" y="5471611"/>
            <a:ext cx="1385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30000" dirty="0"/>
              <a:t>2</a:t>
            </a:r>
            <a:r>
              <a:rPr lang="en-US" sz="1800" dirty="0"/>
              <a:t>=1 (good)</a:t>
            </a:r>
          </a:p>
          <a:p>
            <a:r>
              <a:rPr lang="en-US" sz="1800" dirty="0"/>
              <a:t>M</a:t>
            </a:r>
            <a:r>
              <a:rPr lang="en-US" sz="1800" baseline="30000" dirty="0"/>
              <a:t>2</a:t>
            </a:r>
            <a:r>
              <a:rPr lang="en-US" sz="1800" dirty="0"/>
              <a:t>&gt;2 (poor)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073" y="6096725"/>
            <a:ext cx="1249854" cy="761275"/>
          </a:xfrm>
          <a:prstGeom prst="rect">
            <a:avLst/>
          </a:prstGeom>
        </p:spPr>
      </p:pic>
      <p:pic>
        <p:nvPicPr>
          <p:cNvPr id="8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2819400" y="2416485"/>
            <a:ext cx="6172200" cy="361951"/>
            <a:chOff x="960" y="2160"/>
            <a:chExt cx="4464" cy="480"/>
          </a:xfrm>
        </p:grpSpPr>
        <p:grpSp>
          <p:nvGrpSpPr>
            <p:cNvPr id="23563" name="Group 5"/>
            <p:cNvGrpSpPr>
              <a:grpSpLocks/>
            </p:cNvGrpSpPr>
            <p:nvPr/>
          </p:nvGrpSpPr>
          <p:grpSpPr bwMode="auto">
            <a:xfrm>
              <a:off x="960" y="2160"/>
              <a:ext cx="2256" cy="480"/>
              <a:chOff x="1296" y="2112"/>
              <a:chExt cx="2256" cy="480"/>
            </a:xfrm>
          </p:grpSpPr>
          <p:sp>
            <p:nvSpPr>
              <p:cNvPr id="23662" name="Rectangle 6"/>
              <p:cNvSpPr>
                <a:spLocks noChangeArrowheads="1"/>
              </p:cNvSpPr>
              <p:nvPr/>
            </p:nvSpPr>
            <p:spPr bwMode="auto">
              <a:xfrm>
                <a:off x="1296" y="2112"/>
                <a:ext cx="2256" cy="48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C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63" name="Group 7"/>
              <p:cNvGrpSpPr>
                <a:grpSpLocks/>
              </p:cNvGrpSpPr>
              <p:nvPr/>
            </p:nvGrpSpPr>
            <p:grpSpPr bwMode="auto">
              <a:xfrm rot="10800000">
                <a:off x="2438" y="2160"/>
                <a:ext cx="336" cy="432"/>
                <a:chOff x="960" y="2784"/>
                <a:chExt cx="336" cy="432"/>
              </a:xfrm>
            </p:grpSpPr>
            <p:sp>
              <p:nvSpPr>
                <p:cNvPr id="23744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5" name="Oval 9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6" name="Oval 10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7" name="Oval 11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8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9" name="Oval 13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0" name="Oval 14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1" name="Oval 15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2" name="Oval 16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3" name="Oval 17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5" name="Oval 19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6" name="Oval 20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7" name="Oval 21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58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4" name="Group 23"/>
              <p:cNvGrpSpPr>
                <a:grpSpLocks/>
              </p:cNvGrpSpPr>
              <p:nvPr/>
            </p:nvGrpSpPr>
            <p:grpSpPr bwMode="auto">
              <a:xfrm>
                <a:off x="1344" y="2160"/>
                <a:ext cx="336" cy="432"/>
                <a:chOff x="960" y="2784"/>
                <a:chExt cx="336" cy="432"/>
              </a:xfrm>
            </p:grpSpPr>
            <p:sp>
              <p:nvSpPr>
                <p:cNvPr id="23729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0" name="Oval 25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1" name="Oval 26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2" name="Oval 27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3" name="Oval 28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4" name="Oval 29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5" name="Oval 30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6" name="Oval 31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7" name="Oval 32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8" name="Oval 33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9" name="Oval 34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0" name="Oval 35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1" name="Oval 36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2" name="Oval 37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3" name="Oval 38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5" name="Group 39"/>
              <p:cNvGrpSpPr>
                <a:grpSpLocks/>
              </p:cNvGrpSpPr>
              <p:nvPr/>
            </p:nvGrpSpPr>
            <p:grpSpPr bwMode="auto">
              <a:xfrm>
                <a:off x="2073" y="2160"/>
                <a:ext cx="336" cy="432"/>
                <a:chOff x="960" y="2784"/>
                <a:chExt cx="336" cy="432"/>
              </a:xfrm>
            </p:grpSpPr>
            <p:sp>
              <p:nvSpPr>
                <p:cNvPr id="23714" name="Oval 40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5" name="Oval 41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6" name="Oval 42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7" name="Oval 43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8" name="Oval 44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9" name="Oval 45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Oval 46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Oval 47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Oval 48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3" name="Oval 49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4" name="Oval 50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5" name="Oval 51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6" name="Oval 52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7" name="Oval 53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8" name="Oval 54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6" name="Group 55"/>
              <p:cNvGrpSpPr>
                <a:grpSpLocks/>
              </p:cNvGrpSpPr>
              <p:nvPr/>
            </p:nvGrpSpPr>
            <p:grpSpPr bwMode="auto">
              <a:xfrm>
                <a:off x="2803" y="2160"/>
                <a:ext cx="336" cy="432"/>
                <a:chOff x="960" y="2784"/>
                <a:chExt cx="336" cy="432"/>
              </a:xfrm>
            </p:grpSpPr>
            <p:sp>
              <p:nvSpPr>
                <p:cNvPr id="23699" name="Oval 56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Oval 57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Oval 58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2" name="Oval 59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3" name="Oval 60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4" name="Oval 61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5" name="Oval 62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6" name="Oval 63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7" name="Oval 64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8" name="Oval 65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Oval 66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Oval 67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1" name="Oval 68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2" name="Oval 69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3" name="Oval 70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7" name="Group 71"/>
              <p:cNvGrpSpPr>
                <a:grpSpLocks/>
              </p:cNvGrpSpPr>
              <p:nvPr/>
            </p:nvGrpSpPr>
            <p:grpSpPr bwMode="auto">
              <a:xfrm flipV="1">
                <a:off x="3168" y="2160"/>
                <a:ext cx="336" cy="432"/>
                <a:chOff x="960" y="2784"/>
                <a:chExt cx="336" cy="432"/>
              </a:xfrm>
            </p:grpSpPr>
            <p:sp>
              <p:nvSpPr>
                <p:cNvPr id="23684" name="Oval 72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5" name="Oval 73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6" name="Oval 74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7" name="Oval 75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8" name="Oval 76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9" name="Oval 77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0" name="Oval 78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1" name="Oval 79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2" name="Oval 80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3" name="Oval 81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4" name="Oval 82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5" name="Oval 83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6" name="Oval 84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7" name="Oval 85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8" name="Oval 86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8" name="Group 87"/>
              <p:cNvGrpSpPr>
                <a:grpSpLocks/>
              </p:cNvGrpSpPr>
              <p:nvPr/>
            </p:nvGrpSpPr>
            <p:grpSpPr bwMode="auto">
              <a:xfrm flipH="1" flipV="1">
                <a:off x="1708" y="2160"/>
                <a:ext cx="336" cy="432"/>
                <a:chOff x="960" y="2784"/>
                <a:chExt cx="336" cy="432"/>
              </a:xfrm>
            </p:grpSpPr>
            <p:sp>
              <p:nvSpPr>
                <p:cNvPr id="23669" name="Oval 88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0" name="Oval 89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1" name="Oval 90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2" name="Oval 91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3" name="Oval 92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4" name="Oval 93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Oval 94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Oval 95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Oval 96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8" name="Oval 97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9" name="Oval 98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0" name="Oval 99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1" name="Oval 100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2" name="Oval 101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3" name="Oval 102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4" name="Group 103"/>
            <p:cNvGrpSpPr>
              <a:grpSpLocks/>
            </p:cNvGrpSpPr>
            <p:nvPr/>
          </p:nvGrpSpPr>
          <p:grpSpPr bwMode="auto">
            <a:xfrm>
              <a:off x="3168" y="2160"/>
              <a:ext cx="2256" cy="480"/>
              <a:chOff x="1296" y="2112"/>
              <a:chExt cx="2256" cy="480"/>
            </a:xfrm>
          </p:grpSpPr>
          <p:sp>
            <p:nvSpPr>
              <p:cNvPr id="23565" name="Rectangle 104"/>
              <p:cNvSpPr>
                <a:spLocks noChangeArrowheads="1"/>
              </p:cNvSpPr>
              <p:nvPr/>
            </p:nvSpPr>
            <p:spPr bwMode="auto">
              <a:xfrm>
                <a:off x="1296" y="2112"/>
                <a:ext cx="2256" cy="48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C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66" name="Group 105"/>
              <p:cNvGrpSpPr>
                <a:grpSpLocks/>
              </p:cNvGrpSpPr>
              <p:nvPr/>
            </p:nvGrpSpPr>
            <p:grpSpPr bwMode="auto">
              <a:xfrm rot="10800000">
                <a:off x="2438" y="2160"/>
                <a:ext cx="336" cy="432"/>
                <a:chOff x="960" y="2784"/>
                <a:chExt cx="336" cy="432"/>
              </a:xfrm>
            </p:grpSpPr>
            <p:sp>
              <p:nvSpPr>
                <p:cNvPr id="23647" name="Oval 106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8" name="Oval 107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9" name="Oval 108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0" name="Oval 109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1" name="Oval 110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2" name="Oval 111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3" name="Oval 112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4" name="Oval 113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5" name="Oval 114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6" name="Oval 115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7" name="Oval 116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8" name="Oval 117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9" name="Oval 118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0" name="Oval 119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1" name="Oval 120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67" name="Group 121"/>
              <p:cNvGrpSpPr>
                <a:grpSpLocks/>
              </p:cNvGrpSpPr>
              <p:nvPr/>
            </p:nvGrpSpPr>
            <p:grpSpPr bwMode="auto">
              <a:xfrm>
                <a:off x="1344" y="2160"/>
                <a:ext cx="336" cy="432"/>
                <a:chOff x="960" y="2784"/>
                <a:chExt cx="336" cy="432"/>
              </a:xfrm>
            </p:grpSpPr>
            <p:sp>
              <p:nvSpPr>
                <p:cNvPr id="23632" name="Oval 122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3" name="Oval 123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Oval 124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Oval 125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Oval 126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7" name="Oval 127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8" name="Oval 128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9" name="Oval 129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0" name="Oval 130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1" name="Oval 131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Oval 132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Oval 133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4" name="Oval 134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5" name="Oval 135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6" name="Oval 136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68" name="Group 137"/>
              <p:cNvGrpSpPr>
                <a:grpSpLocks/>
              </p:cNvGrpSpPr>
              <p:nvPr/>
            </p:nvGrpSpPr>
            <p:grpSpPr bwMode="auto">
              <a:xfrm>
                <a:off x="2073" y="2160"/>
                <a:ext cx="336" cy="432"/>
                <a:chOff x="960" y="2784"/>
                <a:chExt cx="336" cy="432"/>
              </a:xfrm>
            </p:grpSpPr>
            <p:sp>
              <p:nvSpPr>
                <p:cNvPr id="23617" name="Oval 138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8" name="Oval 139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9" name="Oval 140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0" name="Oval 141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1" name="Oval 142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2" name="Oval 143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3" name="Oval 144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4" name="Oval 145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5" name="Oval 146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6" name="Oval 147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7" name="Oval 148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8" name="Oval 149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9" name="Oval 150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0" name="Oval 151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1" name="Oval 152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69" name="Group 153"/>
              <p:cNvGrpSpPr>
                <a:grpSpLocks/>
              </p:cNvGrpSpPr>
              <p:nvPr/>
            </p:nvGrpSpPr>
            <p:grpSpPr bwMode="auto">
              <a:xfrm>
                <a:off x="2803" y="2160"/>
                <a:ext cx="336" cy="432"/>
                <a:chOff x="960" y="2784"/>
                <a:chExt cx="336" cy="432"/>
              </a:xfrm>
            </p:grpSpPr>
            <p:sp>
              <p:nvSpPr>
                <p:cNvPr id="23602" name="Oval 154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Oval 155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4" name="Oval 156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5" name="Oval 157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6" name="Oval 158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7" name="Oval 159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8" name="Oval 160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9" name="Oval 161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0" name="Oval 162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1" name="Oval 163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2" name="Oval 164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3" name="Oval 165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4" name="Oval 166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5" name="Oval 167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6" name="Oval 168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0" name="Group 169"/>
              <p:cNvGrpSpPr>
                <a:grpSpLocks/>
              </p:cNvGrpSpPr>
              <p:nvPr/>
            </p:nvGrpSpPr>
            <p:grpSpPr bwMode="auto">
              <a:xfrm flipV="1">
                <a:off x="3168" y="2160"/>
                <a:ext cx="336" cy="432"/>
                <a:chOff x="960" y="2784"/>
                <a:chExt cx="336" cy="432"/>
              </a:xfrm>
            </p:grpSpPr>
            <p:sp>
              <p:nvSpPr>
                <p:cNvPr id="23587" name="Oval 170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8" name="Oval 171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9" name="Oval 172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0" name="Oval 173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1" name="Oval 174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2" name="Oval 175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3" name="Oval 176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4" name="Oval 177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5" name="Oval 178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6" name="Oval 179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7" name="Oval 180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8" name="Oval 181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9" name="Oval 182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0" name="Oval 183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Oval 184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1" name="Group 185"/>
              <p:cNvGrpSpPr>
                <a:grpSpLocks/>
              </p:cNvGrpSpPr>
              <p:nvPr/>
            </p:nvGrpSpPr>
            <p:grpSpPr bwMode="auto">
              <a:xfrm flipH="1" flipV="1">
                <a:off x="1708" y="2160"/>
                <a:ext cx="336" cy="432"/>
                <a:chOff x="960" y="2784"/>
                <a:chExt cx="336" cy="432"/>
              </a:xfrm>
            </p:grpSpPr>
            <p:sp>
              <p:nvSpPr>
                <p:cNvPr id="23572" name="Oval 186"/>
                <p:cNvSpPr>
                  <a:spLocks noChangeArrowheads="1"/>
                </p:cNvSpPr>
                <p:nvPr/>
              </p:nvSpPr>
              <p:spPr bwMode="auto">
                <a:xfrm>
                  <a:off x="1152" y="2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3" name="Oval 187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4" name="Oval 188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5" name="Oval 189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6" name="Oval 190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7" name="Oval 191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Oval 192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9" name="Oval 193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0" name="Oval 194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1" name="Oval 195"/>
                <p:cNvSpPr>
                  <a:spLocks noChangeArrowheads="1"/>
                </p:cNvSpPr>
                <p:nvPr/>
              </p:nvSpPr>
              <p:spPr bwMode="auto">
                <a:xfrm>
                  <a:off x="1248" y="30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2" name="Oval 196"/>
                <p:cNvSpPr>
                  <a:spLocks noChangeArrowheads="1"/>
                </p:cNvSpPr>
                <p:nvPr/>
              </p:nvSpPr>
              <p:spPr bwMode="auto">
                <a:xfrm>
                  <a:off x="1152" y="307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3" name="Oval 197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4" name="Oval 198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5" name="Oval 199"/>
                <p:cNvSpPr>
                  <a:spLocks noChangeArrowheads="1"/>
                </p:cNvSpPr>
                <p:nvPr/>
              </p:nvSpPr>
              <p:spPr bwMode="auto">
                <a:xfrm>
                  <a:off x="1200" y="283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6" name="Oval 200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55" name="Rectangle 201"/>
          <p:cNvSpPr>
            <a:spLocks noChangeArrowheads="1"/>
          </p:cNvSpPr>
          <p:nvPr/>
        </p:nvSpPr>
        <p:spPr bwMode="auto">
          <a:xfrm>
            <a:off x="3891362" y="5105400"/>
            <a:ext cx="4495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ym typeface="Symbol" pitchFamily="18" charset="2"/>
              </a:rPr>
              <a:t>useful formulas:</a:t>
            </a:r>
            <a:r>
              <a:rPr lang="en-US" sz="1600" i="1" dirty="0">
                <a:solidFill>
                  <a:srgbClr val="FF0000"/>
                </a:solidFill>
                <a:sym typeface="Symbol" pitchFamily="18" charset="2"/>
              </a:rPr>
              <a:t>  (m)1.24/E(eV)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i="1" dirty="0">
                <a:solidFill>
                  <a:srgbClr val="FF0000"/>
                </a:solidFill>
                <a:sym typeface="Symbol" pitchFamily="18" charset="2"/>
              </a:rPr>
              <a:t>                            (m)=10000/E(cm</a:t>
            </a:r>
            <a:r>
              <a:rPr lang="en-US" sz="1600" i="1" baseline="30000" dirty="0">
                <a:solidFill>
                  <a:srgbClr val="FF0000"/>
                </a:solidFill>
                <a:sym typeface="Symbol" pitchFamily="18" charset="2"/>
              </a:rPr>
              <a:t>-1</a:t>
            </a:r>
            <a:r>
              <a:rPr lang="en-US" sz="1600" i="1" dirty="0">
                <a:solidFill>
                  <a:srgbClr val="FF00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3556" name="Text Box 202"/>
          <p:cNvSpPr txBox="1">
            <a:spLocks noChangeArrowheads="1"/>
          </p:cNvSpPr>
          <p:nvPr/>
        </p:nvSpPr>
        <p:spPr bwMode="auto">
          <a:xfrm>
            <a:off x="3212610" y="3077936"/>
            <a:ext cx="5506636" cy="30777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 i="1" dirty="0"/>
              <a:t>Photon density</a:t>
            </a:r>
            <a:r>
              <a:rPr lang="en-US" sz="1400" i="1" dirty="0"/>
              <a:t> in an optical beam (number of photons per unit volume):  </a:t>
            </a:r>
          </a:p>
        </p:txBody>
      </p:sp>
      <p:graphicFrame>
        <p:nvGraphicFramePr>
          <p:cNvPr id="23557" name="Object 203"/>
          <p:cNvGraphicFramePr>
            <a:graphicFrameLocks noChangeAspect="1"/>
          </p:cNvGraphicFramePr>
          <p:nvPr/>
        </p:nvGraphicFramePr>
        <p:xfrm>
          <a:off x="5334000" y="3810000"/>
          <a:ext cx="1143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9" name="Equation" r:id="rId3" imgW="812447" imgH="393529" progId="Equation.DSMT4">
                  <p:embed/>
                </p:oleObj>
              </mc:Choice>
              <mc:Fallback>
                <p:oleObj name="Equation" r:id="rId3" imgW="812447" imgH="393529" progId="Equation.DSMT4">
                  <p:embed/>
                  <p:pic>
                    <p:nvPicPr>
                      <p:cNvPr id="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143000" cy="5524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204"/>
          <p:cNvSpPr txBox="1">
            <a:spLocks noChangeArrowheads="1"/>
          </p:cNvSpPr>
          <p:nvPr/>
        </p:nvSpPr>
        <p:spPr bwMode="auto">
          <a:xfrm>
            <a:off x="5085411" y="152304"/>
            <a:ext cx="19720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0000CC"/>
                </a:solidFill>
              </a:rPr>
              <a:t>The Photon</a:t>
            </a:r>
          </a:p>
        </p:txBody>
      </p:sp>
      <p:grpSp>
        <p:nvGrpSpPr>
          <p:cNvPr id="23559" name="Group 207"/>
          <p:cNvGrpSpPr>
            <a:grpSpLocks/>
          </p:cNvGrpSpPr>
          <p:nvPr/>
        </p:nvGrpSpPr>
        <p:grpSpPr bwMode="auto">
          <a:xfrm>
            <a:off x="152400" y="838201"/>
            <a:ext cx="11887200" cy="1370014"/>
            <a:chOff x="732" y="720"/>
            <a:chExt cx="4680" cy="863"/>
          </a:xfrm>
        </p:grpSpPr>
        <p:sp>
          <p:nvSpPr>
            <p:cNvPr id="23561" name="Text Box 2"/>
            <p:cNvSpPr txBox="1">
              <a:spLocks noChangeArrowheads="1"/>
            </p:cNvSpPr>
            <p:nvPr/>
          </p:nvSpPr>
          <p:spPr bwMode="auto">
            <a:xfrm>
              <a:off x="732" y="720"/>
              <a:ext cx="4680" cy="86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1600" i="1" dirty="0"/>
                <a:t>In addition to the wave nature,  light (electromagnetic waves) also can be viewed as stream of quantum particles with energy of each particle is given: </a:t>
              </a:r>
            </a:p>
            <a:p>
              <a:pPr algn="just">
                <a:spcBef>
                  <a:spcPct val="50000"/>
                </a:spcBef>
              </a:pPr>
              <a:r>
                <a:rPr lang="en-US" sz="1600" i="1" dirty="0"/>
                <a:t>                                                                  </a:t>
              </a:r>
              <a:r>
                <a:rPr lang="en-US" sz="1800" b="1" i="1" dirty="0"/>
                <a:t>E=h</a:t>
              </a:r>
              <a:r>
                <a:rPr lang="en-US" sz="1800" b="1" i="1" dirty="0">
                  <a:sym typeface="Symbol" pitchFamily="18" charset="2"/>
                </a:rPr>
                <a:t>=</a:t>
              </a:r>
              <a:r>
                <a:rPr lang="en-US" sz="1800" b="1" i="1" dirty="0" err="1">
                  <a:sym typeface="Symbol" pitchFamily="18" charset="2"/>
                </a:rPr>
                <a:t>hc</a:t>
              </a:r>
              <a:r>
                <a:rPr lang="en-US" sz="1800" b="1" i="1" dirty="0">
                  <a:sym typeface="Symbol" pitchFamily="18" charset="2"/>
                </a:rPr>
                <a:t>/</a:t>
              </a:r>
            </a:p>
            <a:p>
              <a:pPr algn="just">
                <a:spcBef>
                  <a:spcPct val="50000"/>
                </a:spcBef>
              </a:pPr>
              <a:r>
                <a:rPr lang="en-US" sz="1600" i="1" dirty="0">
                  <a:sym typeface="Symbol" pitchFamily="18" charset="2"/>
                </a:rPr>
                <a:t>where </a:t>
              </a:r>
              <a:r>
                <a:rPr lang="en-US" sz="1600" b="1" i="1" dirty="0">
                  <a:sym typeface="Symbol" pitchFamily="18" charset="2"/>
                </a:rPr>
                <a:t>h=6.63x10</a:t>
              </a:r>
              <a:r>
                <a:rPr lang="en-US" sz="1600" b="1" i="1" baseline="30000" dirty="0">
                  <a:sym typeface="Symbol" pitchFamily="18" charset="2"/>
                </a:rPr>
                <a:t>-34</a:t>
              </a:r>
              <a:r>
                <a:rPr lang="en-US" sz="1600" b="1" i="1" dirty="0">
                  <a:sym typeface="Symbol" pitchFamily="18" charset="2"/>
                </a:rPr>
                <a:t> J-sec</a:t>
              </a:r>
              <a:r>
                <a:rPr lang="en-US" sz="1600" i="1" dirty="0">
                  <a:sym typeface="Symbol" pitchFamily="18" charset="2"/>
                </a:rPr>
                <a:t>  is the </a:t>
              </a:r>
              <a:r>
                <a:rPr lang="en-US" sz="1600" b="1" i="1" dirty="0">
                  <a:sym typeface="Symbol" pitchFamily="18" charset="2"/>
                </a:rPr>
                <a:t>Plank’s  constant</a:t>
              </a:r>
              <a:r>
                <a:rPr lang="en-US" sz="1600" i="1" dirty="0">
                  <a:sym typeface="Symbol" pitchFamily="18" charset="2"/>
                </a:rPr>
                <a:t>.                            </a:t>
              </a:r>
              <a:endParaRPr lang="en-US" sz="1600" i="1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23562" name="Text Box 205"/>
            <p:cNvSpPr txBox="1">
              <a:spLocks noChangeArrowheads="1"/>
            </p:cNvSpPr>
            <p:nvPr/>
          </p:nvSpPr>
          <p:spPr bwMode="auto">
            <a:xfrm>
              <a:off x="1832" y="1096"/>
              <a:ext cx="960" cy="23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i="1" dirty="0"/>
                <a:t>E=h</a:t>
              </a:r>
              <a:r>
                <a:rPr lang="en-US" sz="1800" b="1" i="1" dirty="0">
                  <a:sym typeface="Symbol" pitchFamily="18" charset="2"/>
                </a:rPr>
                <a:t>=</a:t>
              </a:r>
              <a:r>
                <a:rPr lang="en-US" sz="1800" b="1" i="1" dirty="0" err="1">
                  <a:sym typeface="Symbol" pitchFamily="18" charset="2"/>
                </a:rPr>
                <a:t>hc</a:t>
              </a:r>
              <a:r>
                <a:rPr lang="en-US" sz="1800" b="1" i="1" dirty="0">
                  <a:sym typeface="Symbol" pitchFamily="18" charset="2"/>
                </a:rPr>
                <a:t>/</a:t>
              </a:r>
              <a:endParaRPr lang="en-US" sz="1600" dirty="0"/>
            </a:p>
          </p:txBody>
        </p:sp>
      </p:grpSp>
      <p:pic>
        <p:nvPicPr>
          <p:cNvPr id="207" name="Picture 2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208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82763" y="1671638"/>
            <a:ext cx="160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LASER</a:t>
            </a:r>
            <a:r>
              <a:rPr lang="en-US" dirty="0"/>
              <a:t>: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998788" y="1671638"/>
            <a:ext cx="732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dirty="0"/>
              <a:t>ight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dirty="0"/>
              <a:t>mplification by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dirty="0"/>
              <a:t>timulated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dirty="0"/>
              <a:t>mission of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dirty="0"/>
              <a:t>adiation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2861" y="748308"/>
            <a:ext cx="46358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Laser Turns 62</a:t>
            </a:r>
          </a:p>
        </p:txBody>
      </p:sp>
      <p:pic>
        <p:nvPicPr>
          <p:cNvPr id="2053" name="Picture 17" descr="D:\My Documents\Courses\Lasers-Short-Course\maima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65471"/>
            <a:ext cx="2346767" cy="245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8446294" y="4724399"/>
            <a:ext cx="1330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99CC"/>
                </a:solidFill>
              </a:rPr>
              <a:t>May 17, 1960</a:t>
            </a:r>
          </a:p>
          <a:p>
            <a:pPr algn="ctr" eaLnBrk="1" hangingPunct="1"/>
            <a:r>
              <a:rPr lang="en-US" sz="1600" dirty="0">
                <a:solidFill>
                  <a:srgbClr val="0099CC"/>
                </a:solidFill>
              </a:rPr>
              <a:t>Ted </a:t>
            </a:r>
            <a:r>
              <a:rPr lang="en-US" sz="1600" dirty="0" err="1">
                <a:solidFill>
                  <a:srgbClr val="0099CC"/>
                </a:solidFill>
              </a:rPr>
              <a:t>Maiman</a:t>
            </a:r>
            <a:endParaRPr lang="en-US" sz="1600" dirty="0">
              <a:solidFill>
                <a:srgbClr val="0099CC"/>
              </a:solidFill>
            </a:endParaRPr>
          </a:p>
        </p:txBody>
      </p:sp>
      <p:pic>
        <p:nvPicPr>
          <p:cNvPr id="205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6930"/>
            <a:ext cx="5770009" cy="258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3813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Introduction  (</a:t>
            </a:r>
            <a:r>
              <a:rPr lang="en-US" i="1" dirty="0">
                <a:solidFill>
                  <a:srgbClr val="002060"/>
                </a:solidFill>
              </a:rPr>
              <a:t>historical overview)</a:t>
            </a:r>
            <a:r>
              <a:rPr lang="en-US" b="1" dirty="0">
                <a:solidFill>
                  <a:srgbClr val="002060"/>
                </a:solidFill>
              </a:rPr>
              <a:t>  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10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71663" y="762000"/>
            <a:ext cx="7620000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Quantum mechanics is born: Planck (1900), Bohr (1913)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Einstein postulated the principle of the “stimulated emission” (1917)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076" name="Picture 4" descr="D:\My Documents\Courses\Lasers-Short-Course\Bohr_Ni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1316038"/>
            <a:ext cx="1101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8686800" y="990601"/>
            <a:ext cx="1524000" cy="1458913"/>
            <a:chOff x="4920" y="408"/>
            <a:chExt cx="576" cy="576"/>
          </a:xfrm>
        </p:grpSpPr>
        <p:sp>
          <p:nvSpPr>
            <p:cNvPr id="3081" name="Oval 7"/>
            <p:cNvSpPr>
              <a:spLocks noChangeArrowheads="1"/>
            </p:cNvSpPr>
            <p:nvPr/>
          </p:nvSpPr>
          <p:spPr bwMode="auto">
            <a:xfrm>
              <a:off x="5060" y="8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Oval 8"/>
            <p:cNvSpPr>
              <a:spLocks noChangeArrowheads="1"/>
            </p:cNvSpPr>
            <p:nvPr/>
          </p:nvSpPr>
          <p:spPr bwMode="auto">
            <a:xfrm>
              <a:off x="5088" y="57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9"/>
            <p:cNvSpPr>
              <a:spLocks noChangeArrowheads="1"/>
            </p:cNvSpPr>
            <p:nvPr/>
          </p:nvSpPr>
          <p:spPr bwMode="auto">
            <a:xfrm>
              <a:off x="4992" y="480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10"/>
            <p:cNvSpPr>
              <a:spLocks noChangeArrowheads="1"/>
            </p:cNvSpPr>
            <p:nvPr/>
          </p:nvSpPr>
          <p:spPr bwMode="auto">
            <a:xfrm>
              <a:off x="4920" y="408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Oval 11"/>
            <p:cNvSpPr>
              <a:spLocks noChangeArrowheads="1"/>
            </p:cNvSpPr>
            <p:nvPr/>
          </p:nvSpPr>
          <p:spPr bwMode="auto">
            <a:xfrm>
              <a:off x="5176" y="689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9" name="Picture 12" descr="D:\My Documents\Courses\Lasers-Short-Course\plsBl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03751"/>
            <a:ext cx="32146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9"/>
          <p:cNvSpPr txBox="1">
            <a:spLocks noChangeArrowheads="1"/>
          </p:cNvSpPr>
          <p:nvPr/>
        </p:nvSpPr>
        <p:spPr bwMode="auto">
          <a:xfrm>
            <a:off x="3886200" y="44216"/>
            <a:ext cx="3362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00CC"/>
                </a:solidFill>
              </a:rPr>
              <a:t>A Brief History of Laser</a:t>
            </a:r>
            <a:endParaRPr lang="en-US" sz="1800" dirty="0">
              <a:solidFill>
                <a:srgbClr val="0000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EEAE1-192F-4478-9025-EAE216820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897" y="4500563"/>
            <a:ext cx="1019175" cy="1528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15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0563" y="6412877"/>
            <a:ext cx="998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hlinkClick r:id="rId7"/>
              </a:rPr>
              <a:t>https://www.photonics.com/Articles/A_History_of_the_Laser_1960_-_2019/a42279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969476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See: </a:t>
            </a:r>
          </a:p>
        </p:txBody>
      </p:sp>
      <p:pic>
        <p:nvPicPr>
          <p:cNvPr id="27650" name="Picture 2" descr="https://www.photonics.com/images/Web/Articles/2010/5/21/History_Max%20Plan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05" y="1318654"/>
            <a:ext cx="908049" cy="131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4552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752600"/>
            <a:ext cx="577850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4357688"/>
            <a:ext cx="712601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Richard C. Tolman"/>
          <p:cNvSpPr>
            <a:spLocks noChangeAspect="1" noChangeArrowheads="1"/>
          </p:cNvSpPr>
          <p:nvPr/>
        </p:nvSpPr>
        <p:spPr bwMode="auto">
          <a:xfrm>
            <a:off x="1692275" y="-738188"/>
            <a:ext cx="11049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Richard C. Tolman"/>
          <p:cNvSpPr>
            <a:spLocks noChangeAspect="1" noChangeArrowheads="1"/>
          </p:cNvSpPr>
          <p:nvPr/>
        </p:nvSpPr>
        <p:spPr bwMode="auto">
          <a:xfrm>
            <a:off x="1844675" y="-585788"/>
            <a:ext cx="11049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osulibrary.oregonstate.edu/specialcollections/coll/pauling/catalogue/09/1931i.27-tolman-150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43" y="457201"/>
            <a:ext cx="1428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9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 txBox="1">
            <a:spLocks noChangeArrowheads="1"/>
          </p:cNvSpPr>
          <p:nvPr/>
        </p:nvSpPr>
        <p:spPr bwMode="auto">
          <a:xfrm>
            <a:off x="838200" y="354184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/>
              <a:t>(1928) Observation of negative absorption or stimulated emission near to resonant wavelengths, </a:t>
            </a:r>
            <a:r>
              <a:rPr lang="en-US" sz="2000" b="1" dirty="0">
                <a:solidFill>
                  <a:srgbClr val="0099CC"/>
                </a:solidFill>
              </a:rPr>
              <a:t>Rudolf Walther Ladenburg</a:t>
            </a:r>
          </a:p>
        </p:txBody>
      </p:sp>
      <p:grpSp>
        <p:nvGrpSpPr>
          <p:cNvPr id="5123" name="Group 36"/>
          <p:cNvGrpSpPr>
            <a:grpSpLocks/>
          </p:cNvGrpSpPr>
          <p:nvPr/>
        </p:nvGrpSpPr>
        <p:grpSpPr bwMode="auto">
          <a:xfrm>
            <a:off x="1828800" y="2971800"/>
            <a:ext cx="4572000" cy="2382838"/>
            <a:chOff x="2688" y="1824"/>
            <a:chExt cx="2880" cy="1501"/>
          </a:xfrm>
        </p:grpSpPr>
        <p:grpSp>
          <p:nvGrpSpPr>
            <p:cNvPr id="5125" name="Group 17"/>
            <p:cNvGrpSpPr>
              <a:grpSpLocks/>
            </p:cNvGrpSpPr>
            <p:nvPr/>
          </p:nvGrpSpPr>
          <p:grpSpPr bwMode="auto">
            <a:xfrm>
              <a:off x="3216" y="1824"/>
              <a:ext cx="1680" cy="1001"/>
              <a:chOff x="3264" y="672"/>
              <a:chExt cx="1680" cy="1001"/>
            </a:xfrm>
          </p:grpSpPr>
          <p:sp>
            <p:nvSpPr>
              <p:cNvPr id="5133" name="Line 18"/>
              <p:cNvSpPr>
                <a:spLocks noChangeShapeType="1"/>
              </p:cNvSpPr>
              <p:nvPr/>
            </p:nvSpPr>
            <p:spPr bwMode="auto">
              <a:xfrm>
                <a:off x="3264" y="1591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19"/>
              <p:cNvSpPr>
                <a:spLocks noChangeShapeType="1"/>
              </p:cNvSpPr>
              <p:nvPr/>
            </p:nvSpPr>
            <p:spPr bwMode="auto">
              <a:xfrm>
                <a:off x="3264" y="823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AutoShape 20"/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136" name="Line 21"/>
              <p:cNvSpPr>
                <a:spLocks noChangeShapeType="1"/>
              </p:cNvSpPr>
              <p:nvPr/>
            </p:nvSpPr>
            <p:spPr bwMode="auto">
              <a:xfrm flipV="1">
                <a:off x="3792" y="871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FF99CC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Text Box 22"/>
              <p:cNvSpPr txBox="1">
                <a:spLocks noChangeArrowheads="1"/>
              </p:cNvSpPr>
              <p:nvPr/>
            </p:nvSpPr>
            <p:spPr bwMode="auto">
              <a:xfrm>
                <a:off x="4454" y="1440"/>
                <a:ext cx="25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/>
                  <a:t>E</a:t>
                </a:r>
                <a:r>
                  <a:rPr lang="en-US" sz="1800" baseline="-25000"/>
                  <a:t>1</a:t>
                </a:r>
                <a:endParaRPr lang="en-US" sz="1800"/>
              </a:p>
            </p:txBody>
          </p:sp>
          <p:sp>
            <p:nvSpPr>
              <p:cNvPr id="5138" name="Text Box 23"/>
              <p:cNvSpPr txBox="1">
                <a:spLocks noChangeArrowheads="1"/>
              </p:cNvSpPr>
              <p:nvPr/>
            </p:nvSpPr>
            <p:spPr bwMode="auto">
              <a:xfrm>
                <a:off x="4454" y="672"/>
                <a:ext cx="25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/>
                  <a:t>E</a:t>
                </a:r>
                <a:r>
                  <a:rPr lang="en-US" sz="1800" baseline="-25000"/>
                  <a:t>2</a:t>
                </a:r>
                <a:endParaRPr lang="en-US" sz="1800"/>
              </a:p>
            </p:txBody>
          </p:sp>
          <p:grpSp>
            <p:nvGrpSpPr>
              <p:cNvPr id="5139" name="Group 24"/>
              <p:cNvGrpSpPr>
                <a:grpSpLocks/>
              </p:cNvGrpSpPr>
              <p:nvPr/>
            </p:nvGrpSpPr>
            <p:grpSpPr bwMode="auto">
              <a:xfrm>
                <a:off x="4128" y="864"/>
                <a:ext cx="816" cy="487"/>
                <a:chOff x="192" y="864"/>
                <a:chExt cx="816" cy="487"/>
              </a:xfrm>
            </p:grpSpPr>
            <p:sp>
              <p:nvSpPr>
                <p:cNvPr id="5140" name="Freeform 25"/>
                <p:cNvSpPr>
                  <a:spLocks/>
                </p:cNvSpPr>
                <p:nvPr/>
              </p:nvSpPr>
              <p:spPr bwMode="auto">
                <a:xfrm>
                  <a:off x="240" y="1152"/>
                  <a:ext cx="768" cy="152"/>
                </a:xfrm>
                <a:custGeom>
                  <a:avLst/>
                  <a:gdLst>
                    <a:gd name="T0" fmla="*/ 0 w 624"/>
                    <a:gd name="T1" fmla="*/ 152 h 104"/>
                    <a:gd name="T2" fmla="*/ 59 w 624"/>
                    <a:gd name="T3" fmla="*/ 12 h 104"/>
                    <a:gd name="T4" fmla="*/ 177 w 624"/>
                    <a:gd name="T5" fmla="*/ 152 h 104"/>
                    <a:gd name="T6" fmla="*/ 295 w 624"/>
                    <a:gd name="T7" fmla="*/ 12 h 104"/>
                    <a:gd name="T8" fmla="*/ 414 w 624"/>
                    <a:gd name="T9" fmla="*/ 152 h 104"/>
                    <a:gd name="T10" fmla="*/ 532 w 624"/>
                    <a:gd name="T11" fmla="*/ 12 h 104"/>
                    <a:gd name="T12" fmla="*/ 650 w 624"/>
                    <a:gd name="T13" fmla="*/ 82 h 104"/>
                    <a:gd name="T14" fmla="*/ 768 w 624"/>
                    <a:gd name="T15" fmla="*/ 82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24" h="104">
                      <a:moveTo>
                        <a:pt x="0" y="104"/>
                      </a:moveTo>
                      <a:cubicBezTo>
                        <a:pt x="12" y="56"/>
                        <a:pt x="24" y="8"/>
                        <a:pt x="48" y="8"/>
                      </a:cubicBezTo>
                      <a:cubicBezTo>
                        <a:pt x="72" y="8"/>
                        <a:pt x="112" y="104"/>
                        <a:pt x="144" y="104"/>
                      </a:cubicBezTo>
                      <a:cubicBezTo>
                        <a:pt x="176" y="104"/>
                        <a:pt x="208" y="8"/>
                        <a:pt x="240" y="8"/>
                      </a:cubicBezTo>
                      <a:cubicBezTo>
                        <a:pt x="272" y="8"/>
                        <a:pt x="304" y="104"/>
                        <a:pt x="336" y="104"/>
                      </a:cubicBezTo>
                      <a:cubicBezTo>
                        <a:pt x="368" y="104"/>
                        <a:pt x="400" y="16"/>
                        <a:pt x="432" y="8"/>
                      </a:cubicBezTo>
                      <a:cubicBezTo>
                        <a:pt x="464" y="0"/>
                        <a:pt x="496" y="48"/>
                        <a:pt x="528" y="56"/>
                      </a:cubicBezTo>
                      <a:cubicBezTo>
                        <a:pt x="560" y="64"/>
                        <a:pt x="592" y="60"/>
                        <a:pt x="624" y="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5141" name="Object 26"/>
                <p:cNvGraphicFramePr>
                  <a:graphicFrameLocks noChangeAspect="1"/>
                </p:cNvGraphicFramePr>
                <p:nvPr/>
              </p:nvGraphicFramePr>
              <p:xfrm>
                <a:off x="192" y="864"/>
                <a:ext cx="313" cy="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9" name="Equation" r:id="rId3" imgW="228501" imgH="431613" progId="Equation.3">
                        <p:embed/>
                      </p:oleObj>
                    </mc:Choice>
                    <mc:Fallback>
                      <p:oleObj name="Equation" r:id="rId3" imgW="228501" imgH="431613" progId="Equation.3">
                        <p:embed/>
                        <p:pic>
                          <p:nvPicPr>
                            <p:cNvPr id="0" name="Object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" y="864"/>
                              <a:ext cx="313" cy="4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5126" name="Group 27"/>
            <p:cNvGrpSpPr>
              <a:grpSpLocks/>
            </p:cNvGrpSpPr>
            <p:nvPr/>
          </p:nvGrpSpPr>
          <p:grpSpPr bwMode="auto">
            <a:xfrm>
              <a:off x="2688" y="2016"/>
              <a:ext cx="816" cy="487"/>
              <a:chOff x="192" y="864"/>
              <a:chExt cx="816" cy="487"/>
            </a:xfrm>
          </p:grpSpPr>
          <p:sp>
            <p:nvSpPr>
              <p:cNvPr id="5131" name="Freeform 28"/>
              <p:cNvSpPr>
                <a:spLocks/>
              </p:cNvSpPr>
              <p:nvPr/>
            </p:nvSpPr>
            <p:spPr bwMode="auto">
              <a:xfrm>
                <a:off x="240" y="1152"/>
                <a:ext cx="768" cy="152"/>
              </a:xfrm>
              <a:custGeom>
                <a:avLst/>
                <a:gdLst>
                  <a:gd name="T0" fmla="*/ 0 w 624"/>
                  <a:gd name="T1" fmla="*/ 152 h 104"/>
                  <a:gd name="T2" fmla="*/ 59 w 624"/>
                  <a:gd name="T3" fmla="*/ 12 h 104"/>
                  <a:gd name="T4" fmla="*/ 177 w 624"/>
                  <a:gd name="T5" fmla="*/ 152 h 104"/>
                  <a:gd name="T6" fmla="*/ 295 w 624"/>
                  <a:gd name="T7" fmla="*/ 12 h 104"/>
                  <a:gd name="T8" fmla="*/ 414 w 624"/>
                  <a:gd name="T9" fmla="*/ 152 h 104"/>
                  <a:gd name="T10" fmla="*/ 532 w 624"/>
                  <a:gd name="T11" fmla="*/ 12 h 104"/>
                  <a:gd name="T12" fmla="*/ 650 w 624"/>
                  <a:gd name="T13" fmla="*/ 82 h 104"/>
                  <a:gd name="T14" fmla="*/ 768 w 624"/>
                  <a:gd name="T15" fmla="*/ 8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4" h="104">
                    <a:moveTo>
                      <a:pt x="0" y="104"/>
                    </a:moveTo>
                    <a:cubicBezTo>
                      <a:pt x="12" y="56"/>
                      <a:pt x="24" y="8"/>
                      <a:pt x="48" y="8"/>
                    </a:cubicBezTo>
                    <a:cubicBezTo>
                      <a:pt x="72" y="8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16"/>
                      <a:pt x="432" y="8"/>
                    </a:cubicBezTo>
                    <a:cubicBezTo>
                      <a:pt x="464" y="0"/>
                      <a:pt x="496" y="48"/>
                      <a:pt x="528" y="56"/>
                    </a:cubicBezTo>
                    <a:cubicBezTo>
                      <a:pt x="560" y="64"/>
                      <a:pt x="592" y="60"/>
                      <a:pt x="624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32" name="Object 29"/>
              <p:cNvGraphicFramePr>
                <a:graphicFrameLocks noChangeAspect="1"/>
              </p:cNvGraphicFramePr>
              <p:nvPr/>
            </p:nvGraphicFramePr>
            <p:xfrm>
              <a:off x="192" y="864"/>
              <a:ext cx="313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0" name="Equation" r:id="rId5" imgW="228501" imgH="431613" progId="Equation.3">
                      <p:embed/>
                    </p:oleObj>
                  </mc:Choice>
                  <mc:Fallback>
                    <p:oleObj name="Equation" r:id="rId5" imgW="228501" imgH="431613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864"/>
                            <a:ext cx="313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27" name="Group 30"/>
            <p:cNvGrpSpPr>
              <a:grpSpLocks/>
            </p:cNvGrpSpPr>
            <p:nvPr/>
          </p:nvGrpSpPr>
          <p:grpSpPr bwMode="auto">
            <a:xfrm>
              <a:off x="4800" y="2204"/>
              <a:ext cx="768" cy="487"/>
              <a:chOff x="240" y="908"/>
              <a:chExt cx="768" cy="487"/>
            </a:xfrm>
          </p:grpSpPr>
          <p:sp>
            <p:nvSpPr>
              <p:cNvPr id="5129" name="Freeform 31"/>
              <p:cNvSpPr>
                <a:spLocks/>
              </p:cNvSpPr>
              <p:nvPr/>
            </p:nvSpPr>
            <p:spPr bwMode="auto">
              <a:xfrm>
                <a:off x="240" y="1152"/>
                <a:ext cx="768" cy="152"/>
              </a:xfrm>
              <a:custGeom>
                <a:avLst/>
                <a:gdLst>
                  <a:gd name="T0" fmla="*/ 0 w 624"/>
                  <a:gd name="T1" fmla="*/ 152 h 104"/>
                  <a:gd name="T2" fmla="*/ 59 w 624"/>
                  <a:gd name="T3" fmla="*/ 12 h 104"/>
                  <a:gd name="T4" fmla="*/ 177 w 624"/>
                  <a:gd name="T5" fmla="*/ 152 h 104"/>
                  <a:gd name="T6" fmla="*/ 295 w 624"/>
                  <a:gd name="T7" fmla="*/ 12 h 104"/>
                  <a:gd name="T8" fmla="*/ 414 w 624"/>
                  <a:gd name="T9" fmla="*/ 152 h 104"/>
                  <a:gd name="T10" fmla="*/ 532 w 624"/>
                  <a:gd name="T11" fmla="*/ 12 h 104"/>
                  <a:gd name="T12" fmla="*/ 650 w 624"/>
                  <a:gd name="T13" fmla="*/ 82 h 104"/>
                  <a:gd name="T14" fmla="*/ 768 w 624"/>
                  <a:gd name="T15" fmla="*/ 8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4" h="104">
                    <a:moveTo>
                      <a:pt x="0" y="104"/>
                    </a:moveTo>
                    <a:cubicBezTo>
                      <a:pt x="12" y="56"/>
                      <a:pt x="24" y="8"/>
                      <a:pt x="48" y="8"/>
                    </a:cubicBezTo>
                    <a:cubicBezTo>
                      <a:pt x="72" y="8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16"/>
                      <a:pt x="432" y="8"/>
                    </a:cubicBezTo>
                    <a:cubicBezTo>
                      <a:pt x="464" y="0"/>
                      <a:pt x="496" y="48"/>
                      <a:pt x="528" y="56"/>
                    </a:cubicBezTo>
                    <a:cubicBezTo>
                      <a:pt x="560" y="64"/>
                      <a:pt x="592" y="60"/>
                      <a:pt x="624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30" name="Object 32"/>
              <p:cNvGraphicFramePr>
                <a:graphicFrameLocks noChangeAspect="1"/>
              </p:cNvGraphicFramePr>
              <p:nvPr/>
            </p:nvGraphicFramePr>
            <p:xfrm>
              <a:off x="384" y="908"/>
              <a:ext cx="313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1" name="Equation" r:id="rId6" imgW="228501" imgH="431613" progId="Equation.3">
                      <p:embed/>
                    </p:oleObj>
                  </mc:Choice>
                  <mc:Fallback>
                    <p:oleObj name="Equation" r:id="rId6" imgW="228501" imgH="431613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908"/>
                            <a:ext cx="313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28" name="Text Box 33"/>
            <p:cNvSpPr txBox="1">
              <a:spLocks noChangeArrowheads="1"/>
            </p:cNvSpPr>
            <p:nvPr/>
          </p:nvSpPr>
          <p:spPr bwMode="auto">
            <a:xfrm>
              <a:off x="3223" y="2918"/>
              <a:ext cx="143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/>
                <a:t>Stimulated  Emission</a:t>
              </a:r>
            </a:p>
            <a:p>
              <a:pPr eaLnBrk="1" hangingPunct="1"/>
              <a:r>
                <a:rPr lang="en-US" sz="1800" b="1"/>
                <a:t>(negative absorption)</a:t>
              </a:r>
            </a:p>
          </p:txBody>
        </p:sp>
      </p:grpSp>
      <p:pic>
        <p:nvPicPr>
          <p:cNvPr id="5124" name="Picture 40" descr="lendenbu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76414"/>
            <a:ext cx="2559050" cy="3578225"/>
          </a:xfrm>
          <a:prstGeom prst="rect">
            <a:avLst/>
          </a:prstGeom>
          <a:noFill/>
          <a:ln>
            <a:noFill/>
          </a:ln>
          <a:effectLst>
            <a:outerShdw dist="234176" dir="7836078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23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86673" y="861457"/>
            <a:ext cx="68580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MASER is invented (Townes,  Basov and Prokhorov) 1954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147" name="Picture 13" descr="D:\My Documents\Courses\Lasers-Short-Course\Tow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72" y="457751"/>
            <a:ext cx="768350" cy="9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786673" y="117642"/>
            <a:ext cx="25701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solidFill>
                  <a:srgbClr val="0000CC"/>
                </a:solidFill>
              </a:rPr>
              <a:t>A Brief History of Laser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9737725" y="6665914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200" b="1">
              <a:solidFill>
                <a:srgbClr val="000099"/>
              </a:solidFill>
            </a:endParaRPr>
          </a:p>
        </p:txBody>
      </p:sp>
      <p:pic>
        <p:nvPicPr>
          <p:cNvPr id="6150" name="Picture 23" descr="D:\My Documents\Courses\Lasers-Short-Course\prochor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04" y="448974"/>
            <a:ext cx="696286" cy="9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4" descr="D:\My Documents\Courses\Lasers-Short-Course\basov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51" y="451029"/>
            <a:ext cx="652124" cy="9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D:\My Documents\Courses\Lasers-Short-Course\ammonia-mas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021138"/>
            <a:ext cx="24320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1774825" y="6316664"/>
            <a:ext cx="8305800" cy="346075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i="1"/>
              <a:t>Some critics (then) called it(the MASER) : </a:t>
            </a:r>
            <a:r>
              <a:rPr lang="en-US" sz="1600" b="1" i="1"/>
              <a:t>M</a:t>
            </a:r>
            <a:r>
              <a:rPr lang="en-US" sz="1600" i="1"/>
              <a:t>eans of </a:t>
            </a:r>
            <a:r>
              <a:rPr lang="en-US" sz="1600" b="1" i="1"/>
              <a:t>A</a:t>
            </a:r>
            <a:r>
              <a:rPr lang="en-US" sz="1600" i="1"/>
              <a:t>cquiring </a:t>
            </a:r>
            <a:r>
              <a:rPr lang="en-US" sz="1600" b="1" i="1"/>
              <a:t>S</a:t>
            </a:r>
            <a:r>
              <a:rPr lang="en-US" sz="1600" i="1"/>
              <a:t>upport for </a:t>
            </a:r>
            <a:r>
              <a:rPr lang="en-US" sz="1600" b="1" i="1"/>
              <a:t>E</a:t>
            </a:r>
            <a:r>
              <a:rPr lang="en-US" sz="1600" i="1"/>
              <a:t>xpensive </a:t>
            </a:r>
            <a:r>
              <a:rPr lang="en-US" sz="1600" b="1" i="1"/>
              <a:t>R</a:t>
            </a:r>
            <a:r>
              <a:rPr lang="en-US" sz="1600" i="1"/>
              <a:t>esearch !</a:t>
            </a: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86878"/>
            <a:ext cx="6942751" cy="256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 descr="3ma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25723"/>
            <a:ext cx="2658569" cy="1977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13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838201"/>
            <a:ext cx="64992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4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8540"/>
            <a:ext cx="6944294" cy="43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0"/>
            <a:ext cx="7543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4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Laser operation is predicted by </a:t>
            </a:r>
            <a:r>
              <a:rPr lang="en-US" sz="2000" dirty="0" err="1">
                <a:solidFill>
                  <a:schemeClr val="tx2"/>
                </a:solidFill>
              </a:rPr>
              <a:t>Shawlow</a:t>
            </a:r>
            <a:r>
              <a:rPr lang="en-US" sz="2000" dirty="0">
                <a:solidFill>
                  <a:schemeClr val="tx2"/>
                </a:solidFill>
              </a:rPr>
              <a:t> and Townes (1957)</a:t>
            </a:r>
          </a:p>
        </p:txBody>
      </p:sp>
      <p:pic>
        <p:nvPicPr>
          <p:cNvPr id="8195" name="Picture 14" descr="D:\My Documents\Courses\Lasers-Short-Course\Shaw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1330326" cy="161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5" descr="D:\My Documents\Courses\Lasers-Short-Course\Tow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365250" cy="165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8" descr="D:\My Documents\Courses\Lasers-Short-Course\gordon gou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05266"/>
            <a:ext cx="3758081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400" y="6082983"/>
            <a:ext cx="1249854" cy="761275"/>
          </a:xfrm>
          <a:prstGeom prst="rect">
            <a:avLst/>
          </a:prstGeom>
        </p:spPr>
      </p:pic>
      <p:pic>
        <p:nvPicPr>
          <p:cNvPr id="8" name="Picture 2" descr="current and new logos displayed side by side">
            <a:extLst>
              <a:ext uri="{FF2B5EF4-FFF2-40B4-BE49-F238E27FC236}">
                <a16:creationId xmlns:a16="http://schemas.microsoft.com/office/drawing/2014/main" id="{16CFEE1D-E87F-4529-AEBE-70D13800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66712" r="8034" b="10414"/>
          <a:stretch/>
        </p:blipFill>
        <p:spPr bwMode="auto">
          <a:xfrm>
            <a:off x="9778691" y="76201"/>
            <a:ext cx="22386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1299</Words>
  <Application>Microsoft Office PowerPoint</Application>
  <PresentationFormat>Widescreen</PresentationFormat>
  <Paragraphs>156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Candara</vt:lpstr>
      <vt:lpstr>Segoe UI</vt:lpstr>
      <vt:lpstr>Stencil</vt:lpstr>
      <vt:lpstr>Symbol</vt:lpstr>
      <vt:lpstr>Tahoma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UNM-PANDA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Mansoor Sheik-Bahae</dc:creator>
  <cp:lastModifiedBy>Mansoor Sheik-Bahae</cp:lastModifiedBy>
  <cp:revision>57</cp:revision>
  <dcterms:created xsi:type="dcterms:W3CDTF">2000-05-16T20:29:29Z</dcterms:created>
  <dcterms:modified xsi:type="dcterms:W3CDTF">2022-08-22T21:25:55Z</dcterms:modified>
</cp:coreProperties>
</file>