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90" r:id="rId25"/>
    <p:sldId id="282" r:id="rId26"/>
    <p:sldId id="279" r:id="rId27"/>
    <p:sldId id="280" r:id="rId28"/>
    <p:sldId id="281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5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C22C-B56C-4E9F-8BCC-D00ABB4FAAB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F9C8-F195-43DB-BD9D-30B7B30D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6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C22C-B56C-4E9F-8BCC-D00ABB4FAAB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F9C8-F195-43DB-BD9D-30B7B30D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5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C22C-B56C-4E9F-8BCC-D00ABB4FAAB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F9C8-F195-43DB-BD9D-30B7B30D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2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C22C-B56C-4E9F-8BCC-D00ABB4FAAB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F9C8-F195-43DB-BD9D-30B7B30D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4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C22C-B56C-4E9F-8BCC-D00ABB4FAAB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F9C8-F195-43DB-BD9D-30B7B30D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3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C22C-B56C-4E9F-8BCC-D00ABB4FAAB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F9C8-F195-43DB-BD9D-30B7B30D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0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C22C-B56C-4E9F-8BCC-D00ABB4FAAB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F9C8-F195-43DB-BD9D-30B7B30D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6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C22C-B56C-4E9F-8BCC-D00ABB4FAAB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F9C8-F195-43DB-BD9D-30B7B30D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C22C-B56C-4E9F-8BCC-D00ABB4FAAB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F9C8-F195-43DB-BD9D-30B7B30D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6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C22C-B56C-4E9F-8BCC-D00ABB4FAAB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F9C8-F195-43DB-BD9D-30B7B30D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2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C22C-B56C-4E9F-8BCC-D00ABB4FAAB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F9C8-F195-43DB-BD9D-30B7B30D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9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4C22C-B56C-4E9F-8BCC-D00ABB4FAAB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FF9C8-F195-43DB-BD9D-30B7B30D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5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2.emf"/><Relationship Id="rId7" Type="http://schemas.openxmlformats.org/officeDocument/2006/relationships/image" Target="../media/image48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56.png"/><Relationship Id="rId7" Type="http://schemas.openxmlformats.org/officeDocument/2006/relationships/image" Target="../media/image45.em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48.emf"/><Relationship Id="rId4" Type="http://schemas.openxmlformats.org/officeDocument/2006/relationships/image" Target="../media/image57.png"/><Relationship Id="rId9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69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57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jpeg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2.emf"/><Relationship Id="rId7" Type="http://schemas.openxmlformats.org/officeDocument/2006/relationships/image" Target="../media/image80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6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70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68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66.emf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65.png"/><Relationship Id="rId19" Type="http://schemas.openxmlformats.org/officeDocument/2006/relationships/image" Target="../media/image71.png"/><Relationship Id="rId4" Type="http://schemas.openxmlformats.org/officeDocument/2006/relationships/image" Target="../media/image84.png"/><Relationship Id="rId9" Type="http://schemas.openxmlformats.org/officeDocument/2006/relationships/image" Target="../media/image64.png"/><Relationship Id="rId1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9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680.png"/><Relationship Id="rId4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image" Target="../media/image95.emf"/><Relationship Id="rId7" Type="http://schemas.openxmlformats.org/officeDocument/2006/relationships/image" Target="../media/image100.em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emf"/><Relationship Id="rId5" Type="http://schemas.openxmlformats.org/officeDocument/2006/relationships/image" Target="../media/image98.emf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3.png"/><Relationship Id="rId5" Type="http://schemas.openxmlformats.org/officeDocument/2006/relationships/image" Target="../media/image104.png"/><Relationship Id="rId4" Type="http://schemas.openxmlformats.org/officeDocument/2006/relationships/image" Target="../media/image10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8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8.png"/><Relationship Id="rId3" Type="http://schemas.openxmlformats.org/officeDocument/2006/relationships/image" Target="../media/image109.emf"/><Relationship Id="rId7" Type="http://schemas.openxmlformats.org/officeDocument/2006/relationships/image" Target="../media/image100.png"/><Relationship Id="rId12" Type="http://schemas.openxmlformats.org/officeDocument/2006/relationships/image" Target="../media/image10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70.png"/><Relationship Id="rId11" Type="http://schemas.openxmlformats.org/officeDocument/2006/relationships/image" Target="../media/image106.png"/><Relationship Id="rId5" Type="http://schemas.openxmlformats.org/officeDocument/2006/relationships/image" Target="../media/image108.wmf"/><Relationship Id="rId10" Type="http://schemas.openxmlformats.org/officeDocument/2006/relationships/image" Target="../media/image105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41.png"/><Relationship Id="rId14" Type="http://schemas.openxmlformats.org/officeDocument/2006/relationships/image" Target="../media/image10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emf"/><Relationship Id="rId4" Type="http://schemas.openxmlformats.org/officeDocument/2006/relationships/image" Target="../media/image1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4734"/>
            <a:ext cx="9144000" cy="2387600"/>
          </a:xfrm>
        </p:spPr>
        <p:txBody>
          <a:bodyPr/>
          <a:lstStyle/>
          <a:p>
            <a:r>
              <a:rPr lang="en-US" dirty="0"/>
              <a:t>Midterm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4750" y="3382334"/>
            <a:ext cx="9144000" cy="1655762"/>
          </a:xfrm>
        </p:spPr>
        <p:txBody>
          <a:bodyPr/>
          <a:lstStyle/>
          <a:p>
            <a:r>
              <a:rPr lang="en-US" dirty="0"/>
              <a:t>PHYS/ECE 464 </a:t>
            </a:r>
          </a:p>
          <a:p>
            <a:r>
              <a:rPr lang="en-US" dirty="0"/>
              <a:t>Laser Physics I</a:t>
            </a:r>
          </a:p>
          <a:p>
            <a:r>
              <a:rPr lang="en-US" dirty="0"/>
              <a:t>10/24/2022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750" y="5655337"/>
            <a:ext cx="11642500" cy="113734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2400" u="sng" dirty="0"/>
              <a:t>Mansoor Sheik-Bahae</a:t>
            </a:r>
            <a:endParaRPr lang="en-US" sz="2400" u="sng" baseline="30000" dirty="0"/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600" i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Department of Physics and Astronomy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University of New Mexico (UNM), Albuquerque, NM,  USA</a:t>
            </a:r>
          </a:p>
          <a:p>
            <a:pPr>
              <a:lnSpc>
                <a:spcPts val="1800"/>
              </a:lnSpc>
              <a:spcAft>
                <a:spcPts val="600"/>
              </a:spcAft>
            </a:pPr>
            <a:endParaRPr lang="en-US" sz="2000" u="sng" dirty="0"/>
          </a:p>
          <a:p>
            <a:pPr algn="ctr">
              <a:lnSpc>
                <a:spcPts val="1800"/>
              </a:lnSpc>
              <a:spcAft>
                <a:spcPts val="600"/>
              </a:spcAft>
            </a:pPr>
            <a:r>
              <a:rPr lang="en-US" sz="2400" dirty="0"/>
              <a:t>  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Image result for unm logo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397" y="677322"/>
            <a:ext cx="2232707" cy="4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ose (4x6) trans_no_tx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1" y="538035"/>
            <a:ext cx="985521" cy="75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5978" y="810068"/>
            <a:ext cx="293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parajita" pitchFamily="34" charset="0"/>
              </a:rPr>
              <a:t>Optical Science &amp; Engineering</a:t>
            </a:r>
          </a:p>
        </p:txBody>
      </p:sp>
    </p:spTree>
    <p:extLst>
      <p:ext uri="{BB962C8B-B14F-4D97-AF65-F5344CB8AC3E}">
        <p14:creationId xmlns:p14="http://schemas.microsoft.com/office/powerpoint/2010/main" val="2254536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Astigmatism Compensation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83099"/>
            <a:ext cx="3646064" cy="18931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96" y="1690688"/>
            <a:ext cx="5641260" cy="349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78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front modulation by a thin lens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06" y="2226377"/>
            <a:ext cx="8919043" cy="4112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584" y="2723534"/>
            <a:ext cx="2939610" cy="87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5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394" y="17151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Ch. 5: Gaussian Optics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86" y="1807805"/>
            <a:ext cx="4409414" cy="277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169" y="4767380"/>
            <a:ext cx="3841535" cy="737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4406537" y="4641669"/>
            <a:ext cx="409303" cy="8627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5577" y="4697047"/>
            <a:ext cx="557349" cy="8851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61760" y="4888358"/>
            <a:ext cx="4635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Slowly-Varying Envelope Approximation (SVEA)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597" y="5769644"/>
            <a:ext cx="2511329" cy="705483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5259977" y="5879153"/>
            <a:ext cx="1828800" cy="60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8809" y="5707822"/>
            <a:ext cx="3808131" cy="8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8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81" y="247858"/>
            <a:ext cx="10515600" cy="64073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Ch. 5 Gaussian Beam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839" y="1576119"/>
            <a:ext cx="4609842" cy="98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361" y="3044767"/>
            <a:ext cx="2271517" cy="37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319" y="3870878"/>
            <a:ext cx="1737042" cy="93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296" y="5577329"/>
            <a:ext cx="7649666" cy="77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545" y="2678593"/>
            <a:ext cx="4810270" cy="6867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124891" y="2377440"/>
            <a:ext cx="1151869" cy="619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85509" y="2177143"/>
            <a:ext cx="966651" cy="757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0" y="4155212"/>
            <a:ext cx="427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Rayleigh Distance, Diffraction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835667" y="1374612"/>
                <a:ext cx="3149388" cy="726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𝑖𝑘𝑧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67" y="1374612"/>
                <a:ext cx="3149388" cy="7262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195990" y="247858"/>
                <a:ext cx="5226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5990" y="247858"/>
                <a:ext cx="522644" cy="276999"/>
              </a:xfrm>
              <a:prstGeom prst="rect">
                <a:avLst/>
              </a:prstGeom>
              <a:blipFill>
                <a:blip r:embed="rId8"/>
                <a:stretch>
                  <a:fillRect l="-10588" t="-4444" r="-16471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154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28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Gaussian Beams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100" r="16179"/>
          <a:stretch/>
        </p:blipFill>
        <p:spPr>
          <a:xfrm>
            <a:off x="388740" y="1314995"/>
            <a:ext cx="6195752" cy="4781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1802674"/>
            <a:ext cx="3535560" cy="16804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F3B3E9-E178-412E-8422-801E62B3D7E5}"/>
                  </a:ext>
                </a:extLst>
              </p:cNvPr>
              <p:cNvSpPr txBox="1"/>
              <p:nvPr/>
            </p:nvSpPr>
            <p:spPr>
              <a:xfrm>
                <a:off x="9603258" y="3994857"/>
                <a:ext cx="1374287" cy="665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F3B3E9-E178-412E-8422-801E62B3D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258" y="3994857"/>
                <a:ext cx="1374287" cy="6653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B5CE662-C373-44F3-9ED4-B399B5C13886}"/>
              </a:ext>
            </a:extLst>
          </p:cNvPr>
          <p:cNvSpPr txBox="1"/>
          <p:nvPr/>
        </p:nvSpPr>
        <p:spPr>
          <a:xfrm>
            <a:off x="9020860" y="4805072"/>
            <a:ext cx="2838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Half-angle divergence angle 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A8F03C51-8AA3-4166-91AF-B3F105331E25}"/>
              </a:ext>
            </a:extLst>
          </p:cNvPr>
          <p:cNvSpPr/>
          <p:nvPr/>
        </p:nvSpPr>
        <p:spPr>
          <a:xfrm>
            <a:off x="10290402" y="2555965"/>
            <a:ext cx="149629" cy="1680482"/>
          </a:xfrm>
          <a:prstGeom prst="arc">
            <a:avLst>
              <a:gd name="adj1" fmla="val 16199998"/>
              <a:gd name="adj2" fmla="val 5124920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9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Hermite</a:t>
            </a:r>
            <a:r>
              <a:rPr lang="en-US" dirty="0"/>
              <a:t>-Gaussian Modes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904" y="2056448"/>
            <a:ext cx="6655119" cy="3490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904" y="896984"/>
            <a:ext cx="5576096" cy="504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74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903" y="96111"/>
            <a:ext cx="10515600" cy="1325563"/>
          </a:xfrm>
        </p:spPr>
        <p:txBody>
          <a:bodyPr/>
          <a:lstStyle/>
          <a:p>
            <a:r>
              <a:rPr lang="en-US" dirty="0" err="1"/>
              <a:t>Hermite</a:t>
            </a:r>
            <a:r>
              <a:rPr lang="en-US" dirty="0"/>
              <a:t>-Gaussian Modes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3" y="1117791"/>
            <a:ext cx="5556477" cy="55317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043424-C37D-4D62-A131-E4645A354B4B}"/>
              </a:ext>
            </a:extLst>
          </p:cNvPr>
          <p:cNvSpPr txBox="1"/>
          <p:nvPr/>
        </p:nvSpPr>
        <p:spPr>
          <a:xfrm>
            <a:off x="7145774" y="1328456"/>
            <a:ext cx="440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 </a:t>
            </a:r>
            <a:r>
              <a:rPr lang="en-US" b="1" u="sng" dirty="0"/>
              <a:t>M</a:t>
            </a:r>
            <a:r>
              <a:rPr lang="en-US" b="1" u="sng" baseline="30000" dirty="0"/>
              <a:t>2</a:t>
            </a:r>
            <a:r>
              <a:rPr lang="en-US" baseline="30000" dirty="0"/>
              <a:t> </a:t>
            </a:r>
            <a:r>
              <a:rPr lang="en-US" dirty="0"/>
              <a:t>as a measure of the beam quality: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17CF14-5DB0-4177-8BEB-9F91434AADDA}"/>
              </a:ext>
            </a:extLst>
          </p:cNvPr>
          <p:cNvSpPr txBox="1"/>
          <p:nvPr/>
        </p:nvSpPr>
        <p:spPr>
          <a:xfrm>
            <a:off x="8445931" y="2835294"/>
            <a:ext cx="2339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</a:t>
            </a:r>
            <a:r>
              <a:rPr lang="en-US" dirty="0" err="1">
                <a:solidFill>
                  <a:srgbClr val="FF0000"/>
                </a:solidFill>
              </a:rPr>
              <a:t>TEM</a:t>
            </a:r>
            <a:r>
              <a:rPr lang="en-US" baseline="-25000" dirty="0" err="1">
                <a:solidFill>
                  <a:srgbClr val="FF0000"/>
                </a:solidFill>
              </a:rPr>
              <a:t>mp</a:t>
            </a:r>
            <a:r>
              <a:rPr lang="en-US" dirty="0"/>
              <a:t> has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= 2m+1</a:t>
            </a:r>
            <a:r>
              <a:rPr lang="en-US" dirty="0"/>
              <a:t> along x </a:t>
            </a:r>
          </a:p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30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= 2p+1  </a:t>
            </a:r>
            <a:r>
              <a:rPr lang="en-US" dirty="0"/>
              <a:t>along 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6535" y="4456558"/>
            <a:ext cx="320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perfect TEM</a:t>
            </a:r>
            <a:r>
              <a:rPr lang="en-US" baseline="-25000" dirty="0"/>
              <a:t>00</a:t>
            </a:r>
            <a:r>
              <a:rPr lang="en-US" dirty="0"/>
              <a:t> mode has M</a:t>
            </a:r>
            <a:r>
              <a:rPr lang="en-US" baseline="30000" dirty="0"/>
              <a:t>2</a:t>
            </a:r>
            <a:r>
              <a:rPr lang="en-US" dirty="0"/>
              <a:t>=1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49B54C-820A-473B-91D3-D100E3C63D1C}"/>
                  </a:ext>
                </a:extLst>
              </p:cNvPr>
              <p:cNvSpPr txBox="1"/>
              <p:nvPr/>
            </p:nvSpPr>
            <p:spPr>
              <a:xfrm>
                <a:off x="8395141" y="1842609"/>
                <a:ext cx="1722908" cy="665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49B54C-820A-473B-91D3-D100E3C63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141" y="1842609"/>
                <a:ext cx="1722908" cy="6653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B060F2-6DF1-4714-AF24-A8684E8DD3E9}"/>
                  </a:ext>
                </a:extLst>
              </p:cNvPr>
              <p:cNvSpPr txBox="1"/>
              <p:nvPr/>
            </p:nvSpPr>
            <p:spPr>
              <a:xfrm>
                <a:off x="8816320" y="4825890"/>
                <a:ext cx="1374287" cy="665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B060F2-6DF1-4714-AF24-A8684E8DD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320" y="4825890"/>
                <a:ext cx="1374287" cy="6653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59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6" t="4875" r="35084" b="-4875"/>
          <a:stretch/>
        </p:blipFill>
        <p:spPr>
          <a:xfrm>
            <a:off x="3724194" y="1816358"/>
            <a:ext cx="1114698" cy="17665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2" r="69720"/>
          <a:stretch/>
        </p:blipFill>
        <p:spPr>
          <a:xfrm>
            <a:off x="6134292" y="1826717"/>
            <a:ext cx="396203" cy="1607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ABCD Law and Gaussian Beams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841929" y="2599646"/>
            <a:ext cx="971350" cy="137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6159905" y="2613400"/>
            <a:ext cx="693161" cy="399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29292" y="2630653"/>
            <a:ext cx="32004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838892" y="2135353"/>
            <a:ext cx="1295400" cy="990600"/>
            <a:chOff x="4612981" y="1753880"/>
            <a:chExt cx="1295400" cy="990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612981" y="1753880"/>
                  <a:ext cx="1295400" cy="9906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e/>
                              </m:mr>
                              <m:mr>
                                <m:e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981" y="1753880"/>
                  <a:ext cx="1295400" cy="9906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755735" y="1947923"/>
                  <a:ext cx="1009892" cy="5542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5735" y="1947923"/>
                  <a:ext cx="1009892" cy="5542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63432" y="1944968"/>
                <a:ext cx="275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432" y="1944968"/>
                <a:ext cx="275460" cy="276999"/>
              </a:xfrm>
              <a:prstGeom prst="rect">
                <a:avLst/>
              </a:prstGeom>
              <a:blipFill>
                <a:blip r:embed="rId5"/>
                <a:stretch>
                  <a:fillRect l="-311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70582" y="1954155"/>
                <a:ext cx="2807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582" y="1954155"/>
                <a:ext cx="280782" cy="276999"/>
              </a:xfrm>
              <a:prstGeom prst="rect">
                <a:avLst/>
              </a:prstGeom>
              <a:blipFill>
                <a:blip r:embed="rId6"/>
                <a:stretch>
                  <a:fillRect l="-304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4790" y="2221967"/>
            <a:ext cx="2816899" cy="8043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492" y="3947515"/>
            <a:ext cx="5351000" cy="22551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4409" y="4471956"/>
            <a:ext cx="2672372" cy="770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5304590"/>
            <a:ext cx="4442819" cy="78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56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Beams in Optical Cavities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94" y="2546687"/>
            <a:ext cx="6187411" cy="160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47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Gaussian Beams in Optical Cavities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08" y="2345541"/>
            <a:ext cx="6381760" cy="2768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966" y="3975177"/>
            <a:ext cx="1726342" cy="417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199" y="2605575"/>
            <a:ext cx="3254155" cy="13183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3293" y="1883876"/>
            <a:ext cx="9005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Phase-front Curvature Matches the </a:t>
            </a:r>
            <a:r>
              <a:rPr lang="en-US" sz="2400" b="1" u="sng" dirty="0"/>
              <a:t>End-Mirrors’</a:t>
            </a:r>
            <a:r>
              <a:rPr lang="en-US" sz="2400" b="1" dirty="0"/>
              <a:t>  Radius of Curvature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187" y="4885509"/>
            <a:ext cx="4839036" cy="161761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23108" y="5529541"/>
            <a:ext cx="5585083" cy="966772"/>
            <a:chOff x="923108" y="5529541"/>
            <a:chExt cx="5585083" cy="9667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/>
            <a:srcRect b="25063"/>
            <a:stretch/>
          </p:blipFill>
          <p:spPr>
            <a:xfrm>
              <a:off x="923108" y="5529541"/>
              <a:ext cx="5585083" cy="96677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299063" y="5529541"/>
              <a:ext cx="166769" cy="400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184776" y="5600050"/>
                  <a:ext cx="39959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0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4776" y="5600050"/>
                  <a:ext cx="399597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2389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15" y="98682"/>
            <a:ext cx="10515600" cy="1325563"/>
          </a:xfrm>
        </p:spPr>
        <p:txBody>
          <a:bodyPr/>
          <a:lstStyle/>
          <a:p>
            <a:r>
              <a:rPr lang="en-US" dirty="0"/>
              <a:t>Ray Tracing – Geometric Optics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361995" y="1897342"/>
            <a:ext cx="866675" cy="2737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21208" y="1813265"/>
            <a:ext cx="428385" cy="55020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90595" y="2195225"/>
            <a:ext cx="32004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200195" y="1699925"/>
            <a:ext cx="1295400" cy="990600"/>
            <a:chOff x="4612981" y="1753880"/>
            <a:chExt cx="1295400" cy="990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612981" y="1753880"/>
                  <a:ext cx="1295400" cy="9906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e/>
                              </m:mr>
                              <m:mr>
                                <m:e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981" y="1753880"/>
                  <a:ext cx="1295400" cy="99060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755735" y="1947923"/>
                  <a:ext cx="1009892" cy="5542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5735" y="1947923"/>
                  <a:ext cx="1009892" cy="5542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26732" y="1443456"/>
                <a:ext cx="638252" cy="450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732" y="1443456"/>
                <a:ext cx="638252" cy="450636"/>
              </a:xfrm>
              <a:prstGeom prst="rect">
                <a:avLst/>
              </a:prstGeom>
              <a:blipFill>
                <a:blip r:embed="rId4"/>
                <a:stretch>
                  <a:fillRect t="-1351" r="-952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87416" y="1553609"/>
                <a:ext cx="748859" cy="452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16" y="1553609"/>
                <a:ext cx="748859" cy="452111"/>
              </a:xfrm>
              <a:prstGeom prst="rect">
                <a:avLst/>
              </a:prstGeom>
              <a:blipFill>
                <a:blip r:embed="rId5"/>
                <a:stretch>
                  <a:fillRect t="-1351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143460" y="1795362"/>
                <a:ext cx="2392193" cy="568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460" y="1795362"/>
                <a:ext cx="2392193" cy="5681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2212518" y="3526182"/>
            <a:ext cx="1295400" cy="990600"/>
            <a:chOff x="4612981" y="1753880"/>
            <a:chExt cx="1295400" cy="990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4612981" y="1753880"/>
                  <a:ext cx="1295400" cy="9906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e/>
                              </m:mr>
                              <m:mr>
                                <m:e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981" y="1753880"/>
                  <a:ext cx="1295400" cy="9906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755735" y="1947923"/>
                  <a:ext cx="1111906" cy="5903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5735" y="1947923"/>
                  <a:ext cx="1111906" cy="5903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3650672" y="3526182"/>
            <a:ext cx="1295400" cy="990600"/>
            <a:chOff x="4612981" y="1753880"/>
            <a:chExt cx="1295400" cy="990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4612981" y="1753880"/>
                  <a:ext cx="1295400" cy="9906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e/>
                              </m:mr>
                              <m:mr>
                                <m:e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981" y="1753880"/>
                  <a:ext cx="1295400" cy="990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755735" y="1947923"/>
                  <a:ext cx="1117229" cy="5903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5735" y="1947923"/>
                  <a:ext cx="1117229" cy="5903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6000706" y="3526182"/>
            <a:ext cx="1313780" cy="990600"/>
            <a:chOff x="4612981" y="1753880"/>
            <a:chExt cx="1313780" cy="990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4612981" y="1753880"/>
                  <a:ext cx="1295400" cy="9906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e/>
                              </m:mr>
                              <m:mr>
                                <m:e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981" y="1753880"/>
                  <a:ext cx="1295400" cy="990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755735" y="1947923"/>
                  <a:ext cx="1171026" cy="5903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5735" y="1947923"/>
                  <a:ext cx="1171026" cy="5903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2" name="Straight Connector 31"/>
          <p:cNvCxnSpPr/>
          <p:nvPr/>
        </p:nvCxnSpPr>
        <p:spPr>
          <a:xfrm>
            <a:off x="2050472" y="4021482"/>
            <a:ext cx="5581491" cy="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347483" y="3674563"/>
            <a:ext cx="866675" cy="2737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12220" y="3220677"/>
                <a:ext cx="638252" cy="450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220" y="3220677"/>
                <a:ext cx="638252" cy="450636"/>
              </a:xfrm>
              <a:prstGeom prst="rect">
                <a:avLst/>
              </a:prstGeom>
              <a:blipFill>
                <a:blip r:embed="rId13"/>
                <a:stretch>
                  <a:fillRect t="-1351" r="-962" b="-1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7296106" y="3774971"/>
            <a:ext cx="827635" cy="9791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601881" y="3219202"/>
                <a:ext cx="748859" cy="452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881" y="3219202"/>
                <a:ext cx="748859" cy="452111"/>
              </a:xfrm>
              <a:prstGeom prst="rect">
                <a:avLst/>
              </a:prstGeom>
              <a:blipFill>
                <a:blip r:embed="rId14"/>
                <a:stretch>
                  <a:fillRect t="-1351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5211431" y="382144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 </a:t>
            </a:r>
            <a:r>
              <a:rPr lang="en-US" dirty="0" err="1"/>
              <a:t>o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342949" y="4974535"/>
                <a:ext cx="4684039" cy="626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..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949" y="4974535"/>
                <a:ext cx="4684039" cy="6264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Left Brace 40"/>
          <p:cNvSpPr/>
          <p:nvPr/>
        </p:nvSpPr>
        <p:spPr>
          <a:xfrm rot="16200000">
            <a:off x="4459595" y="4365593"/>
            <a:ext cx="254412" cy="27252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040406" y="5855400"/>
                <a:ext cx="1171025" cy="590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406" y="5855400"/>
                <a:ext cx="1171025" cy="5903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155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ABCD Matrices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8" y="1611086"/>
            <a:ext cx="3500924" cy="52579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50835" y="2622656"/>
            <a:ext cx="10707258" cy="1731692"/>
            <a:chOff x="450835" y="3232667"/>
            <a:chExt cx="10707258" cy="17316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47197" b="3436"/>
            <a:stretch/>
          </p:blipFill>
          <p:spPr>
            <a:xfrm>
              <a:off x="450835" y="3254202"/>
              <a:ext cx="5645165" cy="171015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40031"/>
            <a:stretch/>
          </p:blipFill>
          <p:spPr>
            <a:xfrm>
              <a:off x="6006629" y="3232667"/>
              <a:ext cx="5151464" cy="138513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9" y="1297093"/>
            <a:ext cx="3015328" cy="783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276" y="5156944"/>
            <a:ext cx="2639742" cy="544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1515" y="4712571"/>
            <a:ext cx="4482457" cy="106568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923608" y="5130293"/>
            <a:ext cx="687978" cy="456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046720" y="1175657"/>
            <a:ext cx="17417" cy="103794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064137" y="1602378"/>
            <a:ext cx="2151017" cy="174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611298" y="1746185"/>
            <a:ext cx="26821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593880" y="1612586"/>
            <a:ext cx="457211" cy="115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B73790-BBFE-4A2A-AC6D-9646C8EEDAEF}"/>
              </a:ext>
            </a:extLst>
          </p:cNvPr>
          <p:cNvSpPr txBox="1"/>
          <p:nvPr/>
        </p:nvSpPr>
        <p:spPr>
          <a:xfrm>
            <a:off x="7494285" y="495952"/>
            <a:ext cx="2032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Starting point (z=z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B32061-18F6-48B0-B751-180E7CDC6E45}"/>
              </a:ext>
            </a:extLst>
          </p:cNvPr>
          <p:cNvCxnSpPr/>
          <p:nvPr/>
        </p:nvCxnSpPr>
        <p:spPr>
          <a:xfrm>
            <a:off x="8046720" y="865284"/>
            <a:ext cx="0" cy="231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92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Resonant Optical Cavities (Ch. 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36" y="1556991"/>
            <a:ext cx="6935168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10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6463" y="1778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Resonant Optical Cavities (Ch. 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9943"/>
            <a:ext cx="5947956" cy="2802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263" y="1956299"/>
            <a:ext cx="6354678" cy="1270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63" y="4938478"/>
            <a:ext cx="7950308" cy="1457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04263" y="3825069"/>
                <a:ext cx="1319464" cy="36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263" y="3825069"/>
                <a:ext cx="1319464" cy="367345"/>
              </a:xfrm>
              <a:prstGeom prst="rect">
                <a:avLst/>
              </a:prstGeom>
              <a:blipFill>
                <a:blip r:embed="rId5"/>
                <a:stretch>
                  <a:fillRect l="-3687" r="-1843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95612" y="3915415"/>
                <a:ext cx="7578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612" y="3915415"/>
                <a:ext cx="757836" cy="276999"/>
              </a:xfrm>
              <a:prstGeom prst="rect">
                <a:avLst/>
              </a:prstGeom>
              <a:blipFill>
                <a:blip r:embed="rId6"/>
                <a:stretch>
                  <a:fillRect l="-7258" r="-725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053448" y="5134094"/>
                <a:ext cx="9417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448" y="5134094"/>
                <a:ext cx="941732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981602" y="4753812"/>
            <a:ext cx="1342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Resonances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981602" y="5503426"/>
                <a:ext cx="14518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𝑖𝑛𝑡𝑒𝑔𝑒𝑟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602" y="5503426"/>
                <a:ext cx="1451872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968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19" y="43424"/>
            <a:ext cx="10515600" cy="824011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Fabry</a:t>
            </a:r>
            <a:r>
              <a:rPr lang="en-US" dirty="0">
                <a:solidFill>
                  <a:srgbClr val="FF0000"/>
                </a:solidFill>
              </a:rPr>
              <a:t>-Perot Resonances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26351" y="313026"/>
                <a:ext cx="7578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351" y="313026"/>
                <a:ext cx="757836" cy="276999"/>
              </a:xfrm>
              <a:prstGeom prst="rect">
                <a:avLst/>
              </a:prstGeom>
              <a:blipFill>
                <a:blip r:embed="rId2"/>
                <a:stretch>
                  <a:fillRect l="-6452" r="-725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593347" y="266859"/>
                <a:ext cx="9417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347" y="266859"/>
                <a:ext cx="941732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563944" y="252849"/>
                <a:ext cx="14518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𝑖𝑛𝑡𝑒𝑔𝑒𝑟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944" y="252849"/>
                <a:ext cx="1451872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25996" y="782364"/>
                <a:ext cx="1149545" cy="474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996" y="782364"/>
                <a:ext cx="1149545" cy="474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768262" y="1294155"/>
                <a:ext cx="2762936" cy="566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𝑛𝑑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𝐹𝑆𝑅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262" y="1294155"/>
                <a:ext cx="2762936" cy="5666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 flipV="1">
            <a:off x="5899169" y="2296339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236916" y="2296339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574663" y="2296339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912410" y="2296339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7250157" y="2296339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7587904" y="2296339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7925651" y="2296339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8263398" y="2296339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8601145" y="2296339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8938892" y="2296339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9276639" y="2296339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9614386" y="2296339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9952133" y="2296339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0289880" y="2296339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0627627" y="2296339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10965381" y="2296339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412015" y="2827562"/>
            <a:ext cx="60437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681982" y="2252794"/>
            <a:ext cx="261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206551" y="2243398"/>
            <a:ext cx="2438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655855" y="1874066"/>
                <a:ext cx="8119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𝐹𝑆𝑅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55" y="1874066"/>
                <a:ext cx="81195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1358406" y="2571826"/>
                <a:ext cx="460704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406" y="2571826"/>
                <a:ext cx="460704" cy="390748"/>
              </a:xfrm>
              <a:prstGeom prst="rect">
                <a:avLst/>
              </a:prstGeom>
              <a:blipFill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 36"/>
          <p:cNvSpPr/>
          <p:nvPr/>
        </p:nvSpPr>
        <p:spPr>
          <a:xfrm>
            <a:off x="5811615" y="2287505"/>
            <a:ext cx="167508" cy="540057"/>
          </a:xfrm>
          <a:custGeom>
            <a:avLst/>
            <a:gdLst>
              <a:gd name="connsiteX0" fmla="*/ 0 w 557348"/>
              <a:gd name="connsiteY0" fmla="*/ 540057 h 540057"/>
              <a:gd name="connsiteX1" fmla="*/ 226422 w 557348"/>
              <a:gd name="connsiteY1" fmla="*/ 435554 h 540057"/>
              <a:gd name="connsiteX2" fmla="*/ 313508 w 557348"/>
              <a:gd name="connsiteY2" fmla="*/ 125 h 540057"/>
              <a:gd name="connsiteX3" fmla="*/ 418011 w 557348"/>
              <a:gd name="connsiteY3" fmla="*/ 392011 h 540057"/>
              <a:gd name="connsiteX4" fmla="*/ 557348 w 557348"/>
              <a:gd name="connsiteY4" fmla="*/ 531348 h 54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348" h="540057">
                <a:moveTo>
                  <a:pt x="0" y="540057"/>
                </a:moveTo>
                <a:cubicBezTo>
                  <a:pt x="87085" y="532800"/>
                  <a:pt x="174171" y="525543"/>
                  <a:pt x="226422" y="435554"/>
                </a:cubicBezTo>
                <a:cubicBezTo>
                  <a:pt x="278673" y="345565"/>
                  <a:pt x="281577" y="7382"/>
                  <a:pt x="313508" y="125"/>
                </a:cubicBezTo>
                <a:cubicBezTo>
                  <a:pt x="345439" y="-7132"/>
                  <a:pt x="377371" y="303474"/>
                  <a:pt x="418011" y="392011"/>
                </a:cubicBezTo>
                <a:cubicBezTo>
                  <a:pt x="458651" y="480548"/>
                  <a:pt x="507999" y="505948"/>
                  <a:pt x="557348" y="531348"/>
                </a:cubicBezTo>
              </a:path>
            </a:pathLst>
          </a:custGeom>
          <a:solidFill>
            <a:srgbClr val="FF00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1" y="4185130"/>
            <a:ext cx="3819829" cy="254655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60" y="770122"/>
            <a:ext cx="4288445" cy="785996"/>
          </a:xfrm>
          <a:prstGeom prst="rect">
            <a:avLst/>
          </a:prstGeom>
        </p:spPr>
      </p:pic>
      <p:sp>
        <p:nvSpPr>
          <p:cNvPr id="40" name="Freeform 39"/>
          <p:cNvSpPr/>
          <p:nvPr/>
        </p:nvSpPr>
        <p:spPr>
          <a:xfrm>
            <a:off x="6153680" y="2287505"/>
            <a:ext cx="167508" cy="540057"/>
          </a:xfrm>
          <a:custGeom>
            <a:avLst/>
            <a:gdLst>
              <a:gd name="connsiteX0" fmla="*/ 0 w 557348"/>
              <a:gd name="connsiteY0" fmla="*/ 540057 h 540057"/>
              <a:gd name="connsiteX1" fmla="*/ 226422 w 557348"/>
              <a:gd name="connsiteY1" fmla="*/ 435554 h 540057"/>
              <a:gd name="connsiteX2" fmla="*/ 313508 w 557348"/>
              <a:gd name="connsiteY2" fmla="*/ 125 h 540057"/>
              <a:gd name="connsiteX3" fmla="*/ 418011 w 557348"/>
              <a:gd name="connsiteY3" fmla="*/ 392011 h 540057"/>
              <a:gd name="connsiteX4" fmla="*/ 557348 w 557348"/>
              <a:gd name="connsiteY4" fmla="*/ 531348 h 54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348" h="540057">
                <a:moveTo>
                  <a:pt x="0" y="540057"/>
                </a:moveTo>
                <a:cubicBezTo>
                  <a:pt x="87085" y="532800"/>
                  <a:pt x="174171" y="525543"/>
                  <a:pt x="226422" y="435554"/>
                </a:cubicBezTo>
                <a:cubicBezTo>
                  <a:pt x="278673" y="345565"/>
                  <a:pt x="281577" y="7382"/>
                  <a:pt x="313508" y="125"/>
                </a:cubicBezTo>
                <a:cubicBezTo>
                  <a:pt x="345439" y="-7132"/>
                  <a:pt x="377371" y="303474"/>
                  <a:pt x="418011" y="392011"/>
                </a:cubicBezTo>
                <a:cubicBezTo>
                  <a:pt x="458651" y="480548"/>
                  <a:pt x="507999" y="505948"/>
                  <a:pt x="557348" y="531348"/>
                </a:cubicBezTo>
              </a:path>
            </a:pathLst>
          </a:custGeom>
          <a:solidFill>
            <a:srgbClr val="FF00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6569082" y="2296339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6906829" y="2296339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6481528" y="2287505"/>
            <a:ext cx="167508" cy="540057"/>
          </a:xfrm>
          <a:custGeom>
            <a:avLst/>
            <a:gdLst>
              <a:gd name="connsiteX0" fmla="*/ 0 w 557348"/>
              <a:gd name="connsiteY0" fmla="*/ 540057 h 540057"/>
              <a:gd name="connsiteX1" fmla="*/ 226422 w 557348"/>
              <a:gd name="connsiteY1" fmla="*/ 435554 h 540057"/>
              <a:gd name="connsiteX2" fmla="*/ 313508 w 557348"/>
              <a:gd name="connsiteY2" fmla="*/ 125 h 540057"/>
              <a:gd name="connsiteX3" fmla="*/ 418011 w 557348"/>
              <a:gd name="connsiteY3" fmla="*/ 392011 h 540057"/>
              <a:gd name="connsiteX4" fmla="*/ 557348 w 557348"/>
              <a:gd name="connsiteY4" fmla="*/ 531348 h 54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348" h="540057">
                <a:moveTo>
                  <a:pt x="0" y="540057"/>
                </a:moveTo>
                <a:cubicBezTo>
                  <a:pt x="87085" y="532800"/>
                  <a:pt x="174171" y="525543"/>
                  <a:pt x="226422" y="435554"/>
                </a:cubicBezTo>
                <a:cubicBezTo>
                  <a:pt x="278673" y="345565"/>
                  <a:pt x="281577" y="7382"/>
                  <a:pt x="313508" y="125"/>
                </a:cubicBezTo>
                <a:cubicBezTo>
                  <a:pt x="345439" y="-7132"/>
                  <a:pt x="377371" y="303474"/>
                  <a:pt x="418011" y="392011"/>
                </a:cubicBezTo>
                <a:cubicBezTo>
                  <a:pt x="458651" y="480548"/>
                  <a:pt x="507999" y="505948"/>
                  <a:pt x="557348" y="531348"/>
                </a:cubicBezTo>
              </a:path>
            </a:pathLst>
          </a:custGeom>
          <a:solidFill>
            <a:srgbClr val="FF00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6823593" y="2287505"/>
            <a:ext cx="167508" cy="540057"/>
          </a:xfrm>
          <a:custGeom>
            <a:avLst/>
            <a:gdLst>
              <a:gd name="connsiteX0" fmla="*/ 0 w 557348"/>
              <a:gd name="connsiteY0" fmla="*/ 540057 h 540057"/>
              <a:gd name="connsiteX1" fmla="*/ 226422 w 557348"/>
              <a:gd name="connsiteY1" fmla="*/ 435554 h 540057"/>
              <a:gd name="connsiteX2" fmla="*/ 313508 w 557348"/>
              <a:gd name="connsiteY2" fmla="*/ 125 h 540057"/>
              <a:gd name="connsiteX3" fmla="*/ 418011 w 557348"/>
              <a:gd name="connsiteY3" fmla="*/ 392011 h 540057"/>
              <a:gd name="connsiteX4" fmla="*/ 557348 w 557348"/>
              <a:gd name="connsiteY4" fmla="*/ 531348 h 54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348" h="540057">
                <a:moveTo>
                  <a:pt x="0" y="540057"/>
                </a:moveTo>
                <a:cubicBezTo>
                  <a:pt x="87085" y="532800"/>
                  <a:pt x="174171" y="525543"/>
                  <a:pt x="226422" y="435554"/>
                </a:cubicBezTo>
                <a:cubicBezTo>
                  <a:pt x="278673" y="345565"/>
                  <a:pt x="281577" y="7382"/>
                  <a:pt x="313508" y="125"/>
                </a:cubicBezTo>
                <a:cubicBezTo>
                  <a:pt x="345439" y="-7132"/>
                  <a:pt x="377371" y="303474"/>
                  <a:pt x="418011" y="392011"/>
                </a:cubicBezTo>
                <a:cubicBezTo>
                  <a:pt x="458651" y="480548"/>
                  <a:pt x="507999" y="505948"/>
                  <a:pt x="557348" y="531348"/>
                </a:cubicBezTo>
              </a:path>
            </a:pathLst>
          </a:custGeom>
          <a:solidFill>
            <a:srgbClr val="FF00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7158957" y="2287505"/>
            <a:ext cx="167508" cy="540057"/>
          </a:xfrm>
          <a:custGeom>
            <a:avLst/>
            <a:gdLst>
              <a:gd name="connsiteX0" fmla="*/ 0 w 557348"/>
              <a:gd name="connsiteY0" fmla="*/ 540057 h 540057"/>
              <a:gd name="connsiteX1" fmla="*/ 226422 w 557348"/>
              <a:gd name="connsiteY1" fmla="*/ 435554 h 540057"/>
              <a:gd name="connsiteX2" fmla="*/ 313508 w 557348"/>
              <a:gd name="connsiteY2" fmla="*/ 125 h 540057"/>
              <a:gd name="connsiteX3" fmla="*/ 418011 w 557348"/>
              <a:gd name="connsiteY3" fmla="*/ 392011 h 540057"/>
              <a:gd name="connsiteX4" fmla="*/ 557348 w 557348"/>
              <a:gd name="connsiteY4" fmla="*/ 531348 h 54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348" h="540057">
                <a:moveTo>
                  <a:pt x="0" y="540057"/>
                </a:moveTo>
                <a:cubicBezTo>
                  <a:pt x="87085" y="532800"/>
                  <a:pt x="174171" y="525543"/>
                  <a:pt x="226422" y="435554"/>
                </a:cubicBezTo>
                <a:cubicBezTo>
                  <a:pt x="278673" y="345565"/>
                  <a:pt x="281577" y="7382"/>
                  <a:pt x="313508" y="125"/>
                </a:cubicBezTo>
                <a:cubicBezTo>
                  <a:pt x="345439" y="-7132"/>
                  <a:pt x="377371" y="303474"/>
                  <a:pt x="418011" y="392011"/>
                </a:cubicBezTo>
                <a:cubicBezTo>
                  <a:pt x="458651" y="480548"/>
                  <a:pt x="507999" y="505948"/>
                  <a:pt x="557348" y="531348"/>
                </a:cubicBezTo>
              </a:path>
            </a:pathLst>
          </a:custGeom>
          <a:solidFill>
            <a:srgbClr val="FF00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501022" y="2287505"/>
            <a:ext cx="167508" cy="540057"/>
          </a:xfrm>
          <a:custGeom>
            <a:avLst/>
            <a:gdLst>
              <a:gd name="connsiteX0" fmla="*/ 0 w 557348"/>
              <a:gd name="connsiteY0" fmla="*/ 540057 h 540057"/>
              <a:gd name="connsiteX1" fmla="*/ 226422 w 557348"/>
              <a:gd name="connsiteY1" fmla="*/ 435554 h 540057"/>
              <a:gd name="connsiteX2" fmla="*/ 313508 w 557348"/>
              <a:gd name="connsiteY2" fmla="*/ 125 h 540057"/>
              <a:gd name="connsiteX3" fmla="*/ 418011 w 557348"/>
              <a:gd name="connsiteY3" fmla="*/ 392011 h 540057"/>
              <a:gd name="connsiteX4" fmla="*/ 557348 w 557348"/>
              <a:gd name="connsiteY4" fmla="*/ 531348 h 54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348" h="540057">
                <a:moveTo>
                  <a:pt x="0" y="540057"/>
                </a:moveTo>
                <a:cubicBezTo>
                  <a:pt x="87085" y="532800"/>
                  <a:pt x="174171" y="525543"/>
                  <a:pt x="226422" y="435554"/>
                </a:cubicBezTo>
                <a:cubicBezTo>
                  <a:pt x="278673" y="345565"/>
                  <a:pt x="281577" y="7382"/>
                  <a:pt x="313508" y="125"/>
                </a:cubicBezTo>
                <a:cubicBezTo>
                  <a:pt x="345439" y="-7132"/>
                  <a:pt x="377371" y="303474"/>
                  <a:pt x="418011" y="392011"/>
                </a:cubicBezTo>
                <a:cubicBezTo>
                  <a:pt x="458651" y="480548"/>
                  <a:pt x="507999" y="505948"/>
                  <a:pt x="557348" y="531348"/>
                </a:cubicBezTo>
              </a:path>
            </a:pathLst>
          </a:custGeom>
          <a:solidFill>
            <a:srgbClr val="FF00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7828870" y="2287505"/>
            <a:ext cx="167508" cy="540057"/>
          </a:xfrm>
          <a:custGeom>
            <a:avLst/>
            <a:gdLst>
              <a:gd name="connsiteX0" fmla="*/ 0 w 557348"/>
              <a:gd name="connsiteY0" fmla="*/ 540057 h 540057"/>
              <a:gd name="connsiteX1" fmla="*/ 226422 w 557348"/>
              <a:gd name="connsiteY1" fmla="*/ 435554 h 540057"/>
              <a:gd name="connsiteX2" fmla="*/ 313508 w 557348"/>
              <a:gd name="connsiteY2" fmla="*/ 125 h 540057"/>
              <a:gd name="connsiteX3" fmla="*/ 418011 w 557348"/>
              <a:gd name="connsiteY3" fmla="*/ 392011 h 540057"/>
              <a:gd name="connsiteX4" fmla="*/ 557348 w 557348"/>
              <a:gd name="connsiteY4" fmla="*/ 531348 h 54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348" h="540057">
                <a:moveTo>
                  <a:pt x="0" y="540057"/>
                </a:moveTo>
                <a:cubicBezTo>
                  <a:pt x="87085" y="532800"/>
                  <a:pt x="174171" y="525543"/>
                  <a:pt x="226422" y="435554"/>
                </a:cubicBezTo>
                <a:cubicBezTo>
                  <a:pt x="278673" y="345565"/>
                  <a:pt x="281577" y="7382"/>
                  <a:pt x="313508" y="125"/>
                </a:cubicBezTo>
                <a:cubicBezTo>
                  <a:pt x="345439" y="-7132"/>
                  <a:pt x="377371" y="303474"/>
                  <a:pt x="418011" y="392011"/>
                </a:cubicBezTo>
                <a:cubicBezTo>
                  <a:pt x="458651" y="480548"/>
                  <a:pt x="507999" y="505948"/>
                  <a:pt x="557348" y="531348"/>
                </a:cubicBezTo>
              </a:path>
            </a:pathLst>
          </a:custGeom>
          <a:solidFill>
            <a:srgbClr val="FF00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8170935" y="2287505"/>
            <a:ext cx="167508" cy="540057"/>
          </a:xfrm>
          <a:custGeom>
            <a:avLst/>
            <a:gdLst>
              <a:gd name="connsiteX0" fmla="*/ 0 w 557348"/>
              <a:gd name="connsiteY0" fmla="*/ 540057 h 540057"/>
              <a:gd name="connsiteX1" fmla="*/ 226422 w 557348"/>
              <a:gd name="connsiteY1" fmla="*/ 435554 h 540057"/>
              <a:gd name="connsiteX2" fmla="*/ 313508 w 557348"/>
              <a:gd name="connsiteY2" fmla="*/ 125 h 540057"/>
              <a:gd name="connsiteX3" fmla="*/ 418011 w 557348"/>
              <a:gd name="connsiteY3" fmla="*/ 392011 h 540057"/>
              <a:gd name="connsiteX4" fmla="*/ 557348 w 557348"/>
              <a:gd name="connsiteY4" fmla="*/ 531348 h 54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348" h="540057">
                <a:moveTo>
                  <a:pt x="0" y="540057"/>
                </a:moveTo>
                <a:cubicBezTo>
                  <a:pt x="87085" y="532800"/>
                  <a:pt x="174171" y="525543"/>
                  <a:pt x="226422" y="435554"/>
                </a:cubicBezTo>
                <a:cubicBezTo>
                  <a:pt x="278673" y="345565"/>
                  <a:pt x="281577" y="7382"/>
                  <a:pt x="313508" y="125"/>
                </a:cubicBezTo>
                <a:cubicBezTo>
                  <a:pt x="345439" y="-7132"/>
                  <a:pt x="377371" y="303474"/>
                  <a:pt x="418011" y="392011"/>
                </a:cubicBezTo>
                <a:cubicBezTo>
                  <a:pt x="458651" y="480548"/>
                  <a:pt x="507999" y="505948"/>
                  <a:pt x="557348" y="531348"/>
                </a:cubicBezTo>
              </a:path>
            </a:pathLst>
          </a:custGeom>
          <a:solidFill>
            <a:srgbClr val="FF00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H="1" flipV="1">
            <a:off x="8606774" y="2310631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8944521" y="2310631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9282268" y="2310631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9620015" y="2310631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9957762" y="2310631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10295509" y="2310631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10633256" y="2310631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10971003" y="2310631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8519220" y="2301797"/>
            <a:ext cx="167508" cy="540057"/>
          </a:xfrm>
          <a:custGeom>
            <a:avLst/>
            <a:gdLst>
              <a:gd name="connsiteX0" fmla="*/ 0 w 557348"/>
              <a:gd name="connsiteY0" fmla="*/ 540057 h 540057"/>
              <a:gd name="connsiteX1" fmla="*/ 226422 w 557348"/>
              <a:gd name="connsiteY1" fmla="*/ 435554 h 540057"/>
              <a:gd name="connsiteX2" fmla="*/ 313508 w 557348"/>
              <a:gd name="connsiteY2" fmla="*/ 125 h 540057"/>
              <a:gd name="connsiteX3" fmla="*/ 418011 w 557348"/>
              <a:gd name="connsiteY3" fmla="*/ 392011 h 540057"/>
              <a:gd name="connsiteX4" fmla="*/ 557348 w 557348"/>
              <a:gd name="connsiteY4" fmla="*/ 531348 h 54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348" h="540057">
                <a:moveTo>
                  <a:pt x="0" y="540057"/>
                </a:moveTo>
                <a:cubicBezTo>
                  <a:pt x="87085" y="532800"/>
                  <a:pt x="174171" y="525543"/>
                  <a:pt x="226422" y="435554"/>
                </a:cubicBezTo>
                <a:cubicBezTo>
                  <a:pt x="278673" y="345565"/>
                  <a:pt x="281577" y="7382"/>
                  <a:pt x="313508" y="125"/>
                </a:cubicBezTo>
                <a:cubicBezTo>
                  <a:pt x="345439" y="-7132"/>
                  <a:pt x="377371" y="303474"/>
                  <a:pt x="418011" y="392011"/>
                </a:cubicBezTo>
                <a:cubicBezTo>
                  <a:pt x="458651" y="480548"/>
                  <a:pt x="507999" y="505948"/>
                  <a:pt x="557348" y="531348"/>
                </a:cubicBezTo>
              </a:path>
            </a:pathLst>
          </a:custGeom>
          <a:solidFill>
            <a:srgbClr val="FF00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8861285" y="2301797"/>
            <a:ext cx="167508" cy="540057"/>
          </a:xfrm>
          <a:custGeom>
            <a:avLst/>
            <a:gdLst>
              <a:gd name="connsiteX0" fmla="*/ 0 w 557348"/>
              <a:gd name="connsiteY0" fmla="*/ 540057 h 540057"/>
              <a:gd name="connsiteX1" fmla="*/ 226422 w 557348"/>
              <a:gd name="connsiteY1" fmla="*/ 435554 h 540057"/>
              <a:gd name="connsiteX2" fmla="*/ 313508 w 557348"/>
              <a:gd name="connsiteY2" fmla="*/ 125 h 540057"/>
              <a:gd name="connsiteX3" fmla="*/ 418011 w 557348"/>
              <a:gd name="connsiteY3" fmla="*/ 392011 h 540057"/>
              <a:gd name="connsiteX4" fmla="*/ 557348 w 557348"/>
              <a:gd name="connsiteY4" fmla="*/ 531348 h 54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348" h="540057">
                <a:moveTo>
                  <a:pt x="0" y="540057"/>
                </a:moveTo>
                <a:cubicBezTo>
                  <a:pt x="87085" y="532800"/>
                  <a:pt x="174171" y="525543"/>
                  <a:pt x="226422" y="435554"/>
                </a:cubicBezTo>
                <a:cubicBezTo>
                  <a:pt x="278673" y="345565"/>
                  <a:pt x="281577" y="7382"/>
                  <a:pt x="313508" y="125"/>
                </a:cubicBezTo>
                <a:cubicBezTo>
                  <a:pt x="345439" y="-7132"/>
                  <a:pt x="377371" y="303474"/>
                  <a:pt x="418011" y="392011"/>
                </a:cubicBezTo>
                <a:cubicBezTo>
                  <a:pt x="458651" y="480548"/>
                  <a:pt x="507999" y="505948"/>
                  <a:pt x="557348" y="531348"/>
                </a:cubicBezTo>
              </a:path>
            </a:pathLst>
          </a:custGeom>
          <a:solidFill>
            <a:srgbClr val="FF00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flipH="1" flipV="1">
            <a:off x="9276687" y="2310631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9614434" y="2310631"/>
            <a:ext cx="17943" cy="5312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9189133" y="2301797"/>
            <a:ext cx="167508" cy="540057"/>
          </a:xfrm>
          <a:custGeom>
            <a:avLst/>
            <a:gdLst>
              <a:gd name="connsiteX0" fmla="*/ 0 w 557348"/>
              <a:gd name="connsiteY0" fmla="*/ 540057 h 540057"/>
              <a:gd name="connsiteX1" fmla="*/ 226422 w 557348"/>
              <a:gd name="connsiteY1" fmla="*/ 435554 h 540057"/>
              <a:gd name="connsiteX2" fmla="*/ 313508 w 557348"/>
              <a:gd name="connsiteY2" fmla="*/ 125 h 540057"/>
              <a:gd name="connsiteX3" fmla="*/ 418011 w 557348"/>
              <a:gd name="connsiteY3" fmla="*/ 392011 h 540057"/>
              <a:gd name="connsiteX4" fmla="*/ 557348 w 557348"/>
              <a:gd name="connsiteY4" fmla="*/ 531348 h 54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348" h="540057">
                <a:moveTo>
                  <a:pt x="0" y="540057"/>
                </a:moveTo>
                <a:cubicBezTo>
                  <a:pt x="87085" y="532800"/>
                  <a:pt x="174171" y="525543"/>
                  <a:pt x="226422" y="435554"/>
                </a:cubicBezTo>
                <a:cubicBezTo>
                  <a:pt x="278673" y="345565"/>
                  <a:pt x="281577" y="7382"/>
                  <a:pt x="313508" y="125"/>
                </a:cubicBezTo>
                <a:cubicBezTo>
                  <a:pt x="345439" y="-7132"/>
                  <a:pt x="377371" y="303474"/>
                  <a:pt x="418011" y="392011"/>
                </a:cubicBezTo>
                <a:cubicBezTo>
                  <a:pt x="458651" y="480548"/>
                  <a:pt x="507999" y="505948"/>
                  <a:pt x="557348" y="531348"/>
                </a:cubicBezTo>
              </a:path>
            </a:pathLst>
          </a:custGeom>
          <a:solidFill>
            <a:srgbClr val="FF00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9531198" y="2301797"/>
            <a:ext cx="167508" cy="540057"/>
          </a:xfrm>
          <a:custGeom>
            <a:avLst/>
            <a:gdLst>
              <a:gd name="connsiteX0" fmla="*/ 0 w 557348"/>
              <a:gd name="connsiteY0" fmla="*/ 540057 h 540057"/>
              <a:gd name="connsiteX1" fmla="*/ 226422 w 557348"/>
              <a:gd name="connsiteY1" fmla="*/ 435554 h 540057"/>
              <a:gd name="connsiteX2" fmla="*/ 313508 w 557348"/>
              <a:gd name="connsiteY2" fmla="*/ 125 h 540057"/>
              <a:gd name="connsiteX3" fmla="*/ 418011 w 557348"/>
              <a:gd name="connsiteY3" fmla="*/ 392011 h 540057"/>
              <a:gd name="connsiteX4" fmla="*/ 557348 w 557348"/>
              <a:gd name="connsiteY4" fmla="*/ 531348 h 54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348" h="540057">
                <a:moveTo>
                  <a:pt x="0" y="540057"/>
                </a:moveTo>
                <a:cubicBezTo>
                  <a:pt x="87085" y="532800"/>
                  <a:pt x="174171" y="525543"/>
                  <a:pt x="226422" y="435554"/>
                </a:cubicBezTo>
                <a:cubicBezTo>
                  <a:pt x="278673" y="345565"/>
                  <a:pt x="281577" y="7382"/>
                  <a:pt x="313508" y="125"/>
                </a:cubicBezTo>
                <a:cubicBezTo>
                  <a:pt x="345439" y="-7132"/>
                  <a:pt x="377371" y="303474"/>
                  <a:pt x="418011" y="392011"/>
                </a:cubicBezTo>
                <a:cubicBezTo>
                  <a:pt x="458651" y="480548"/>
                  <a:pt x="507999" y="505948"/>
                  <a:pt x="557348" y="531348"/>
                </a:cubicBezTo>
              </a:path>
            </a:pathLst>
          </a:custGeom>
          <a:solidFill>
            <a:srgbClr val="FF00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9866562" y="2301797"/>
            <a:ext cx="167508" cy="540057"/>
          </a:xfrm>
          <a:custGeom>
            <a:avLst/>
            <a:gdLst>
              <a:gd name="connsiteX0" fmla="*/ 0 w 557348"/>
              <a:gd name="connsiteY0" fmla="*/ 540057 h 540057"/>
              <a:gd name="connsiteX1" fmla="*/ 226422 w 557348"/>
              <a:gd name="connsiteY1" fmla="*/ 435554 h 540057"/>
              <a:gd name="connsiteX2" fmla="*/ 313508 w 557348"/>
              <a:gd name="connsiteY2" fmla="*/ 125 h 540057"/>
              <a:gd name="connsiteX3" fmla="*/ 418011 w 557348"/>
              <a:gd name="connsiteY3" fmla="*/ 392011 h 540057"/>
              <a:gd name="connsiteX4" fmla="*/ 557348 w 557348"/>
              <a:gd name="connsiteY4" fmla="*/ 531348 h 54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348" h="540057">
                <a:moveTo>
                  <a:pt x="0" y="540057"/>
                </a:moveTo>
                <a:cubicBezTo>
                  <a:pt x="87085" y="532800"/>
                  <a:pt x="174171" y="525543"/>
                  <a:pt x="226422" y="435554"/>
                </a:cubicBezTo>
                <a:cubicBezTo>
                  <a:pt x="278673" y="345565"/>
                  <a:pt x="281577" y="7382"/>
                  <a:pt x="313508" y="125"/>
                </a:cubicBezTo>
                <a:cubicBezTo>
                  <a:pt x="345439" y="-7132"/>
                  <a:pt x="377371" y="303474"/>
                  <a:pt x="418011" y="392011"/>
                </a:cubicBezTo>
                <a:cubicBezTo>
                  <a:pt x="458651" y="480548"/>
                  <a:pt x="507999" y="505948"/>
                  <a:pt x="557348" y="531348"/>
                </a:cubicBezTo>
              </a:path>
            </a:pathLst>
          </a:custGeom>
          <a:solidFill>
            <a:srgbClr val="FF00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10208627" y="2301797"/>
            <a:ext cx="167508" cy="540057"/>
          </a:xfrm>
          <a:custGeom>
            <a:avLst/>
            <a:gdLst>
              <a:gd name="connsiteX0" fmla="*/ 0 w 557348"/>
              <a:gd name="connsiteY0" fmla="*/ 540057 h 540057"/>
              <a:gd name="connsiteX1" fmla="*/ 226422 w 557348"/>
              <a:gd name="connsiteY1" fmla="*/ 435554 h 540057"/>
              <a:gd name="connsiteX2" fmla="*/ 313508 w 557348"/>
              <a:gd name="connsiteY2" fmla="*/ 125 h 540057"/>
              <a:gd name="connsiteX3" fmla="*/ 418011 w 557348"/>
              <a:gd name="connsiteY3" fmla="*/ 392011 h 540057"/>
              <a:gd name="connsiteX4" fmla="*/ 557348 w 557348"/>
              <a:gd name="connsiteY4" fmla="*/ 531348 h 54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348" h="540057">
                <a:moveTo>
                  <a:pt x="0" y="540057"/>
                </a:moveTo>
                <a:cubicBezTo>
                  <a:pt x="87085" y="532800"/>
                  <a:pt x="174171" y="525543"/>
                  <a:pt x="226422" y="435554"/>
                </a:cubicBezTo>
                <a:cubicBezTo>
                  <a:pt x="278673" y="345565"/>
                  <a:pt x="281577" y="7382"/>
                  <a:pt x="313508" y="125"/>
                </a:cubicBezTo>
                <a:cubicBezTo>
                  <a:pt x="345439" y="-7132"/>
                  <a:pt x="377371" y="303474"/>
                  <a:pt x="418011" y="392011"/>
                </a:cubicBezTo>
                <a:cubicBezTo>
                  <a:pt x="458651" y="480548"/>
                  <a:pt x="507999" y="505948"/>
                  <a:pt x="557348" y="531348"/>
                </a:cubicBezTo>
              </a:path>
            </a:pathLst>
          </a:custGeom>
          <a:solidFill>
            <a:srgbClr val="FF00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10536475" y="2301797"/>
            <a:ext cx="167508" cy="540057"/>
          </a:xfrm>
          <a:custGeom>
            <a:avLst/>
            <a:gdLst>
              <a:gd name="connsiteX0" fmla="*/ 0 w 557348"/>
              <a:gd name="connsiteY0" fmla="*/ 540057 h 540057"/>
              <a:gd name="connsiteX1" fmla="*/ 226422 w 557348"/>
              <a:gd name="connsiteY1" fmla="*/ 435554 h 540057"/>
              <a:gd name="connsiteX2" fmla="*/ 313508 w 557348"/>
              <a:gd name="connsiteY2" fmla="*/ 125 h 540057"/>
              <a:gd name="connsiteX3" fmla="*/ 418011 w 557348"/>
              <a:gd name="connsiteY3" fmla="*/ 392011 h 540057"/>
              <a:gd name="connsiteX4" fmla="*/ 557348 w 557348"/>
              <a:gd name="connsiteY4" fmla="*/ 531348 h 54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348" h="540057">
                <a:moveTo>
                  <a:pt x="0" y="540057"/>
                </a:moveTo>
                <a:cubicBezTo>
                  <a:pt x="87085" y="532800"/>
                  <a:pt x="174171" y="525543"/>
                  <a:pt x="226422" y="435554"/>
                </a:cubicBezTo>
                <a:cubicBezTo>
                  <a:pt x="278673" y="345565"/>
                  <a:pt x="281577" y="7382"/>
                  <a:pt x="313508" y="125"/>
                </a:cubicBezTo>
                <a:cubicBezTo>
                  <a:pt x="345439" y="-7132"/>
                  <a:pt x="377371" y="303474"/>
                  <a:pt x="418011" y="392011"/>
                </a:cubicBezTo>
                <a:cubicBezTo>
                  <a:pt x="458651" y="480548"/>
                  <a:pt x="507999" y="505948"/>
                  <a:pt x="557348" y="531348"/>
                </a:cubicBezTo>
              </a:path>
            </a:pathLst>
          </a:custGeom>
          <a:solidFill>
            <a:srgbClr val="FF00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0878540" y="2301797"/>
            <a:ext cx="167508" cy="540057"/>
          </a:xfrm>
          <a:custGeom>
            <a:avLst/>
            <a:gdLst>
              <a:gd name="connsiteX0" fmla="*/ 0 w 557348"/>
              <a:gd name="connsiteY0" fmla="*/ 540057 h 540057"/>
              <a:gd name="connsiteX1" fmla="*/ 226422 w 557348"/>
              <a:gd name="connsiteY1" fmla="*/ 435554 h 540057"/>
              <a:gd name="connsiteX2" fmla="*/ 313508 w 557348"/>
              <a:gd name="connsiteY2" fmla="*/ 125 h 540057"/>
              <a:gd name="connsiteX3" fmla="*/ 418011 w 557348"/>
              <a:gd name="connsiteY3" fmla="*/ 392011 h 540057"/>
              <a:gd name="connsiteX4" fmla="*/ 557348 w 557348"/>
              <a:gd name="connsiteY4" fmla="*/ 531348 h 54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348" h="540057">
                <a:moveTo>
                  <a:pt x="0" y="540057"/>
                </a:moveTo>
                <a:cubicBezTo>
                  <a:pt x="87085" y="532800"/>
                  <a:pt x="174171" y="525543"/>
                  <a:pt x="226422" y="435554"/>
                </a:cubicBezTo>
                <a:cubicBezTo>
                  <a:pt x="278673" y="345565"/>
                  <a:pt x="281577" y="7382"/>
                  <a:pt x="313508" y="125"/>
                </a:cubicBezTo>
                <a:cubicBezTo>
                  <a:pt x="345439" y="-7132"/>
                  <a:pt x="377371" y="303474"/>
                  <a:pt x="418011" y="392011"/>
                </a:cubicBezTo>
                <a:cubicBezTo>
                  <a:pt x="458651" y="480548"/>
                  <a:pt x="507999" y="505948"/>
                  <a:pt x="557348" y="531348"/>
                </a:cubicBezTo>
              </a:path>
            </a:pathLst>
          </a:custGeom>
          <a:solidFill>
            <a:srgbClr val="FF000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11"/>
          <a:srcRect b="13878"/>
          <a:stretch/>
        </p:blipFill>
        <p:spPr>
          <a:xfrm>
            <a:off x="5772422" y="3206987"/>
            <a:ext cx="4114187" cy="2464247"/>
          </a:xfrm>
          <a:prstGeom prst="rect">
            <a:avLst/>
          </a:prstGeom>
        </p:spPr>
      </p:pic>
      <p:sp>
        <p:nvSpPr>
          <p:cNvPr id="70" name="Right Brace 69"/>
          <p:cNvSpPr/>
          <p:nvPr/>
        </p:nvSpPr>
        <p:spPr>
          <a:xfrm rot="5400000">
            <a:off x="7593469" y="2694441"/>
            <a:ext cx="344574" cy="645127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93611" y="2481912"/>
                <a:ext cx="1261371" cy="601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𝐹𝑆𝑅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11" y="2481912"/>
                <a:ext cx="1261371" cy="6011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/>
          <p:nvPr/>
        </p:nvCxnSpPr>
        <p:spPr>
          <a:xfrm>
            <a:off x="6328470" y="4439110"/>
            <a:ext cx="3205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6915800" y="4439110"/>
            <a:ext cx="3205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7163513" y="4229670"/>
                <a:ext cx="771109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513" y="4229670"/>
                <a:ext cx="771109" cy="394210"/>
              </a:xfrm>
              <a:prstGeom prst="rect">
                <a:avLst/>
              </a:prstGeom>
              <a:blipFill>
                <a:blip r:embed="rId1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/>
              <p:cNvSpPr/>
              <p:nvPr/>
            </p:nvSpPr>
            <p:spPr>
              <a:xfrm>
                <a:off x="2315948" y="2448487"/>
                <a:ext cx="1335557" cy="693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𝐹𝑆𝑅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48" y="2448487"/>
                <a:ext cx="1335557" cy="6934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807161" y="3317132"/>
                <a:ext cx="1268039" cy="673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61" y="3317132"/>
                <a:ext cx="1268039" cy="67326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2717075" y="3483900"/>
                <a:ext cx="1360949" cy="427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075" y="3483900"/>
                <a:ext cx="1360949" cy="42774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4176564" y="2557533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Finesse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61F9D15-8331-4229-8515-D48E071DAEDB}"/>
                  </a:ext>
                </a:extLst>
              </p:cNvPr>
              <p:cNvSpPr txBox="1"/>
              <p:nvPr/>
            </p:nvSpPr>
            <p:spPr>
              <a:xfrm>
                <a:off x="4498445" y="6537577"/>
                <a:ext cx="7578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61F9D15-8331-4229-8515-D48E071DA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445" y="6537577"/>
                <a:ext cx="757836" cy="276999"/>
              </a:xfrm>
              <a:prstGeom prst="rect">
                <a:avLst/>
              </a:prstGeom>
              <a:blipFill>
                <a:blip r:embed="rId17"/>
                <a:stretch>
                  <a:fillRect l="-7258" r="-725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44FF103-DEE9-42BA-B389-0F54B60A8F31}"/>
              </a:ext>
            </a:extLst>
          </p:cNvPr>
          <p:cNvCxnSpPr/>
          <p:nvPr/>
        </p:nvCxnSpPr>
        <p:spPr>
          <a:xfrm>
            <a:off x="1873890" y="5508189"/>
            <a:ext cx="32056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AD9A4ED-1E35-400A-B85F-8C5A119C16CF}"/>
              </a:ext>
            </a:extLst>
          </p:cNvPr>
          <p:cNvCxnSpPr/>
          <p:nvPr/>
        </p:nvCxnSpPr>
        <p:spPr>
          <a:xfrm flipH="1">
            <a:off x="2566518" y="5508189"/>
            <a:ext cx="32056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5A8DDB77-30A2-4012-8888-F64B449724A9}"/>
                  </a:ext>
                </a:extLst>
              </p:cNvPr>
              <p:cNvSpPr/>
              <p:nvPr/>
            </p:nvSpPr>
            <p:spPr>
              <a:xfrm>
                <a:off x="2803147" y="5337543"/>
                <a:ext cx="644920" cy="327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5A8DDB77-30A2-4012-8888-F64B44972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147" y="5337543"/>
                <a:ext cx="644920" cy="327077"/>
              </a:xfrm>
              <a:prstGeom prst="rect">
                <a:avLst/>
              </a:prstGeom>
              <a:blipFill>
                <a:blip r:embed="rId18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16D4F99-E011-41F6-A777-90BE59011BDC}"/>
                  </a:ext>
                </a:extLst>
              </p:cNvPr>
              <p:cNvSpPr/>
              <p:nvPr/>
            </p:nvSpPr>
            <p:spPr>
              <a:xfrm>
                <a:off x="6094000" y="5880674"/>
                <a:ext cx="3653757" cy="699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𝐹𝑆𝑅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𝐹𝑆𝑅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𝐹𝑆𝑅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16D4F99-E011-41F6-A777-90BE59011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000" y="5880674"/>
                <a:ext cx="3653757" cy="69903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8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C46F-DD69-4D6B-A46E-49E357F5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22" y="156122"/>
            <a:ext cx="10515600" cy="1325563"/>
          </a:xfrm>
        </p:spPr>
        <p:txBody>
          <a:bodyPr/>
          <a:lstStyle/>
          <a:p>
            <a:r>
              <a:rPr lang="en-US" dirty="0"/>
              <a:t>Scanning F-P Interferometer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05E2CC-CC20-4D00-ABEC-079FEA8CDF01}"/>
              </a:ext>
            </a:extLst>
          </p:cNvPr>
          <p:cNvSpPr/>
          <p:nvPr/>
        </p:nvSpPr>
        <p:spPr>
          <a:xfrm>
            <a:off x="4302827" y="1690688"/>
            <a:ext cx="60959" cy="12801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27590C-5A7D-48FC-9A2F-9785AEEF4E5E}"/>
              </a:ext>
            </a:extLst>
          </p:cNvPr>
          <p:cNvSpPr/>
          <p:nvPr/>
        </p:nvSpPr>
        <p:spPr>
          <a:xfrm>
            <a:off x="4938552" y="1690688"/>
            <a:ext cx="56606" cy="12801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9FD61B3-3A0A-4902-AD59-B58E312A402F}"/>
              </a:ext>
            </a:extLst>
          </p:cNvPr>
          <p:cNvCxnSpPr/>
          <p:nvPr/>
        </p:nvCxnSpPr>
        <p:spPr>
          <a:xfrm>
            <a:off x="4302827" y="1586186"/>
            <a:ext cx="692331" cy="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FD3E46C-1765-432E-A2E3-8EA8DD8154E4}"/>
              </a:ext>
            </a:extLst>
          </p:cNvPr>
          <p:cNvSpPr txBox="1"/>
          <p:nvPr/>
        </p:nvSpPr>
        <p:spPr>
          <a:xfrm>
            <a:off x="4495745" y="11495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84257E-BBDB-4C07-A180-6597068466B0}"/>
                  </a:ext>
                </a:extLst>
              </p:cNvPr>
              <p:cNvSpPr txBox="1"/>
              <p:nvPr/>
            </p:nvSpPr>
            <p:spPr>
              <a:xfrm>
                <a:off x="4802239" y="3075349"/>
                <a:ext cx="501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84257E-BBDB-4C07-A180-659706846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239" y="3075349"/>
                <a:ext cx="50135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C34F52-704C-40FE-8FAA-4BFEDE9B73CD}"/>
              </a:ext>
            </a:extLst>
          </p:cNvPr>
          <p:cNvCxnSpPr>
            <a:cxnSpLocks/>
          </p:cNvCxnSpPr>
          <p:nvPr/>
        </p:nvCxnSpPr>
        <p:spPr>
          <a:xfrm>
            <a:off x="4820250" y="3074989"/>
            <a:ext cx="250678" cy="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2B59BDC-7446-45F5-A2F3-3DD3E0E0E2A4}"/>
              </a:ext>
            </a:extLst>
          </p:cNvPr>
          <p:cNvSpPr/>
          <p:nvPr/>
        </p:nvSpPr>
        <p:spPr>
          <a:xfrm>
            <a:off x="3424843" y="1830112"/>
            <a:ext cx="2671157" cy="929714"/>
          </a:xfrm>
          <a:prstGeom prst="rightArrow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6AFD02C-2CED-4C7F-A76A-37BB044FB858}"/>
              </a:ext>
            </a:extLst>
          </p:cNvPr>
          <p:cNvGrpSpPr/>
          <p:nvPr/>
        </p:nvGrpSpPr>
        <p:grpSpPr>
          <a:xfrm>
            <a:off x="3040898" y="3820475"/>
            <a:ext cx="6447747" cy="1067092"/>
            <a:chOff x="4995158" y="3060832"/>
            <a:chExt cx="6447747" cy="106709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E64C16D-E657-4A19-BE63-0B0D4942797C}"/>
                </a:ext>
              </a:extLst>
            </p:cNvPr>
            <p:cNvCxnSpPr/>
            <p:nvPr/>
          </p:nvCxnSpPr>
          <p:spPr>
            <a:xfrm flipH="1" flipV="1">
              <a:off x="5482312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D1F54D1-6FF2-46A1-B137-8AE977CD26DB}"/>
                </a:ext>
              </a:extLst>
            </p:cNvPr>
            <p:cNvCxnSpPr/>
            <p:nvPr/>
          </p:nvCxnSpPr>
          <p:spPr>
            <a:xfrm flipH="1" flipV="1">
              <a:off x="5820059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CAAB7A-336F-448C-A3FF-F784BB7DB33A}"/>
                </a:ext>
              </a:extLst>
            </p:cNvPr>
            <p:cNvCxnSpPr/>
            <p:nvPr/>
          </p:nvCxnSpPr>
          <p:spPr>
            <a:xfrm flipH="1" flipV="1">
              <a:off x="6157806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6713E4-74BD-4B2F-9DCF-F9D2460C5A92}"/>
                </a:ext>
              </a:extLst>
            </p:cNvPr>
            <p:cNvCxnSpPr/>
            <p:nvPr/>
          </p:nvCxnSpPr>
          <p:spPr>
            <a:xfrm flipH="1" flipV="1">
              <a:off x="6495553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382F866-9B7E-4D42-8A44-DC3E3C141FB6}"/>
                </a:ext>
              </a:extLst>
            </p:cNvPr>
            <p:cNvCxnSpPr/>
            <p:nvPr/>
          </p:nvCxnSpPr>
          <p:spPr>
            <a:xfrm flipH="1" flipV="1">
              <a:off x="6833300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ABCEDB5-BBBD-4E1C-80C0-3B389F0739DF}"/>
                </a:ext>
              </a:extLst>
            </p:cNvPr>
            <p:cNvCxnSpPr/>
            <p:nvPr/>
          </p:nvCxnSpPr>
          <p:spPr>
            <a:xfrm flipH="1" flipV="1">
              <a:off x="7171047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B19571-2A19-49C2-90B5-DB4DD331E43E}"/>
                </a:ext>
              </a:extLst>
            </p:cNvPr>
            <p:cNvCxnSpPr/>
            <p:nvPr/>
          </p:nvCxnSpPr>
          <p:spPr>
            <a:xfrm flipH="1" flipV="1">
              <a:off x="7508794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F858C76-F636-48D9-A3DC-C4FA9D2BFE81}"/>
                </a:ext>
              </a:extLst>
            </p:cNvPr>
            <p:cNvCxnSpPr/>
            <p:nvPr/>
          </p:nvCxnSpPr>
          <p:spPr>
            <a:xfrm flipH="1" flipV="1">
              <a:off x="7846541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7ED3D5B-CE24-4D32-940D-F2C69FE770F2}"/>
                </a:ext>
              </a:extLst>
            </p:cNvPr>
            <p:cNvCxnSpPr/>
            <p:nvPr/>
          </p:nvCxnSpPr>
          <p:spPr>
            <a:xfrm flipH="1" flipV="1">
              <a:off x="8184288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7A8C37-F1AD-4A5D-B05C-B4AC84D8FCD6}"/>
                </a:ext>
              </a:extLst>
            </p:cNvPr>
            <p:cNvCxnSpPr/>
            <p:nvPr/>
          </p:nvCxnSpPr>
          <p:spPr>
            <a:xfrm flipH="1" flipV="1">
              <a:off x="8522035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2233B7A-B935-4F31-AE9E-A9185D2BE507}"/>
                </a:ext>
              </a:extLst>
            </p:cNvPr>
            <p:cNvCxnSpPr/>
            <p:nvPr/>
          </p:nvCxnSpPr>
          <p:spPr>
            <a:xfrm flipH="1" flipV="1">
              <a:off x="8859782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F8E8D9-D2F0-4A61-A32D-90EFC77ABC0E}"/>
                </a:ext>
              </a:extLst>
            </p:cNvPr>
            <p:cNvCxnSpPr/>
            <p:nvPr/>
          </p:nvCxnSpPr>
          <p:spPr>
            <a:xfrm flipH="1" flipV="1">
              <a:off x="9197529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5FAA613-1487-45A0-91C3-2C415A04FC47}"/>
                </a:ext>
              </a:extLst>
            </p:cNvPr>
            <p:cNvCxnSpPr/>
            <p:nvPr/>
          </p:nvCxnSpPr>
          <p:spPr>
            <a:xfrm flipH="1" flipV="1">
              <a:off x="9535276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F37CFEB-18A5-42F1-AA66-89CE3993582B}"/>
                </a:ext>
              </a:extLst>
            </p:cNvPr>
            <p:cNvCxnSpPr/>
            <p:nvPr/>
          </p:nvCxnSpPr>
          <p:spPr>
            <a:xfrm flipH="1" flipV="1">
              <a:off x="9873023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4765C17-8574-4C93-B761-5184DF3F2148}"/>
                </a:ext>
              </a:extLst>
            </p:cNvPr>
            <p:cNvCxnSpPr/>
            <p:nvPr/>
          </p:nvCxnSpPr>
          <p:spPr>
            <a:xfrm flipH="1" flipV="1">
              <a:off x="10210770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06621DF-C7E3-425B-B877-C579711BDA54}"/>
                </a:ext>
              </a:extLst>
            </p:cNvPr>
            <p:cNvCxnSpPr/>
            <p:nvPr/>
          </p:nvCxnSpPr>
          <p:spPr>
            <a:xfrm flipH="1" flipV="1">
              <a:off x="10548524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7FF9EA6-1CAB-4826-845A-CE66F89974DF}"/>
                </a:ext>
              </a:extLst>
            </p:cNvPr>
            <p:cNvCxnSpPr/>
            <p:nvPr/>
          </p:nvCxnSpPr>
          <p:spPr>
            <a:xfrm>
              <a:off x="4995158" y="4014328"/>
              <a:ext cx="60437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EC09BDD-42CD-4A25-8993-16FEB41830B2}"/>
                </a:ext>
              </a:extLst>
            </p:cNvPr>
            <p:cNvCxnSpPr/>
            <p:nvPr/>
          </p:nvCxnSpPr>
          <p:spPr>
            <a:xfrm>
              <a:off x="5265125" y="3439560"/>
              <a:ext cx="2612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CD09EDA-E635-4D4B-B6A6-3B74DD3AA2FA}"/>
                </a:ext>
              </a:extLst>
            </p:cNvPr>
            <p:cNvCxnSpPr/>
            <p:nvPr/>
          </p:nvCxnSpPr>
          <p:spPr>
            <a:xfrm flipH="1">
              <a:off x="5789694" y="3430164"/>
              <a:ext cx="2438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34158A76-5520-4748-BBBA-AB207DB177F0}"/>
                    </a:ext>
                  </a:extLst>
                </p:cNvPr>
                <p:cNvSpPr/>
                <p:nvPr/>
              </p:nvSpPr>
              <p:spPr>
                <a:xfrm>
                  <a:off x="5238998" y="3060832"/>
                  <a:ext cx="8442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34158A76-5520-4748-BBBA-AB207DB177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8998" y="3060832"/>
                  <a:ext cx="844205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43EEE5F-524B-4D73-B38B-F8B63D417E71}"/>
                    </a:ext>
                  </a:extLst>
                </p:cNvPr>
                <p:cNvSpPr/>
                <p:nvPr/>
              </p:nvSpPr>
              <p:spPr>
                <a:xfrm>
                  <a:off x="10941549" y="3758592"/>
                  <a:ext cx="50135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43EEE5F-524B-4D73-B38B-F8B63D417E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1549" y="3758592"/>
                  <a:ext cx="50135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5DECE3DA-3634-41E7-8CF4-4672AFE863BD}"/>
                </a:ext>
              </a:extLst>
            </p:cNvPr>
            <p:cNvSpPr/>
            <p:nvPr/>
          </p:nvSpPr>
          <p:spPr>
            <a:xfrm>
              <a:off x="5394758" y="3474271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96AD376C-80C1-4FED-82EF-4E2AE4349047}"/>
                </a:ext>
              </a:extLst>
            </p:cNvPr>
            <p:cNvSpPr/>
            <p:nvPr/>
          </p:nvSpPr>
          <p:spPr>
            <a:xfrm>
              <a:off x="5736823" y="3474271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E48BB26-EE83-47F4-9D8A-317CA93F4351}"/>
                </a:ext>
              </a:extLst>
            </p:cNvPr>
            <p:cNvCxnSpPr/>
            <p:nvPr/>
          </p:nvCxnSpPr>
          <p:spPr>
            <a:xfrm flipH="1" flipV="1">
              <a:off x="6152225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939369-A4E4-425C-8902-2A546D27A327}"/>
                </a:ext>
              </a:extLst>
            </p:cNvPr>
            <p:cNvCxnSpPr/>
            <p:nvPr/>
          </p:nvCxnSpPr>
          <p:spPr>
            <a:xfrm flipH="1" flipV="1">
              <a:off x="6489972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Freeform 42">
              <a:extLst>
                <a:ext uri="{FF2B5EF4-FFF2-40B4-BE49-F238E27FC236}">
                  <a16:creationId xmlns:a16="http://schemas.microsoft.com/office/drawing/2014/main" id="{60D5E1F0-96C8-4FBF-94C7-A6A05512B3C2}"/>
                </a:ext>
              </a:extLst>
            </p:cNvPr>
            <p:cNvSpPr/>
            <p:nvPr/>
          </p:nvSpPr>
          <p:spPr>
            <a:xfrm>
              <a:off x="6064671" y="3474271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43">
              <a:extLst>
                <a:ext uri="{FF2B5EF4-FFF2-40B4-BE49-F238E27FC236}">
                  <a16:creationId xmlns:a16="http://schemas.microsoft.com/office/drawing/2014/main" id="{E0D93137-FB1D-4887-93FE-0E4B8F39ABAE}"/>
                </a:ext>
              </a:extLst>
            </p:cNvPr>
            <p:cNvSpPr/>
            <p:nvPr/>
          </p:nvSpPr>
          <p:spPr>
            <a:xfrm>
              <a:off x="6406736" y="3474271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44">
              <a:extLst>
                <a:ext uri="{FF2B5EF4-FFF2-40B4-BE49-F238E27FC236}">
                  <a16:creationId xmlns:a16="http://schemas.microsoft.com/office/drawing/2014/main" id="{D4ADC417-F496-431B-973D-733E88AB82CB}"/>
                </a:ext>
              </a:extLst>
            </p:cNvPr>
            <p:cNvSpPr/>
            <p:nvPr/>
          </p:nvSpPr>
          <p:spPr>
            <a:xfrm>
              <a:off x="6742100" y="3474271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45">
              <a:extLst>
                <a:ext uri="{FF2B5EF4-FFF2-40B4-BE49-F238E27FC236}">
                  <a16:creationId xmlns:a16="http://schemas.microsoft.com/office/drawing/2014/main" id="{7F543384-4597-4D96-8613-3F67E5284D5C}"/>
                </a:ext>
              </a:extLst>
            </p:cNvPr>
            <p:cNvSpPr/>
            <p:nvPr/>
          </p:nvSpPr>
          <p:spPr>
            <a:xfrm>
              <a:off x="7084165" y="3474271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DCED0EE7-77D6-40F6-A68B-F5115DE58A91}"/>
                </a:ext>
              </a:extLst>
            </p:cNvPr>
            <p:cNvSpPr/>
            <p:nvPr/>
          </p:nvSpPr>
          <p:spPr>
            <a:xfrm>
              <a:off x="7412013" y="3474271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7">
              <a:extLst>
                <a:ext uri="{FF2B5EF4-FFF2-40B4-BE49-F238E27FC236}">
                  <a16:creationId xmlns:a16="http://schemas.microsoft.com/office/drawing/2014/main" id="{E63B2409-B575-4B9F-AD73-3D981CC18F13}"/>
                </a:ext>
              </a:extLst>
            </p:cNvPr>
            <p:cNvSpPr/>
            <p:nvPr/>
          </p:nvSpPr>
          <p:spPr>
            <a:xfrm>
              <a:off x="7754078" y="3474271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516693B-4D15-447D-BA99-06CA7F2D75C1}"/>
                </a:ext>
              </a:extLst>
            </p:cNvPr>
            <p:cNvCxnSpPr/>
            <p:nvPr/>
          </p:nvCxnSpPr>
          <p:spPr>
            <a:xfrm flipH="1" flipV="1">
              <a:off x="8189917" y="3497397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7B254BC-CE5A-4C6D-BA6F-B3A6D4984842}"/>
                </a:ext>
              </a:extLst>
            </p:cNvPr>
            <p:cNvCxnSpPr/>
            <p:nvPr/>
          </p:nvCxnSpPr>
          <p:spPr>
            <a:xfrm flipH="1" flipV="1">
              <a:off x="8527664" y="3497397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E5D4072-4604-44D4-9D76-55D55073D729}"/>
                </a:ext>
              </a:extLst>
            </p:cNvPr>
            <p:cNvCxnSpPr/>
            <p:nvPr/>
          </p:nvCxnSpPr>
          <p:spPr>
            <a:xfrm flipH="1" flipV="1">
              <a:off x="8865411" y="3497397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E788A68-EC75-4954-B72E-0F7A76B4C6B3}"/>
                </a:ext>
              </a:extLst>
            </p:cNvPr>
            <p:cNvCxnSpPr/>
            <p:nvPr/>
          </p:nvCxnSpPr>
          <p:spPr>
            <a:xfrm flipH="1" flipV="1">
              <a:off x="9203158" y="3497397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B4A0610-0B7D-4612-ABF0-00EB0D5C53DB}"/>
                </a:ext>
              </a:extLst>
            </p:cNvPr>
            <p:cNvCxnSpPr/>
            <p:nvPr/>
          </p:nvCxnSpPr>
          <p:spPr>
            <a:xfrm flipH="1" flipV="1">
              <a:off x="9540905" y="3497397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983F381-7957-425B-90C3-2B8543224C18}"/>
                </a:ext>
              </a:extLst>
            </p:cNvPr>
            <p:cNvCxnSpPr/>
            <p:nvPr/>
          </p:nvCxnSpPr>
          <p:spPr>
            <a:xfrm flipH="1" flipV="1">
              <a:off x="9878652" y="3497397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F2D5D93-13DC-4B25-A6AB-7062E95186BC}"/>
                </a:ext>
              </a:extLst>
            </p:cNvPr>
            <p:cNvCxnSpPr/>
            <p:nvPr/>
          </p:nvCxnSpPr>
          <p:spPr>
            <a:xfrm flipH="1" flipV="1">
              <a:off x="10216399" y="3497397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A15274E-9EF0-4A0B-B827-71473E657E6F}"/>
                </a:ext>
              </a:extLst>
            </p:cNvPr>
            <p:cNvCxnSpPr/>
            <p:nvPr/>
          </p:nvCxnSpPr>
          <p:spPr>
            <a:xfrm flipH="1" flipV="1">
              <a:off x="10554146" y="3497397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id="{6F785026-6258-4DB2-9C97-49EBEA1F23D6}"/>
                </a:ext>
              </a:extLst>
            </p:cNvPr>
            <p:cNvSpPr/>
            <p:nvPr/>
          </p:nvSpPr>
          <p:spPr>
            <a:xfrm>
              <a:off x="8102363" y="3488563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7">
              <a:extLst>
                <a:ext uri="{FF2B5EF4-FFF2-40B4-BE49-F238E27FC236}">
                  <a16:creationId xmlns:a16="http://schemas.microsoft.com/office/drawing/2014/main" id="{AFA794B9-B842-4ADC-9384-FC20573F503B}"/>
                </a:ext>
              </a:extLst>
            </p:cNvPr>
            <p:cNvSpPr/>
            <p:nvPr/>
          </p:nvSpPr>
          <p:spPr>
            <a:xfrm>
              <a:off x="8444428" y="3488563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F67E527-B94C-4545-BB0D-D3D7FCF0EAFD}"/>
                </a:ext>
              </a:extLst>
            </p:cNvPr>
            <p:cNvCxnSpPr/>
            <p:nvPr/>
          </p:nvCxnSpPr>
          <p:spPr>
            <a:xfrm flipH="1" flipV="1">
              <a:off x="8859830" y="3497397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E7FE75F-C33C-4C85-8FFB-EC47189A3C0A}"/>
                </a:ext>
              </a:extLst>
            </p:cNvPr>
            <p:cNvCxnSpPr/>
            <p:nvPr/>
          </p:nvCxnSpPr>
          <p:spPr>
            <a:xfrm flipH="1" flipV="1">
              <a:off x="9197577" y="3497397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Freeform 60">
              <a:extLst>
                <a:ext uri="{FF2B5EF4-FFF2-40B4-BE49-F238E27FC236}">
                  <a16:creationId xmlns:a16="http://schemas.microsoft.com/office/drawing/2014/main" id="{E5CA545C-B54A-4410-81BD-A5F1DEE8C43F}"/>
                </a:ext>
              </a:extLst>
            </p:cNvPr>
            <p:cNvSpPr/>
            <p:nvPr/>
          </p:nvSpPr>
          <p:spPr>
            <a:xfrm>
              <a:off x="8772276" y="3488563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61">
              <a:extLst>
                <a:ext uri="{FF2B5EF4-FFF2-40B4-BE49-F238E27FC236}">
                  <a16:creationId xmlns:a16="http://schemas.microsoft.com/office/drawing/2014/main" id="{0BECBD8A-BFE8-4A96-9BB7-7569EDA7B067}"/>
                </a:ext>
              </a:extLst>
            </p:cNvPr>
            <p:cNvSpPr/>
            <p:nvPr/>
          </p:nvSpPr>
          <p:spPr>
            <a:xfrm>
              <a:off x="9114341" y="3488563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62">
              <a:extLst>
                <a:ext uri="{FF2B5EF4-FFF2-40B4-BE49-F238E27FC236}">
                  <a16:creationId xmlns:a16="http://schemas.microsoft.com/office/drawing/2014/main" id="{D661ECAC-85D5-4B84-B42B-62AA78CE4225}"/>
                </a:ext>
              </a:extLst>
            </p:cNvPr>
            <p:cNvSpPr/>
            <p:nvPr/>
          </p:nvSpPr>
          <p:spPr>
            <a:xfrm>
              <a:off x="9449705" y="3488563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0A682117-BB7D-427D-9950-04EF7F268AB4}"/>
                </a:ext>
              </a:extLst>
            </p:cNvPr>
            <p:cNvSpPr/>
            <p:nvPr/>
          </p:nvSpPr>
          <p:spPr>
            <a:xfrm>
              <a:off x="9791770" y="3488563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64">
              <a:extLst>
                <a:ext uri="{FF2B5EF4-FFF2-40B4-BE49-F238E27FC236}">
                  <a16:creationId xmlns:a16="http://schemas.microsoft.com/office/drawing/2014/main" id="{0C2A84BB-6187-4514-85E3-A953240C6D0C}"/>
                </a:ext>
              </a:extLst>
            </p:cNvPr>
            <p:cNvSpPr/>
            <p:nvPr/>
          </p:nvSpPr>
          <p:spPr>
            <a:xfrm>
              <a:off x="10119618" y="3488563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65">
              <a:extLst>
                <a:ext uri="{FF2B5EF4-FFF2-40B4-BE49-F238E27FC236}">
                  <a16:creationId xmlns:a16="http://schemas.microsoft.com/office/drawing/2014/main" id="{FC994928-37A7-4BA3-ACD6-A24F607A6312}"/>
                </a:ext>
              </a:extLst>
            </p:cNvPr>
            <p:cNvSpPr/>
            <p:nvPr/>
          </p:nvSpPr>
          <p:spPr>
            <a:xfrm>
              <a:off x="10461683" y="3488563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BD9655B-F805-4E0D-91D6-897FBDAF9B6B}"/>
              </a:ext>
            </a:extLst>
          </p:cNvPr>
          <p:cNvSpPr/>
          <p:nvPr/>
        </p:nvSpPr>
        <p:spPr>
          <a:xfrm>
            <a:off x="5657111" y="5556612"/>
            <a:ext cx="494355" cy="725204"/>
          </a:xfrm>
          <a:custGeom>
            <a:avLst/>
            <a:gdLst>
              <a:gd name="connsiteX0" fmla="*/ 0 w 842356"/>
              <a:gd name="connsiteY0" fmla="*/ 831425 h 846158"/>
              <a:gd name="connsiteX1" fmla="*/ 210589 w 842356"/>
              <a:gd name="connsiteY1" fmla="*/ 149781 h 846158"/>
              <a:gd name="connsiteX2" fmla="*/ 559724 w 842356"/>
              <a:gd name="connsiteY2" fmla="*/ 152 h 846158"/>
              <a:gd name="connsiteX3" fmla="*/ 692727 w 842356"/>
              <a:gd name="connsiteY3" fmla="*/ 160865 h 846158"/>
              <a:gd name="connsiteX4" fmla="*/ 731520 w 842356"/>
              <a:gd name="connsiteY4" fmla="*/ 487832 h 846158"/>
              <a:gd name="connsiteX5" fmla="*/ 748145 w 842356"/>
              <a:gd name="connsiteY5" fmla="*/ 809258 h 846158"/>
              <a:gd name="connsiteX6" fmla="*/ 842356 w 842356"/>
              <a:gd name="connsiteY6" fmla="*/ 825883 h 84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356" h="846158">
                <a:moveTo>
                  <a:pt x="0" y="831425"/>
                </a:moveTo>
                <a:cubicBezTo>
                  <a:pt x="58651" y="559875"/>
                  <a:pt x="117302" y="288326"/>
                  <a:pt x="210589" y="149781"/>
                </a:cubicBezTo>
                <a:cubicBezTo>
                  <a:pt x="303876" y="11236"/>
                  <a:pt x="479368" y="-1695"/>
                  <a:pt x="559724" y="152"/>
                </a:cubicBezTo>
                <a:cubicBezTo>
                  <a:pt x="640080" y="1999"/>
                  <a:pt x="664094" y="79585"/>
                  <a:pt x="692727" y="160865"/>
                </a:cubicBezTo>
                <a:cubicBezTo>
                  <a:pt x="721360" y="242145"/>
                  <a:pt x="722284" y="379767"/>
                  <a:pt x="731520" y="487832"/>
                </a:cubicBezTo>
                <a:cubicBezTo>
                  <a:pt x="740756" y="595897"/>
                  <a:pt x="729672" y="752916"/>
                  <a:pt x="748145" y="809258"/>
                </a:cubicBezTo>
                <a:cubicBezTo>
                  <a:pt x="766618" y="865600"/>
                  <a:pt x="804487" y="845741"/>
                  <a:pt x="842356" y="825883"/>
                </a:cubicBezTo>
              </a:path>
            </a:pathLst>
          </a:custGeom>
          <a:solidFill>
            <a:srgbClr val="FFE699">
              <a:alpha val="3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53BD25-9792-46A1-8A5D-7E893D6F1894}"/>
              </a:ext>
            </a:extLst>
          </p:cNvPr>
          <p:cNvGrpSpPr/>
          <p:nvPr/>
        </p:nvGrpSpPr>
        <p:grpSpPr>
          <a:xfrm>
            <a:off x="3284738" y="5328320"/>
            <a:ext cx="6308157" cy="1067092"/>
            <a:chOff x="4995158" y="3060832"/>
            <a:chExt cx="6308157" cy="106709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A464C33-6B6D-4DD3-A750-C1E2093C4094}"/>
                </a:ext>
              </a:extLst>
            </p:cNvPr>
            <p:cNvCxnSpPr/>
            <p:nvPr/>
          </p:nvCxnSpPr>
          <p:spPr>
            <a:xfrm flipH="1" flipV="1">
              <a:off x="5482312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C87F77B-7A94-44F8-AB31-A9BA6C69515E}"/>
                </a:ext>
              </a:extLst>
            </p:cNvPr>
            <p:cNvCxnSpPr/>
            <p:nvPr/>
          </p:nvCxnSpPr>
          <p:spPr>
            <a:xfrm flipH="1" flipV="1">
              <a:off x="5820059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E9289C7-9DD7-4797-8139-DE1A0651FAB9}"/>
                </a:ext>
              </a:extLst>
            </p:cNvPr>
            <p:cNvCxnSpPr/>
            <p:nvPr/>
          </p:nvCxnSpPr>
          <p:spPr>
            <a:xfrm flipH="1" flipV="1">
              <a:off x="6157806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F2F87C8-FF4E-464F-B738-1B4D7074214E}"/>
                </a:ext>
              </a:extLst>
            </p:cNvPr>
            <p:cNvCxnSpPr/>
            <p:nvPr/>
          </p:nvCxnSpPr>
          <p:spPr>
            <a:xfrm flipH="1" flipV="1">
              <a:off x="6495553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3EF5BFC-15C5-4BDB-9592-AEB193FAD60D}"/>
                </a:ext>
              </a:extLst>
            </p:cNvPr>
            <p:cNvCxnSpPr/>
            <p:nvPr/>
          </p:nvCxnSpPr>
          <p:spPr>
            <a:xfrm flipH="1" flipV="1">
              <a:off x="6833300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1F52F6B-A1D2-461C-9630-EE26B0DEE933}"/>
                </a:ext>
              </a:extLst>
            </p:cNvPr>
            <p:cNvCxnSpPr/>
            <p:nvPr/>
          </p:nvCxnSpPr>
          <p:spPr>
            <a:xfrm flipH="1" flipV="1">
              <a:off x="7171047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5A8906C-2DF9-4F05-953E-C5F92DA699C3}"/>
                </a:ext>
              </a:extLst>
            </p:cNvPr>
            <p:cNvCxnSpPr/>
            <p:nvPr/>
          </p:nvCxnSpPr>
          <p:spPr>
            <a:xfrm flipH="1" flipV="1">
              <a:off x="7508794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E69B9E5-7E85-497D-96C9-C5E4ACE05BA0}"/>
                </a:ext>
              </a:extLst>
            </p:cNvPr>
            <p:cNvCxnSpPr/>
            <p:nvPr/>
          </p:nvCxnSpPr>
          <p:spPr>
            <a:xfrm flipH="1" flipV="1">
              <a:off x="7846541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CF8B7E0-1869-4410-ABB3-94E95571FD46}"/>
                </a:ext>
              </a:extLst>
            </p:cNvPr>
            <p:cNvCxnSpPr/>
            <p:nvPr/>
          </p:nvCxnSpPr>
          <p:spPr>
            <a:xfrm flipH="1" flipV="1">
              <a:off x="8184288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054BEFC-A57D-4CBC-BCE9-64C329A61CC8}"/>
                </a:ext>
              </a:extLst>
            </p:cNvPr>
            <p:cNvCxnSpPr/>
            <p:nvPr/>
          </p:nvCxnSpPr>
          <p:spPr>
            <a:xfrm flipH="1" flipV="1">
              <a:off x="8522035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54AAF24-2C07-41DF-873D-9174501DCEFE}"/>
                </a:ext>
              </a:extLst>
            </p:cNvPr>
            <p:cNvCxnSpPr/>
            <p:nvPr/>
          </p:nvCxnSpPr>
          <p:spPr>
            <a:xfrm flipH="1" flipV="1">
              <a:off x="8859782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B51198C-443D-4D60-B897-C0421D4C5CDD}"/>
                </a:ext>
              </a:extLst>
            </p:cNvPr>
            <p:cNvCxnSpPr/>
            <p:nvPr/>
          </p:nvCxnSpPr>
          <p:spPr>
            <a:xfrm flipH="1" flipV="1">
              <a:off x="9197529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0AE9E36-26B2-4E4A-BD11-F0DDBA1A7EED}"/>
                </a:ext>
              </a:extLst>
            </p:cNvPr>
            <p:cNvCxnSpPr/>
            <p:nvPr/>
          </p:nvCxnSpPr>
          <p:spPr>
            <a:xfrm flipH="1" flipV="1">
              <a:off x="9535276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EE36C6D-BA20-4764-A0D2-A16C6ECA4227}"/>
                </a:ext>
              </a:extLst>
            </p:cNvPr>
            <p:cNvCxnSpPr/>
            <p:nvPr/>
          </p:nvCxnSpPr>
          <p:spPr>
            <a:xfrm flipH="1" flipV="1">
              <a:off x="9873023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B4002E2-5EBE-4E9F-9AE8-DE8F4EC080EA}"/>
                </a:ext>
              </a:extLst>
            </p:cNvPr>
            <p:cNvCxnSpPr/>
            <p:nvPr/>
          </p:nvCxnSpPr>
          <p:spPr>
            <a:xfrm flipH="1" flipV="1">
              <a:off x="10210770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69A662-E6D2-4169-A181-6343C08CB522}"/>
                </a:ext>
              </a:extLst>
            </p:cNvPr>
            <p:cNvCxnSpPr/>
            <p:nvPr/>
          </p:nvCxnSpPr>
          <p:spPr>
            <a:xfrm flipH="1" flipV="1">
              <a:off x="10548524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F22939E-B306-424C-8EBF-4C2D6A269BE5}"/>
                </a:ext>
              </a:extLst>
            </p:cNvPr>
            <p:cNvCxnSpPr/>
            <p:nvPr/>
          </p:nvCxnSpPr>
          <p:spPr>
            <a:xfrm>
              <a:off x="4995158" y="4014328"/>
              <a:ext cx="60437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4F673FFA-DFAB-469C-A66B-48C3E00E5B20}"/>
                </a:ext>
              </a:extLst>
            </p:cNvPr>
            <p:cNvCxnSpPr/>
            <p:nvPr/>
          </p:nvCxnSpPr>
          <p:spPr>
            <a:xfrm>
              <a:off x="5265125" y="3439560"/>
              <a:ext cx="2612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85EC258B-7436-4FD4-AAE3-11E8402D3519}"/>
                </a:ext>
              </a:extLst>
            </p:cNvPr>
            <p:cNvCxnSpPr/>
            <p:nvPr/>
          </p:nvCxnSpPr>
          <p:spPr>
            <a:xfrm flipH="1">
              <a:off x="5789694" y="3430164"/>
              <a:ext cx="24383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AE8D5636-E149-4723-8186-BEED5FAD7229}"/>
                    </a:ext>
                  </a:extLst>
                </p:cNvPr>
                <p:cNvSpPr/>
                <p:nvPr/>
              </p:nvSpPr>
              <p:spPr>
                <a:xfrm>
                  <a:off x="5238998" y="3060832"/>
                  <a:ext cx="81964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𝐹𝑆𝑅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AE8D5636-E149-4723-8186-BEED5FAD72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8998" y="3060832"/>
                  <a:ext cx="81964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622897A3-867A-40F2-9A87-262370ACC110}"/>
                    </a:ext>
                  </a:extLst>
                </p:cNvPr>
                <p:cNvSpPr/>
                <p:nvPr/>
              </p:nvSpPr>
              <p:spPr>
                <a:xfrm>
                  <a:off x="10941549" y="3758592"/>
                  <a:ext cx="3617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622897A3-867A-40F2-9A87-262370ACC1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1549" y="3758592"/>
                  <a:ext cx="36176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Freeform 36">
              <a:extLst>
                <a:ext uri="{FF2B5EF4-FFF2-40B4-BE49-F238E27FC236}">
                  <a16:creationId xmlns:a16="http://schemas.microsoft.com/office/drawing/2014/main" id="{25D1CF03-D5AE-4D03-9157-331EC64C8A20}"/>
                </a:ext>
              </a:extLst>
            </p:cNvPr>
            <p:cNvSpPr/>
            <p:nvPr/>
          </p:nvSpPr>
          <p:spPr>
            <a:xfrm>
              <a:off x="5394758" y="3474271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39">
              <a:extLst>
                <a:ext uri="{FF2B5EF4-FFF2-40B4-BE49-F238E27FC236}">
                  <a16:creationId xmlns:a16="http://schemas.microsoft.com/office/drawing/2014/main" id="{47DAD13C-AB5C-43F0-94B7-7C88AE90ECD0}"/>
                </a:ext>
              </a:extLst>
            </p:cNvPr>
            <p:cNvSpPr/>
            <p:nvPr/>
          </p:nvSpPr>
          <p:spPr>
            <a:xfrm>
              <a:off x="5736823" y="3474271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EA818B1-5A34-4C1E-8C63-20ABE7F7D74A}"/>
                </a:ext>
              </a:extLst>
            </p:cNvPr>
            <p:cNvCxnSpPr/>
            <p:nvPr/>
          </p:nvCxnSpPr>
          <p:spPr>
            <a:xfrm flipH="1" flipV="1">
              <a:off x="6152225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31C8A77-C3B8-4FCD-BB11-A42086B50B46}"/>
                </a:ext>
              </a:extLst>
            </p:cNvPr>
            <p:cNvCxnSpPr/>
            <p:nvPr/>
          </p:nvCxnSpPr>
          <p:spPr>
            <a:xfrm flipH="1" flipV="1">
              <a:off x="6489972" y="3483105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Freeform 42">
              <a:extLst>
                <a:ext uri="{FF2B5EF4-FFF2-40B4-BE49-F238E27FC236}">
                  <a16:creationId xmlns:a16="http://schemas.microsoft.com/office/drawing/2014/main" id="{E36F673F-EB3B-4179-9689-EEBBCCE9FC7F}"/>
                </a:ext>
              </a:extLst>
            </p:cNvPr>
            <p:cNvSpPr/>
            <p:nvPr/>
          </p:nvSpPr>
          <p:spPr>
            <a:xfrm>
              <a:off x="6064671" y="3474271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43">
              <a:extLst>
                <a:ext uri="{FF2B5EF4-FFF2-40B4-BE49-F238E27FC236}">
                  <a16:creationId xmlns:a16="http://schemas.microsoft.com/office/drawing/2014/main" id="{0839BF01-D5D8-4C39-942F-81C7F63C7EE2}"/>
                </a:ext>
              </a:extLst>
            </p:cNvPr>
            <p:cNvSpPr/>
            <p:nvPr/>
          </p:nvSpPr>
          <p:spPr>
            <a:xfrm>
              <a:off x="6406736" y="3474271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44">
              <a:extLst>
                <a:ext uri="{FF2B5EF4-FFF2-40B4-BE49-F238E27FC236}">
                  <a16:creationId xmlns:a16="http://schemas.microsoft.com/office/drawing/2014/main" id="{AF79AE7F-63EA-4F03-A407-A85D8AD445CF}"/>
                </a:ext>
              </a:extLst>
            </p:cNvPr>
            <p:cNvSpPr/>
            <p:nvPr/>
          </p:nvSpPr>
          <p:spPr>
            <a:xfrm>
              <a:off x="6742100" y="3474271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45">
              <a:extLst>
                <a:ext uri="{FF2B5EF4-FFF2-40B4-BE49-F238E27FC236}">
                  <a16:creationId xmlns:a16="http://schemas.microsoft.com/office/drawing/2014/main" id="{774EAF9F-CB2D-4093-AF50-D353C54A8D50}"/>
                </a:ext>
              </a:extLst>
            </p:cNvPr>
            <p:cNvSpPr/>
            <p:nvPr/>
          </p:nvSpPr>
          <p:spPr>
            <a:xfrm>
              <a:off x="7084165" y="3474271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46">
              <a:extLst>
                <a:ext uri="{FF2B5EF4-FFF2-40B4-BE49-F238E27FC236}">
                  <a16:creationId xmlns:a16="http://schemas.microsoft.com/office/drawing/2014/main" id="{276D4664-3F58-4DDD-9D8C-04B07CFABA6D}"/>
                </a:ext>
              </a:extLst>
            </p:cNvPr>
            <p:cNvSpPr/>
            <p:nvPr/>
          </p:nvSpPr>
          <p:spPr>
            <a:xfrm>
              <a:off x="7412013" y="3474271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47">
              <a:extLst>
                <a:ext uri="{FF2B5EF4-FFF2-40B4-BE49-F238E27FC236}">
                  <a16:creationId xmlns:a16="http://schemas.microsoft.com/office/drawing/2014/main" id="{1D98536B-453A-4365-8B63-0EFF5EAA2035}"/>
                </a:ext>
              </a:extLst>
            </p:cNvPr>
            <p:cNvSpPr/>
            <p:nvPr/>
          </p:nvSpPr>
          <p:spPr>
            <a:xfrm>
              <a:off x="7754078" y="3474271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570DD21-D602-43FF-BA40-D120DD1B9341}"/>
                </a:ext>
              </a:extLst>
            </p:cNvPr>
            <p:cNvCxnSpPr/>
            <p:nvPr/>
          </p:nvCxnSpPr>
          <p:spPr>
            <a:xfrm flipH="1" flipV="1">
              <a:off x="8189917" y="3497397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2AE9B8F-6B2B-4D33-871B-34FDC88DE933}"/>
                </a:ext>
              </a:extLst>
            </p:cNvPr>
            <p:cNvCxnSpPr/>
            <p:nvPr/>
          </p:nvCxnSpPr>
          <p:spPr>
            <a:xfrm flipH="1" flipV="1">
              <a:off x="8527664" y="3497397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587395E-BFFA-400F-BFF2-18F847D8F51D}"/>
                </a:ext>
              </a:extLst>
            </p:cNvPr>
            <p:cNvCxnSpPr/>
            <p:nvPr/>
          </p:nvCxnSpPr>
          <p:spPr>
            <a:xfrm flipH="1" flipV="1">
              <a:off x="8865411" y="3497397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741EDFA-6F71-4C28-BBCF-CAEB8102EC7D}"/>
                </a:ext>
              </a:extLst>
            </p:cNvPr>
            <p:cNvCxnSpPr/>
            <p:nvPr/>
          </p:nvCxnSpPr>
          <p:spPr>
            <a:xfrm flipH="1" flipV="1">
              <a:off x="9203158" y="3497397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AFA2798-8559-4D37-94BF-5696CEB7117D}"/>
                </a:ext>
              </a:extLst>
            </p:cNvPr>
            <p:cNvCxnSpPr/>
            <p:nvPr/>
          </p:nvCxnSpPr>
          <p:spPr>
            <a:xfrm flipH="1" flipV="1">
              <a:off x="9540905" y="3497397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5759386-940E-442A-BE4F-D93D24E54D1C}"/>
                </a:ext>
              </a:extLst>
            </p:cNvPr>
            <p:cNvCxnSpPr/>
            <p:nvPr/>
          </p:nvCxnSpPr>
          <p:spPr>
            <a:xfrm flipH="1" flipV="1">
              <a:off x="9878652" y="3497397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2D30197-C3D4-45E0-ABCB-6FEC1718F98D}"/>
                </a:ext>
              </a:extLst>
            </p:cNvPr>
            <p:cNvCxnSpPr/>
            <p:nvPr/>
          </p:nvCxnSpPr>
          <p:spPr>
            <a:xfrm flipH="1" flipV="1">
              <a:off x="10216399" y="3497397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D24842E-2633-47FA-BA88-D8D38BEC0078}"/>
                </a:ext>
              </a:extLst>
            </p:cNvPr>
            <p:cNvCxnSpPr/>
            <p:nvPr/>
          </p:nvCxnSpPr>
          <p:spPr>
            <a:xfrm flipH="1" flipV="1">
              <a:off x="10554146" y="3497397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Freeform 56">
              <a:extLst>
                <a:ext uri="{FF2B5EF4-FFF2-40B4-BE49-F238E27FC236}">
                  <a16:creationId xmlns:a16="http://schemas.microsoft.com/office/drawing/2014/main" id="{F5F5CAED-9889-40FE-AAAD-BD1051A7532D}"/>
                </a:ext>
              </a:extLst>
            </p:cNvPr>
            <p:cNvSpPr/>
            <p:nvPr/>
          </p:nvSpPr>
          <p:spPr>
            <a:xfrm>
              <a:off x="8102363" y="3488563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57">
              <a:extLst>
                <a:ext uri="{FF2B5EF4-FFF2-40B4-BE49-F238E27FC236}">
                  <a16:creationId xmlns:a16="http://schemas.microsoft.com/office/drawing/2014/main" id="{0C5887BF-41CB-414C-912E-7F057B91872B}"/>
                </a:ext>
              </a:extLst>
            </p:cNvPr>
            <p:cNvSpPr/>
            <p:nvPr/>
          </p:nvSpPr>
          <p:spPr>
            <a:xfrm>
              <a:off x="8444428" y="3488563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F1D5773-9AB3-4728-83A2-DFC640996E22}"/>
                </a:ext>
              </a:extLst>
            </p:cNvPr>
            <p:cNvCxnSpPr/>
            <p:nvPr/>
          </p:nvCxnSpPr>
          <p:spPr>
            <a:xfrm flipH="1" flipV="1">
              <a:off x="8859830" y="3497397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B2447C58-5141-4FDE-976E-B3B0101B815A}"/>
                </a:ext>
              </a:extLst>
            </p:cNvPr>
            <p:cNvCxnSpPr/>
            <p:nvPr/>
          </p:nvCxnSpPr>
          <p:spPr>
            <a:xfrm flipH="1" flipV="1">
              <a:off x="9197577" y="3497397"/>
              <a:ext cx="17943" cy="53122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Freeform 60">
              <a:extLst>
                <a:ext uri="{FF2B5EF4-FFF2-40B4-BE49-F238E27FC236}">
                  <a16:creationId xmlns:a16="http://schemas.microsoft.com/office/drawing/2014/main" id="{410A5D7C-EAD4-482B-8343-9A64835E72CE}"/>
                </a:ext>
              </a:extLst>
            </p:cNvPr>
            <p:cNvSpPr/>
            <p:nvPr/>
          </p:nvSpPr>
          <p:spPr>
            <a:xfrm>
              <a:off x="8772276" y="3488563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61">
              <a:extLst>
                <a:ext uri="{FF2B5EF4-FFF2-40B4-BE49-F238E27FC236}">
                  <a16:creationId xmlns:a16="http://schemas.microsoft.com/office/drawing/2014/main" id="{A93BF37F-84C2-4F4C-8E95-59F448B2415E}"/>
                </a:ext>
              </a:extLst>
            </p:cNvPr>
            <p:cNvSpPr/>
            <p:nvPr/>
          </p:nvSpPr>
          <p:spPr>
            <a:xfrm>
              <a:off x="9114341" y="3488563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62">
              <a:extLst>
                <a:ext uri="{FF2B5EF4-FFF2-40B4-BE49-F238E27FC236}">
                  <a16:creationId xmlns:a16="http://schemas.microsoft.com/office/drawing/2014/main" id="{62D4EA39-F41F-484B-BAD0-A0260ECAA6F8}"/>
                </a:ext>
              </a:extLst>
            </p:cNvPr>
            <p:cNvSpPr/>
            <p:nvPr/>
          </p:nvSpPr>
          <p:spPr>
            <a:xfrm>
              <a:off x="9449705" y="3488563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4317E840-C828-4530-91ED-5D40FACE1335}"/>
                </a:ext>
              </a:extLst>
            </p:cNvPr>
            <p:cNvSpPr/>
            <p:nvPr/>
          </p:nvSpPr>
          <p:spPr>
            <a:xfrm>
              <a:off x="9791770" y="3488563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311344B5-6B06-4216-A92F-B061389AD74D}"/>
                </a:ext>
              </a:extLst>
            </p:cNvPr>
            <p:cNvSpPr/>
            <p:nvPr/>
          </p:nvSpPr>
          <p:spPr>
            <a:xfrm>
              <a:off x="10119618" y="3488563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FB21D-9B0B-4252-ACEB-65492E996CD9}"/>
                </a:ext>
              </a:extLst>
            </p:cNvPr>
            <p:cNvSpPr/>
            <p:nvPr/>
          </p:nvSpPr>
          <p:spPr>
            <a:xfrm>
              <a:off x="10461683" y="3488563"/>
              <a:ext cx="167508" cy="540057"/>
            </a:xfrm>
            <a:custGeom>
              <a:avLst/>
              <a:gdLst>
                <a:gd name="connsiteX0" fmla="*/ 0 w 557348"/>
                <a:gd name="connsiteY0" fmla="*/ 540057 h 540057"/>
                <a:gd name="connsiteX1" fmla="*/ 226422 w 557348"/>
                <a:gd name="connsiteY1" fmla="*/ 435554 h 540057"/>
                <a:gd name="connsiteX2" fmla="*/ 313508 w 557348"/>
                <a:gd name="connsiteY2" fmla="*/ 125 h 540057"/>
                <a:gd name="connsiteX3" fmla="*/ 418011 w 557348"/>
                <a:gd name="connsiteY3" fmla="*/ 392011 h 540057"/>
                <a:gd name="connsiteX4" fmla="*/ 557348 w 557348"/>
                <a:gd name="connsiteY4" fmla="*/ 531348 h 54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348" h="540057">
                  <a:moveTo>
                    <a:pt x="0" y="540057"/>
                  </a:moveTo>
                  <a:cubicBezTo>
                    <a:pt x="87085" y="532800"/>
                    <a:pt x="174171" y="525543"/>
                    <a:pt x="226422" y="435554"/>
                  </a:cubicBezTo>
                  <a:cubicBezTo>
                    <a:pt x="278673" y="345565"/>
                    <a:pt x="281577" y="7382"/>
                    <a:pt x="313508" y="125"/>
                  </a:cubicBezTo>
                  <a:cubicBezTo>
                    <a:pt x="345439" y="-7132"/>
                    <a:pt x="377371" y="303474"/>
                    <a:pt x="418011" y="392011"/>
                  </a:cubicBezTo>
                  <a:cubicBezTo>
                    <a:pt x="458651" y="480548"/>
                    <a:pt x="507999" y="505948"/>
                    <a:pt x="557348" y="531348"/>
                  </a:cubicBezTo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2C7E6512-D540-4773-A0EB-9C83EDF04B01}"/>
              </a:ext>
            </a:extLst>
          </p:cNvPr>
          <p:cNvSpPr/>
          <p:nvPr/>
        </p:nvSpPr>
        <p:spPr>
          <a:xfrm>
            <a:off x="2793721" y="1787328"/>
            <a:ext cx="494355" cy="725204"/>
          </a:xfrm>
          <a:custGeom>
            <a:avLst/>
            <a:gdLst>
              <a:gd name="connsiteX0" fmla="*/ 0 w 842356"/>
              <a:gd name="connsiteY0" fmla="*/ 831425 h 846158"/>
              <a:gd name="connsiteX1" fmla="*/ 210589 w 842356"/>
              <a:gd name="connsiteY1" fmla="*/ 149781 h 846158"/>
              <a:gd name="connsiteX2" fmla="*/ 559724 w 842356"/>
              <a:gd name="connsiteY2" fmla="*/ 152 h 846158"/>
              <a:gd name="connsiteX3" fmla="*/ 692727 w 842356"/>
              <a:gd name="connsiteY3" fmla="*/ 160865 h 846158"/>
              <a:gd name="connsiteX4" fmla="*/ 731520 w 842356"/>
              <a:gd name="connsiteY4" fmla="*/ 487832 h 846158"/>
              <a:gd name="connsiteX5" fmla="*/ 748145 w 842356"/>
              <a:gd name="connsiteY5" fmla="*/ 809258 h 846158"/>
              <a:gd name="connsiteX6" fmla="*/ 842356 w 842356"/>
              <a:gd name="connsiteY6" fmla="*/ 825883 h 84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356" h="846158">
                <a:moveTo>
                  <a:pt x="0" y="831425"/>
                </a:moveTo>
                <a:cubicBezTo>
                  <a:pt x="58651" y="559875"/>
                  <a:pt x="117302" y="288326"/>
                  <a:pt x="210589" y="149781"/>
                </a:cubicBezTo>
                <a:cubicBezTo>
                  <a:pt x="303876" y="11236"/>
                  <a:pt x="479368" y="-1695"/>
                  <a:pt x="559724" y="152"/>
                </a:cubicBezTo>
                <a:cubicBezTo>
                  <a:pt x="640080" y="1999"/>
                  <a:pt x="664094" y="79585"/>
                  <a:pt x="692727" y="160865"/>
                </a:cubicBezTo>
                <a:cubicBezTo>
                  <a:pt x="721360" y="242145"/>
                  <a:pt x="722284" y="379767"/>
                  <a:pt x="731520" y="487832"/>
                </a:cubicBezTo>
                <a:cubicBezTo>
                  <a:pt x="740756" y="595897"/>
                  <a:pt x="729672" y="752916"/>
                  <a:pt x="748145" y="809258"/>
                </a:cubicBezTo>
                <a:cubicBezTo>
                  <a:pt x="766618" y="865600"/>
                  <a:pt x="804487" y="845741"/>
                  <a:pt x="842356" y="825883"/>
                </a:cubicBezTo>
              </a:path>
            </a:pathLst>
          </a:custGeom>
          <a:solidFill>
            <a:srgbClr val="FFE699">
              <a:alpha val="3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84F59A37-0115-412A-8E19-1A9F33B6B6DA}"/>
              </a:ext>
            </a:extLst>
          </p:cNvPr>
          <p:cNvCxnSpPr/>
          <p:nvPr/>
        </p:nvCxnSpPr>
        <p:spPr>
          <a:xfrm flipV="1">
            <a:off x="3040898" y="1586186"/>
            <a:ext cx="15487" cy="926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C65B801E-9693-4890-BA5F-3DBBBC782F47}"/>
                  </a:ext>
                </a:extLst>
              </p:cNvPr>
              <p:cNvSpPr/>
              <p:nvPr/>
            </p:nvSpPr>
            <p:spPr>
              <a:xfrm>
                <a:off x="2843416" y="2466414"/>
                <a:ext cx="465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C65B801E-9693-4890-BA5F-3DBBBC782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416" y="2466414"/>
                <a:ext cx="4651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033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07"/>
            <a:ext cx="10515600" cy="929819"/>
          </a:xfrm>
        </p:spPr>
        <p:txBody>
          <a:bodyPr/>
          <a:lstStyle/>
          <a:p>
            <a:r>
              <a:rPr lang="en-US" dirty="0"/>
              <a:t>Oblique Incidence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9452" y="1384662"/>
            <a:ext cx="60959" cy="12801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5177" y="1384662"/>
            <a:ext cx="56606" cy="12801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19452" y="1280160"/>
            <a:ext cx="692331" cy="0"/>
          </a:xfrm>
          <a:prstGeom prst="straightConnector1">
            <a:avLst/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12370" y="84355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6168" y="25846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8864" y="26101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405052" y="2515863"/>
            <a:ext cx="957943" cy="5218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23954" y="2193646"/>
            <a:ext cx="609600" cy="312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358641" y="1913188"/>
            <a:ext cx="609600" cy="312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63854" y="2228216"/>
            <a:ext cx="717791" cy="106763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695329" y="2193646"/>
            <a:ext cx="609600" cy="312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714206" y="1602378"/>
            <a:ext cx="609600" cy="312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73726" y="2285667"/>
            <a:ext cx="717791" cy="106763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82304" y="2350294"/>
            <a:ext cx="717791" cy="106763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373880" y="1623276"/>
            <a:ext cx="609600" cy="312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071213" y="1879223"/>
            <a:ext cx="609600" cy="312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021139" y="1308853"/>
            <a:ext cx="609600" cy="312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518535" y="1758387"/>
                <a:ext cx="24233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535" y="1758387"/>
                <a:ext cx="24233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4380411" y="2523658"/>
            <a:ext cx="438453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602300" y="2329709"/>
                <a:ext cx="1673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300" y="2329709"/>
                <a:ext cx="167354" cy="215444"/>
              </a:xfrm>
              <a:prstGeom prst="rect">
                <a:avLst/>
              </a:prstGeom>
              <a:blipFill>
                <a:blip r:embed="rId3"/>
                <a:stretch>
                  <a:fillRect l="-40741" r="-33333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6682919" y="5136493"/>
            <a:ext cx="3368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Fabry</a:t>
            </a:r>
            <a:r>
              <a:rPr lang="en-US" sz="3200" dirty="0"/>
              <a:t>-Perot Etalon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381751" y="4009963"/>
            <a:ext cx="2399637" cy="2660966"/>
            <a:chOff x="3542959" y="3260473"/>
            <a:chExt cx="2399637" cy="2660966"/>
          </a:xfrm>
        </p:grpSpPr>
        <p:sp>
          <p:nvSpPr>
            <p:cNvPr id="33" name="Right Arrow 32"/>
            <p:cNvSpPr/>
            <p:nvPr/>
          </p:nvSpPr>
          <p:spPr>
            <a:xfrm>
              <a:off x="3542959" y="4339999"/>
              <a:ext cx="804049" cy="827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5138547" y="4387003"/>
              <a:ext cx="804049" cy="827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435392" y="3845469"/>
              <a:ext cx="574048" cy="1868328"/>
              <a:chOff x="4391657" y="3861457"/>
              <a:chExt cx="574048" cy="1868328"/>
            </a:xfrm>
          </p:grpSpPr>
          <p:sp>
            <p:nvSpPr>
              <p:cNvPr id="32" name="Rectangle 31"/>
              <p:cNvSpPr/>
              <p:nvPr/>
            </p:nvSpPr>
            <p:spPr>
              <a:xfrm rot="784841">
                <a:off x="4420365" y="3942866"/>
                <a:ext cx="531223" cy="173300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784841">
                <a:off x="4391657" y="3861457"/>
                <a:ext cx="47798" cy="173300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784841">
                <a:off x="4917907" y="3996779"/>
                <a:ext cx="47798" cy="173300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599637" y="4202337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</a:t>
                </a:r>
              </a:p>
            </p:txBody>
          </p:sp>
        </p:grpSp>
        <p:sp>
          <p:nvSpPr>
            <p:cNvPr id="39" name="Arc 38"/>
            <p:cNvSpPr/>
            <p:nvPr/>
          </p:nvSpPr>
          <p:spPr>
            <a:xfrm rot="19260974">
              <a:off x="4265216" y="3624709"/>
              <a:ext cx="914400" cy="914400"/>
            </a:xfrm>
            <a:prstGeom prst="arc">
              <a:avLst>
                <a:gd name="adj1" fmla="val 15921964"/>
                <a:gd name="adj2" fmla="val 0"/>
              </a:avLst>
            </a:prstGeom>
            <a:ln w="28575">
              <a:solidFill>
                <a:schemeClr val="bg2">
                  <a:lumMod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579055" y="3260473"/>
                  <a:ext cx="39959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9055" y="3260473"/>
                  <a:ext cx="399597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/>
            <p:cNvCxnSpPr/>
            <p:nvPr/>
          </p:nvCxnSpPr>
          <p:spPr>
            <a:xfrm flipH="1">
              <a:off x="4678680" y="3585873"/>
              <a:ext cx="30468" cy="2335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994741" y="5221475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00243" y="528390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84761" y="2338992"/>
                <a:ext cx="20026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= internal angles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761" y="2338992"/>
                <a:ext cx="2002664" cy="369332"/>
              </a:xfrm>
              <a:prstGeom prst="rect">
                <a:avLst/>
              </a:prstGeom>
              <a:blipFill>
                <a:blip r:embed="rId5"/>
                <a:stretch>
                  <a:fillRect l="-912" t="-10000" r="-121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25DCD70-8D16-49FB-BB98-6AB88CB2BC15}"/>
                  </a:ext>
                </a:extLst>
              </p:cNvPr>
              <p:cNvSpPr/>
              <p:nvPr/>
            </p:nvSpPr>
            <p:spPr>
              <a:xfrm>
                <a:off x="6722103" y="3296349"/>
                <a:ext cx="2513830" cy="688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25DCD70-8D16-49FB-BB98-6AB88CB2B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103" y="3296349"/>
                <a:ext cx="2513830" cy="6889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12B7AD-EB18-4673-99EA-5E5B2501393C}"/>
                  </a:ext>
                </a:extLst>
              </p:cNvPr>
              <p:cNvSpPr/>
              <p:nvPr/>
            </p:nvSpPr>
            <p:spPr>
              <a:xfrm>
                <a:off x="8112341" y="4211711"/>
                <a:ext cx="856581" cy="584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12B7AD-EB18-4673-99EA-5E5B250139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341" y="4211711"/>
                <a:ext cx="856581" cy="5848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>
            <a:extLst>
              <a:ext uri="{FF2B5EF4-FFF2-40B4-BE49-F238E27FC236}">
                <a16:creationId xmlns:a16="http://schemas.microsoft.com/office/drawing/2014/main" id="{19AD69F4-4329-4A77-A06B-32FEC34038C7}"/>
              </a:ext>
            </a:extLst>
          </p:cNvPr>
          <p:cNvSpPr/>
          <p:nvPr/>
        </p:nvSpPr>
        <p:spPr>
          <a:xfrm rot="5400000">
            <a:off x="8471405" y="3721929"/>
            <a:ext cx="182452" cy="7585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89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Lifetime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012" y="426720"/>
            <a:ext cx="3429770" cy="2142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823" y="1497854"/>
            <a:ext cx="3021505" cy="15918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1021078" y="3089695"/>
                <a:ext cx="1434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21078" y="3089695"/>
                <a:ext cx="143473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311940" y="3089695"/>
            <a:ext cx="302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Survival Factor (passive cavity)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18021" y="3941693"/>
                <a:ext cx="3000886" cy="59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𝐹𝑆𝑅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021" y="3941693"/>
                <a:ext cx="3000886" cy="597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281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26" y="200170"/>
            <a:ext cx="10515600" cy="791276"/>
          </a:xfrm>
        </p:spPr>
        <p:txBody>
          <a:bodyPr/>
          <a:lstStyle/>
          <a:p>
            <a:r>
              <a:rPr lang="en-US" dirty="0"/>
              <a:t>Resonance of </a:t>
            </a:r>
            <a:r>
              <a:rPr lang="en-US" dirty="0" err="1"/>
              <a:t>Hermite</a:t>
            </a:r>
            <a:r>
              <a:rPr lang="en-US" dirty="0"/>
              <a:t>-Gaussian Modes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5733" r="8861" b="15509"/>
          <a:stretch/>
        </p:blipFill>
        <p:spPr>
          <a:xfrm>
            <a:off x="6965893" y="3644936"/>
            <a:ext cx="4512004" cy="23561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1" y="930673"/>
            <a:ext cx="4535130" cy="79521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04" y="2251194"/>
            <a:ext cx="2212995" cy="16765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75063" y="1665115"/>
            <a:ext cx="111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Example: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184" y="2626617"/>
            <a:ext cx="2972987" cy="6929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7671" y="2519934"/>
            <a:ext cx="4816895" cy="8821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747" y="5562877"/>
            <a:ext cx="4627904" cy="66629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14103" y="5059888"/>
            <a:ext cx="430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generally (for a 2-mirror linear cavity):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0360" y="3719070"/>
            <a:ext cx="853440" cy="2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45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675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Fabry</a:t>
            </a:r>
            <a:r>
              <a:rPr lang="en-US" dirty="0">
                <a:solidFill>
                  <a:srgbClr val="FF0000"/>
                </a:solidFill>
              </a:rPr>
              <a:t>-Perot with Gain/Loss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835373"/>
              </p:ext>
            </p:extLst>
          </p:nvPr>
        </p:nvGraphicFramePr>
        <p:xfrm>
          <a:off x="838200" y="1446847"/>
          <a:ext cx="4589418" cy="4024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3" imgW="2984500" imgH="2565400" progId="Equation.DSMT4">
                  <p:embed/>
                </p:oleObj>
              </mc:Choice>
              <mc:Fallback>
                <p:oleObj r:id="rId3" imgW="2984500" imgH="2565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6847"/>
                        <a:ext cx="4589418" cy="40241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526" y="0"/>
            <a:ext cx="5155474" cy="6858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49633" y="4036423"/>
                <a:ext cx="185255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𝐺𝑎𝑖𝑛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𝐿𝑜𝑠𝑠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633" y="4036423"/>
                <a:ext cx="1852558" cy="553998"/>
              </a:xfrm>
              <a:prstGeom prst="rect">
                <a:avLst/>
              </a:prstGeom>
              <a:blipFill>
                <a:blip r:embed="rId6"/>
                <a:stretch>
                  <a:fillRect l="-2632" r="-230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64858" y="5769820"/>
                <a:ext cx="1099596" cy="374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858" y="5769820"/>
                <a:ext cx="1099596" cy="3747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75050" y="6196937"/>
                <a:ext cx="29671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…   = Survival Factor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050" y="6196937"/>
                <a:ext cx="2967159" cy="369332"/>
              </a:xfrm>
              <a:prstGeom prst="rect">
                <a:avLst/>
              </a:prstGeom>
              <a:blipFill>
                <a:blip r:embed="rId8"/>
                <a:stretch>
                  <a:fillRect t="-10000" r="-102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64454" y="5769820"/>
            <a:ext cx="289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Oscillation (Laser) Threshold </a:t>
            </a:r>
          </a:p>
        </p:txBody>
      </p:sp>
    </p:spTree>
    <p:extLst>
      <p:ext uri="{BB962C8B-B14F-4D97-AF65-F5344CB8AC3E}">
        <p14:creationId xmlns:p14="http://schemas.microsoft.com/office/powerpoint/2010/main" val="424688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6095-26B8-4667-9A84-810A90EE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Ch. 7  Light Matter Interaction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20594DA-6D00-450D-9B48-3842F07CC8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493591"/>
              </p:ext>
            </p:extLst>
          </p:nvPr>
        </p:nvGraphicFramePr>
        <p:xfrm>
          <a:off x="1000185" y="2973242"/>
          <a:ext cx="31972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3" imgW="2145960" imgH="330120" progId="Equation.3">
                  <p:embed/>
                </p:oleObj>
              </mc:Choice>
              <mc:Fallback>
                <p:oleObj name="Equation" r:id="rId3" imgW="2145960" imgH="330120" progId="Equation.3">
                  <p:embed/>
                  <p:pic>
                    <p:nvPicPr>
                      <p:cNvPr id="5123" name="Object 3">
                        <a:extLst>
                          <a:ext uri="{FF2B5EF4-FFF2-40B4-BE49-F238E27FC236}">
                            <a16:creationId xmlns:a16="http://schemas.microsoft.com/office/drawing/2014/main" id="{3401A342-C318-4C9F-BD02-16FAD76BCD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85" y="2973242"/>
                        <a:ext cx="31972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>
            <a:extLst>
              <a:ext uri="{FF2B5EF4-FFF2-40B4-BE49-F238E27FC236}">
                <a16:creationId xmlns:a16="http://schemas.microsoft.com/office/drawing/2014/main" id="{C7163EC2-E57B-452C-AA2E-4402D55B2E6C}"/>
              </a:ext>
            </a:extLst>
          </p:cNvPr>
          <p:cNvSpPr txBox="1">
            <a:spLocks noChangeArrowheads="1"/>
          </p:cNvSpPr>
          <p:nvPr/>
        </p:nvSpPr>
        <p:spPr>
          <a:xfrm>
            <a:off x="690956" y="1931928"/>
            <a:ext cx="8534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>
                <a:solidFill>
                  <a:srgbClr val="CC0000"/>
                </a:solidFill>
              </a:rPr>
              <a:t>Classical Electron Model ( Lorentz Model)</a:t>
            </a:r>
            <a:endParaRPr lang="en-US" altLang="en-US" sz="3600">
              <a:solidFill>
                <a:srgbClr val="CC0000"/>
              </a:solidFill>
            </a:endParaRPr>
          </a:p>
        </p:txBody>
      </p:sp>
      <p:grpSp>
        <p:nvGrpSpPr>
          <p:cNvPr id="6" name="Group 28">
            <a:extLst>
              <a:ext uri="{FF2B5EF4-FFF2-40B4-BE49-F238E27FC236}">
                <a16:creationId xmlns:a16="http://schemas.microsoft.com/office/drawing/2014/main" id="{8BBC8460-E2F9-48D3-9478-E1FB1A88838A}"/>
              </a:ext>
            </a:extLst>
          </p:cNvPr>
          <p:cNvGrpSpPr>
            <a:grpSpLocks/>
          </p:cNvGrpSpPr>
          <p:nvPr/>
        </p:nvGrpSpPr>
        <p:grpSpPr bwMode="auto">
          <a:xfrm>
            <a:off x="8951638" y="442853"/>
            <a:ext cx="2495550" cy="2098675"/>
            <a:chOff x="4188" y="480"/>
            <a:chExt cx="1572" cy="132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7BD262-95D9-46B9-99A0-24EAF3BCA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8" y="480"/>
              <a:ext cx="1572" cy="824"/>
              <a:chOff x="1872" y="1510"/>
              <a:chExt cx="2063" cy="1082"/>
            </a:xfrm>
          </p:grpSpPr>
          <p:grpSp>
            <p:nvGrpSpPr>
              <p:cNvPr id="11" name="Group 7">
                <a:extLst>
                  <a:ext uri="{FF2B5EF4-FFF2-40B4-BE49-F238E27FC236}">
                    <a16:creationId xmlns:a16="http://schemas.microsoft.com/office/drawing/2014/main" id="{0DEBA5CB-B070-480C-98F9-EAA70C2BD1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1776"/>
                <a:ext cx="1728" cy="816"/>
                <a:chOff x="1872" y="1776"/>
                <a:chExt cx="1728" cy="816"/>
              </a:xfrm>
            </p:grpSpPr>
            <p:sp>
              <p:nvSpPr>
                <p:cNvPr id="15" name="Oval 8">
                  <a:extLst>
                    <a:ext uri="{FF2B5EF4-FFF2-40B4-BE49-F238E27FC236}">
                      <a16:creationId xmlns:a16="http://schemas.microsoft.com/office/drawing/2014/main" id="{93BDDC24-E3EA-4F7A-A296-5771930424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1776"/>
                  <a:ext cx="768" cy="81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+</a:t>
                  </a:r>
                </a:p>
              </p:txBody>
            </p:sp>
            <p:sp>
              <p:nvSpPr>
                <p:cNvPr id="16" name="Oval 9">
                  <a:extLst>
                    <a:ext uri="{FF2B5EF4-FFF2-40B4-BE49-F238E27FC236}">
                      <a16:creationId xmlns:a16="http://schemas.microsoft.com/office/drawing/2014/main" id="{35E5FDE7-E6B5-4EB9-BA0A-5C4D752768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2064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-</a:t>
                  </a:r>
                </a:p>
              </p:txBody>
            </p:sp>
            <p:sp>
              <p:nvSpPr>
                <p:cNvPr id="17" name="Line 10">
                  <a:extLst>
                    <a:ext uri="{FF2B5EF4-FFF2-40B4-BE49-F238E27FC236}">
                      <a16:creationId xmlns:a16="http://schemas.microsoft.com/office/drawing/2014/main" id="{1E6788A3-30B8-4F3B-A75F-D3D24CF507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" y="1872"/>
                  <a:ext cx="48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11">
                  <a:extLst>
                    <a:ext uri="{FF2B5EF4-FFF2-40B4-BE49-F238E27FC236}">
                      <a16:creationId xmlns:a16="http://schemas.microsoft.com/office/drawing/2014/main" id="{9A791DDE-BD7F-4620-A5EA-86575C8FD8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1872"/>
                  <a:ext cx="9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12">
                  <a:extLst>
                    <a:ext uri="{FF2B5EF4-FFF2-40B4-BE49-F238E27FC236}">
                      <a16:creationId xmlns:a16="http://schemas.microsoft.com/office/drawing/2014/main" id="{6A243BB5-A54A-4BEF-9CB6-1B34F3754F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84" y="2160"/>
                  <a:ext cx="48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13">
                  <a:extLst>
                    <a:ext uri="{FF2B5EF4-FFF2-40B4-BE49-F238E27FC236}">
                      <a16:creationId xmlns:a16="http://schemas.microsoft.com/office/drawing/2014/main" id="{B644EAA3-AD82-4D65-A9A6-69106FD00C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32" y="1872"/>
                  <a:ext cx="48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4">
                  <a:extLst>
                    <a:ext uri="{FF2B5EF4-FFF2-40B4-BE49-F238E27FC236}">
                      <a16:creationId xmlns:a16="http://schemas.microsoft.com/office/drawing/2014/main" id="{7E232EAC-F48E-474D-8F33-2D208C666C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0" y="1872"/>
                  <a:ext cx="9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15">
                  <a:extLst>
                    <a:ext uri="{FF2B5EF4-FFF2-40B4-BE49-F238E27FC236}">
                      <a16:creationId xmlns:a16="http://schemas.microsoft.com/office/drawing/2014/main" id="{F78E138F-DE27-423B-9C8E-78780F2382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76" y="2160"/>
                  <a:ext cx="48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16">
                  <a:extLst>
                    <a:ext uri="{FF2B5EF4-FFF2-40B4-BE49-F238E27FC236}">
                      <a16:creationId xmlns:a16="http://schemas.microsoft.com/office/drawing/2014/main" id="{E926B005-5B37-400E-BE33-FC075A3F6E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24" y="1872"/>
                  <a:ext cx="48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17">
                  <a:extLst>
                    <a:ext uri="{FF2B5EF4-FFF2-40B4-BE49-F238E27FC236}">
                      <a16:creationId xmlns:a16="http://schemas.microsoft.com/office/drawing/2014/main" id="{69AF2659-5DF8-49D0-9B48-FDC0791A69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72" y="1872"/>
                  <a:ext cx="9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8">
                  <a:extLst>
                    <a:ext uri="{FF2B5EF4-FFF2-40B4-BE49-F238E27FC236}">
                      <a16:creationId xmlns:a16="http://schemas.microsoft.com/office/drawing/2014/main" id="{437914B9-608D-45CB-8622-49C4C67557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68" y="2160"/>
                  <a:ext cx="48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9">
                  <a:extLst>
                    <a:ext uri="{FF2B5EF4-FFF2-40B4-BE49-F238E27FC236}">
                      <a16:creationId xmlns:a16="http://schemas.microsoft.com/office/drawing/2014/main" id="{A93DD20E-DEC8-4A5E-9EE7-0AE4F1F0D2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16" y="1872"/>
                  <a:ext cx="48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20">
                  <a:extLst>
                    <a:ext uri="{FF2B5EF4-FFF2-40B4-BE49-F238E27FC236}">
                      <a16:creationId xmlns:a16="http://schemas.microsoft.com/office/drawing/2014/main" id="{82E669A8-231F-4BD6-9B71-1D217C3CF4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64" y="1872"/>
                  <a:ext cx="9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21">
                  <a:extLst>
                    <a:ext uri="{FF2B5EF4-FFF2-40B4-BE49-F238E27FC236}">
                      <a16:creationId xmlns:a16="http://schemas.microsoft.com/office/drawing/2014/main" id="{0F4A27C9-A52F-44C2-B83A-F9C540F5CD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60" y="2160"/>
                  <a:ext cx="48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" name="Text Box 22">
                <a:extLst>
                  <a:ext uri="{FF2B5EF4-FFF2-40B4-BE49-F238E27FC236}">
                    <a16:creationId xmlns:a16="http://schemas.microsoft.com/office/drawing/2014/main" id="{E7AD0AE5-3051-4945-BF6D-6F7D7CADE4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74" y="1510"/>
                <a:ext cx="409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Symbol" panose="05050102010706020507" pitchFamily="18" charset="2"/>
                  </a:rPr>
                  <a:t>w</a:t>
                </a:r>
                <a:r>
                  <a:rPr lang="en-US" altLang="en-US" baseline="-25000"/>
                  <a:t>0</a:t>
                </a:r>
              </a:p>
            </p:txBody>
          </p:sp>
          <p:sp>
            <p:nvSpPr>
              <p:cNvPr id="13" name="Text Box 23">
                <a:extLst>
                  <a:ext uri="{FF2B5EF4-FFF2-40B4-BE49-F238E27FC236}">
                    <a16:creationId xmlns:a16="http://schemas.microsoft.com/office/drawing/2014/main" id="{8960DCAF-3E77-41A5-9EC5-63B01DC5DD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1" y="1872"/>
                <a:ext cx="334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X</a:t>
                </a:r>
              </a:p>
            </p:txBody>
          </p:sp>
          <p:sp>
            <p:nvSpPr>
              <p:cNvPr id="14" name="Line 24">
                <a:extLst>
                  <a:ext uri="{FF2B5EF4-FFF2-40B4-BE49-F238E27FC236}">
                    <a16:creationId xmlns:a16="http://schemas.microsoft.com/office/drawing/2014/main" id="{4A68B54E-8C22-4156-A46F-9B5D52A80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216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Line 25">
              <a:extLst>
                <a:ext uri="{FF2B5EF4-FFF2-40B4-BE49-F238E27FC236}">
                  <a16:creationId xmlns:a16="http://schemas.microsoft.com/office/drawing/2014/main" id="{0B1E190C-D5B0-4BDB-894F-AFBABFA64F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4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6">
              <a:extLst>
                <a:ext uri="{FF2B5EF4-FFF2-40B4-BE49-F238E27FC236}">
                  <a16:creationId xmlns:a16="http://schemas.microsoft.com/office/drawing/2014/main" id="{E7ADE0E0-36F1-4680-BAA5-C55AB67E0F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53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27">
              <a:extLst>
                <a:ext uri="{FF2B5EF4-FFF2-40B4-BE49-F238E27FC236}">
                  <a16:creationId xmlns:a16="http://schemas.microsoft.com/office/drawing/2014/main" id="{820844EA-AB7E-4908-95B6-6F8E345ED7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0" y="1514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E</a:t>
              </a:r>
            </a:p>
          </p:txBody>
        </p:sp>
      </p:grpSp>
      <p:graphicFrame>
        <p:nvGraphicFramePr>
          <p:cNvPr id="29" name="Object 7">
            <a:extLst>
              <a:ext uri="{FF2B5EF4-FFF2-40B4-BE49-F238E27FC236}">
                <a16:creationId xmlns:a16="http://schemas.microsoft.com/office/drawing/2014/main" id="{85D2FF84-0D3E-4B7D-AB8F-28C7255456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882413"/>
              </p:ext>
            </p:extLst>
          </p:nvPr>
        </p:nvGraphicFramePr>
        <p:xfrm>
          <a:off x="1000185" y="3807709"/>
          <a:ext cx="31607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5" imgW="2108160" imgH="431640" progId="Equation.3">
                  <p:embed/>
                </p:oleObj>
              </mc:Choice>
              <mc:Fallback>
                <p:oleObj name="Equation" r:id="rId5" imgW="2108160" imgH="431640" progId="Equation.3">
                  <p:embed/>
                  <p:pic>
                    <p:nvPicPr>
                      <p:cNvPr id="23559" name="Object 7">
                        <a:extLst>
                          <a:ext uri="{FF2B5EF4-FFF2-40B4-BE49-F238E27FC236}">
                            <a16:creationId xmlns:a16="http://schemas.microsoft.com/office/drawing/2014/main" id="{DBE43D99-0896-4929-8C0C-30D7FCBD05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85" y="3807709"/>
                        <a:ext cx="31607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>
            <a:extLst>
              <a:ext uri="{FF2B5EF4-FFF2-40B4-BE49-F238E27FC236}">
                <a16:creationId xmlns:a16="http://schemas.microsoft.com/office/drawing/2014/main" id="{A9667192-C700-4926-97A1-5FA53E1CA8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799330"/>
              </p:ext>
            </p:extLst>
          </p:nvPr>
        </p:nvGraphicFramePr>
        <p:xfrm>
          <a:off x="7612948" y="3090058"/>
          <a:ext cx="3429000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Graph" r:id="rId7" imgW="3769920" imgH="3319200" progId="Origin50.Graph">
                  <p:embed/>
                </p:oleObj>
              </mc:Choice>
              <mc:Fallback>
                <p:oleObj name="Graph" r:id="rId7" imgW="3769920" imgH="3319200" progId="Origin50.Graph">
                  <p:embed/>
                  <p:pic>
                    <p:nvPicPr>
                      <p:cNvPr id="7172" name="Object 4">
                        <a:extLst>
                          <a:ext uri="{FF2B5EF4-FFF2-40B4-BE49-F238E27FC236}">
                            <a16:creationId xmlns:a16="http://schemas.microsoft.com/office/drawing/2014/main" id="{E92A72DD-D1BE-43BD-84DC-A820FEE48E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126" t="11478" r="9053" b="3587"/>
                      <a:stretch>
                        <a:fillRect/>
                      </a:stretch>
                    </p:blipFill>
                    <p:spPr bwMode="auto">
                      <a:xfrm>
                        <a:off x="7612948" y="3090058"/>
                        <a:ext cx="3429000" cy="325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5">
            <a:extLst>
              <a:ext uri="{FF2B5EF4-FFF2-40B4-BE49-F238E27FC236}">
                <a16:creationId xmlns:a16="http://schemas.microsoft.com/office/drawing/2014/main" id="{3055DBC2-4FF8-4703-AE8F-563428CE6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726" y="6276716"/>
            <a:ext cx="41855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Normalized plot of n</a:t>
            </a:r>
            <a:r>
              <a:rPr lang="en-US" altLang="en-US" sz="1800" baseline="-25000" dirty="0"/>
              <a:t>r</a:t>
            </a:r>
            <a:r>
              <a:rPr lang="en-US" altLang="en-US" sz="1800" dirty="0"/>
              <a:t>-1 and </a:t>
            </a:r>
            <a:r>
              <a:rPr lang="en-US" altLang="en-US" sz="1800" dirty="0" err="1"/>
              <a:t>n</a:t>
            </a:r>
            <a:r>
              <a:rPr lang="en-US" altLang="en-US" sz="1800" baseline="-25000" dirty="0" err="1"/>
              <a:t>i</a:t>
            </a:r>
            <a:r>
              <a:rPr lang="en-US" altLang="en-US" sz="1800" dirty="0"/>
              <a:t> versus </a:t>
            </a:r>
            <a:r>
              <a:rPr lang="en-US" altLang="en-US" sz="1800" dirty="0">
                <a:latin typeface="Symbol" panose="05050102010706020507" pitchFamily="18" charset="2"/>
              </a:rPr>
              <a:t>w-w</a:t>
            </a:r>
            <a:r>
              <a:rPr lang="en-US" altLang="en-US" sz="1800" baseline="-25000" dirty="0">
                <a:latin typeface="Symbol" panose="05050102010706020507" pitchFamily="18" charset="2"/>
              </a:rPr>
              <a:t>0</a:t>
            </a:r>
          </a:p>
        </p:txBody>
      </p:sp>
      <p:graphicFrame>
        <p:nvGraphicFramePr>
          <p:cNvPr id="32" name="Object 8">
            <a:extLst>
              <a:ext uri="{FF2B5EF4-FFF2-40B4-BE49-F238E27FC236}">
                <a16:creationId xmlns:a16="http://schemas.microsoft.com/office/drawing/2014/main" id="{71A33CBB-B779-4CE1-A9DE-4EA3021035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329261"/>
              </p:ext>
            </p:extLst>
          </p:nvPr>
        </p:nvGraphicFramePr>
        <p:xfrm>
          <a:off x="281309" y="5590916"/>
          <a:ext cx="6702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9" imgW="4470120" imgH="457200" progId="Equation.3">
                  <p:embed/>
                </p:oleObj>
              </mc:Choice>
              <mc:Fallback>
                <p:oleObj name="Equation" r:id="rId9" imgW="4470120" imgH="457200" progId="Equation.3">
                  <p:embed/>
                  <p:pic>
                    <p:nvPicPr>
                      <p:cNvPr id="7176" name="Object 8">
                        <a:extLst>
                          <a:ext uri="{FF2B5EF4-FFF2-40B4-BE49-F238E27FC236}">
                            <a16:creationId xmlns:a16="http://schemas.microsoft.com/office/drawing/2014/main" id="{54885604-4D5D-4D74-BD63-A777052954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9" y="5590916"/>
                        <a:ext cx="6702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836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15" y="201174"/>
            <a:ext cx="4202031" cy="6223117"/>
          </a:xfrm>
        </p:spPr>
      </p:pic>
    </p:spTree>
    <p:extLst>
      <p:ext uri="{BB962C8B-B14F-4D97-AF65-F5344CB8AC3E}">
        <p14:creationId xmlns:p14="http://schemas.microsoft.com/office/powerpoint/2010/main" val="595664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E504B5-7B6B-4647-A3EF-70F000D7C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872" y="4014170"/>
            <a:ext cx="3534156" cy="744033"/>
          </a:xfrm>
          <a:prstGeom prst="rect">
            <a:avLst/>
          </a:prstGeom>
        </p:spPr>
      </p:pic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AD8C2AAF-3B65-443F-8D08-08B4AF18F6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990882"/>
              </p:ext>
            </p:extLst>
          </p:nvPr>
        </p:nvGraphicFramePr>
        <p:xfrm>
          <a:off x="2557524" y="1179915"/>
          <a:ext cx="6702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4" imgW="4470120" imgH="457200" progId="Equation.3">
                  <p:embed/>
                </p:oleObj>
              </mc:Choice>
              <mc:Fallback>
                <p:oleObj name="Equation" r:id="rId4" imgW="4470120" imgH="457200" progId="Equation.3">
                  <p:embed/>
                  <p:pic>
                    <p:nvPicPr>
                      <p:cNvPr id="32" name="Object 8">
                        <a:extLst>
                          <a:ext uri="{FF2B5EF4-FFF2-40B4-BE49-F238E27FC236}">
                            <a16:creationId xmlns:a16="http://schemas.microsoft.com/office/drawing/2014/main" id="{71A33CBB-B779-4CE1-A9DE-4EA3021035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524" y="1179915"/>
                        <a:ext cx="6702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0907" y="467359"/>
            <a:ext cx="7282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From classical to quantum mechanical approach: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B56BD3-6E3E-411A-94DC-310FB0430115}"/>
              </a:ext>
            </a:extLst>
          </p:cNvPr>
          <p:cNvCxnSpPr/>
          <p:nvPr/>
        </p:nvCxnSpPr>
        <p:spPr>
          <a:xfrm>
            <a:off x="7905549" y="4031848"/>
            <a:ext cx="16775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D89F8F-54FD-45FA-8E29-6BA666631C42}"/>
              </a:ext>
            </a:extLst>
          </p:cNvPr>
          <p:cNvCxnSpPr/>
          <p:nvPr/>
        </p:nvCxnSpPr>
        <p:spPr>
          <a:xfrm>
            <a:off x="7905549" y="4926768"/>
            <a:ext cx="16775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75DFD90-D995-4637-8A86-425EBD69B6CE}"/>
              </a:ext>
            </a:extLst>
          </p:cNvPr>
          <p:cNvSpPr txBox="1"/>
          <p:nvPr/>
        </p:nvSpPr>
        <p:spPr>
          <a:xfrm>
            <a:off x="7537524" y="3806859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809FF1-CD0D-4292-868A-B2DB848401F0}"/>
              </a:ext>
            </a:extLst>
          </p:cNvPr>
          <p:cNvSpPr txBox="1"/>
          <p:nvPr/>
        </p:nvSpPr>
        <p:spPr>
          <a:xfrm>
            <a:off x="7513676" y="4696431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654302" y="4084320"/>
            <a:ext cx="0" cy="842448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654302" y="4346535"/>
                <a:ext cx="5745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302" y="4346535"/>
                <a:ext cx="5745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472911" y="3813403"/>
                <a:ext cx="476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911" y="3813403"/>
                <a:ext cx="4767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15601" y="4742102"/>
                <a:ext cx="471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601" y="4742102"/>
                <a:ext cx="47147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D89F8F-54FD-45FA-8E29-6BA666631C42}"/>
              </a:ext>
            </a:extLst>
          </p:cNvPr>
          <p:cNvCxnSpPr/>
          <p:nvPr/>
        </p:nvCxnSpPr>
        <p:spPr>
          <a:xfrm>
            <a:off x="7949816" y="5600715"/>
            <a:ext cx="167754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D89F8F-54FD-45FA-8E29-6BA666631C42}"/>
              </a:ext>
            </a:extLst>
          </p:cNvPr>
          <p:cNvCxnSpPr/>
          <p:nvPr/>
        </p:nvCxnSpPr>
        <p:spPr>
          <a:xfrm>
            <a:off x="7949816" y="6227248"/>
            <a:ext cx="167754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10560" y="5065763"/>
                <a:ext cx="2255874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560" y="5065763"/>
                <a:ext cx="2255874" cy="6108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39253" y="6042582"/>
                <a:ext cx="23852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dirty="0"/>
                  <a:t>= oscillator strength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253" y="6042582"/>
                <a:ext cx="2385268" cy="369332"/>
              </a:xfrm>
              <a:prstGeom prst="rect">
                <a:avLst/>
              </a:prstGeom>
              <a:blipFill>
                <a:blip r:embed="rId10"/>
                <a:stretch>
                  <a:fillRect l="-767" t="-8197" r="-102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33560" y="2971579"/>
                <a:ext cx="4729949" cy="484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Absorption or Gain coefficient: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560" y="2971579"/>
                <a:ext cx="4729949" cy="484363"/>
              </a:xfrm>
              <a:prstGeom prst="rect">
                <a:avLst/>
              </a:prstGeom>
              <a:blipFill>
                <a:blip r:embed="rId11"/>
                <a:stretch>
                  <a:fillRect l="-1031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20783" y="1945937"/>
                <a:ext cx="4677755" cy="718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783" y="1945937"/>
                <a:ext cx="4677755" cy="7180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734567" y="1943993"/>
                <a:ext cx="2808782" cy="665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567" y="1943993"/>
                <a:ext cx="2808782" cy="6653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632373" y="3806859"/>
            <a:ext cx="118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QM result: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334443" y="2687646"/>
                <a:ext cx="1609030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𝜈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443" y="2687646"/>
                <a:ext cx="1609030" cy="81887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011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559E-B84D-468F-A0B6-06DEA55D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53" y="60489"/>
            <a:ext cx="10515600" cy="1325563"/>
          </a:xfrm>
        </p:spPr>
        <p:txBody>
          <a:bodyPr/>
          <a:lstStyle/>
          <a:p>
            <a:r>
              <a:rPr lang="en-US" dirty="0"/>
              <a:t>Einstein’s Detailed Balance Approach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B56BD3-6E3E-411A-94DC-310FB0430115}"/>
              </a:ext>
            </a:extLst>
          </p:cNvPr>
          <p:cNvCxnSpPr/>
          <p:nvPr/>
        </p:nvCxnSpPr>
        <p:spPr>
          <a:xfrm>
            <a:off x="1443789" y="1993805"/>
            <a:ext cx="16775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D89F8F-54FD-45FA-8E29-6BA666631C42}"/>
              </a:ext>
            </a:extLst>
          </p:cNvPr>
          <p:cNvCxnSpPr/>
          <p:nvPr/>
        </p:nvCxnSpPr>
        <p:spPr>
          <a:xfrm>
            <a:off x="1443789" y="2888725"/>
            <a:ext cx="16775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4C8A07-FE09-4ECE-B485-7B3164EA2EDD}"/>
              </a:ext>
            </a:extLst>
          </p:cNvPr>
          <p:cNvCxnSpPr/>
          <p:nvPr/>
        </p:nvCxnSpPr>
        <p:spPr>
          <a:xfrm flipV="1">
            <a:off x="2433816" y="1993805"/>
            <a:ext cx="0" cy="8949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34738E-3CAA-4E69-A649-61D3FCC96108}"/>
              </a:ext>
            </a:extLst>
          </p:cNvPr>
          <p:cNvCxnSpPr/>
          <p:nvPr/>
        </p:nvCxnSpPr>
        <p:spPr>
          <a:xfrm>
            <a:off x="2846328" y="1993805"/>
            <a:ext cx="0" cy="89492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F15562-8F50-4854-A27D-6EEBA6973D7E}"/>
              </a:ext>
            </a:extLst>
          </p:cNvPr>
          <p:cNvCxnSpPr>
            <a:cxnSpLocks/>
          </p:cNvCxnSpPr>
          <p:nvPr/>
        </p:nvCxnSpPr>
        <p:spPr>
          <a:xfrm>
            <a:off x="1825362" y="1993805"/>
            <a:ext cx="254382" cy="89492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F651C57-8D3D-4C0F-B85A-8D95EEC780D2}"/>
              </a:ext>
            </a:extLst>
          </p:cNvPr>
          <p:cNvSpPr txBox="1"/>
          <p:nvPr/>
        </p:nvSpPr>
        <p:spPr>
          <a:xfrm>
            <a:off x="1515346" y="2216275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21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B4A195-C957-44FE-B54A-79A182C2C2CD}"/>
              </a:ext>
            </a:extLst>
          </p:cNvPr>
          <p:cNvSpPr txBox="1"/>
          <p:nvPr/>
        </p:nvSpPr>
        <p:spPr>
          <a:xfrm>
            <a:off x="2771123" y="2236547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21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4E7D8F-F898-492B-8B52-3FBE71752266}"/>
              </a:ext>
            </a:extLst>
          </p:cNvPr>
          <p:cNvSpPr txBox="1"/>
          <p:nvPr/>
        </p:nvSpPr>
        <p:spPr>
          <a:xfrm>
            <a:off x="2365064" y="225659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12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5DFD90-D995-4637-8A86-425EBD69B6CE}"/>
              </a:ext>
            </a:extLst>
          </p:cNvPr>
          <p:cNvSpPr txBox="1"/>
          <p:nvPr/>
        </p:nvSpPr>
        <p:spPr>
          <a:xfrm>
            <a:off x="1075764" y="1768816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809FF1-CD0D-4292-868A-B2DB848401F0}"/>
              </a:ext>
            </a:extLst>
          </p:cNvPr>
          <p:cNvSpPr txBox="1"/>
          <p:nvPr/>
        </p:nvSpPr>
        <p:spPr>
          <a:xfrm>
            <a:off x="1051916" y="265838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93566ED-97D4-4C23-B9B1-04564DAC0E76}"/>
              </a:ext>
            </a:extLst>
          </p:cNvPr>
          <p:cNvSpPr/>
          <p:nvPr/>
        </p:nvSpPr>
        <p:spPr>
          <a:xfrm>
            <a:off x="639392" y="1526292"/>
            <a:ext cx="3203838" cy="18425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4C2EDF-988A-44F6-9781-FC9934E08D3E}"/>
              </a:ext>
            </a:extLst>
          </p:cNvPr>
          <p:cNvSpPr txBox="1"/>
          <p:nvPr/>
        </p:nvSpPr>
        <p:spPr>
          <a:xfrm>
            <a:off x="3359782" y="1558131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CAB28B-B57E-4806-A47B-6B3FE32FBB8F}"/>
                  </a:ext>
                </a:extLst>
              </p:cNvPr>
              <p:cNvSpPr/>
              <p:nvPr/>
            </p:nvSpPr>
            <p:spPr>
              <a:xfrm>
                <a:off x="4457414" y="1953482"/>
                <a:ext cx="6096000" cy="8340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Einstein’s relations: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;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CAB28B-B57E-4806-A47B-6B3FE32FB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414" y="1953482"/>
                <a:ext cx="6096000" cy="834011"/>
              </a:xfrm>
              <a:prstGeom prst="rect">
                <a:avLst/>
              </a:prstGeom>
              <a:blipFill>
                <a:blip r:embed="rId2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6A35797-3C9D-477D-BD71-E3E0FFF5353D}"/>
                  </a:ext>
                </a:extLst>
              </p:cNvPr>
              <p:cNvSpPr/>
              <p:nvPr/>
            </p:nvSpPr>
            <p:spPr>
              <a:xfrm>
                <a:off x="728196" y="3856425"/>
                <a:ext cx="10883995" cy="2596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Gain and Absorption: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𝛾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𝜈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𝜈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 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𝜈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𝜈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  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Emission (gain) and absorption cross-sections: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𝜈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𝜈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𝜈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21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𝜈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Line shape:  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𝜈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;     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≈1/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𝜈</m:t>
                    </m:r>
                  </m:oMath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Beer’s Law: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𝑑𝑧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=+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or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𝑑𝑧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6A35797-3C9D-477D-BD71-E3E0FFF53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96" y="3856425"/>
                <a:ext cx="10883995" cy="2596608"/>
              </a:xfrm>
              <a:prstGeom prst="rect">
                <a:avLst/>
              </a:prstGeom>
              <a:blipFill>
                <a:blip r:embed="rId3"/>
                <a:stretch>
                  <a:fillRect l="-448"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478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DC30-BB83-4C0F-8E60-048FF9331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Lineshape</a:t>
            </a:r>
            <a:r>
              <a:rPr lang="en-US" dirty="0"/>
              <a:t> and Broadening Mechanisms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06FDAC-F9E9-469B-8197-D6D0D85939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9777" y="1540529"/>
                <a:ext cx="11165878" cy="183212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Homogenous: A</a:t>
                </a:r>
                <a:r>
                  <a:rPr lang="en-US" altLang="en-US" dirty="0"/>
                  <a:t>ll atoms behave the same way (i.e., each effectively has the same g(</a:t>
                </a:r>
                <a:r>
                  <a:rPr lang="el-GR" altLang="en-US" i="1" dirty="0"/>
                  <a:t>ν</a:t>
                </a:r>
                <a:r>
                  <a:rPr lang="en-US" altLang="en-US" dirty="0"/>
                  <a:t>) </a:t>
                </a:r>
                <a:endParaRPr lang="en-US" dirty="0"/>
              </a:p>
              <a:p>
                <a:pPr lvl="1"/>
                <a:r>
                  <a:rPr lang="en-US" dirty="0"/>
                  <a:t>Lifetime Broadening:  </a:t>
                </a:r>
                <a:r>
                  <a:rPr lang="en-US" dirty="0">
                    <a:solidFill>
                      <a:srgbClr val="FF0000"/>
                    </a:solidFill>
                  </a:rPr>
                  <a:t>Radiative (A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21</a:t>
                </a:r>
                <a:r>
                  <a:rPr lang="en-US" dirty="0">
                    <a:solidFill>
                      <a:srgbClr val="FF0000"/>
                    </a:solidFill>
                  </a:rPr>
                  <a:t>),  </a:t>
                </a:r>
                <a:r>
                  <a:rPr lang="en-US" dirty="0">
                    <a:solidFill>
                      <a:srgbClr val="00B050"/>
                    </a:solidFill>
                  </a:rPr>
                  <a:t>Nonradiative (k) (</a:t>
                </a:r>
                <a:r>
                  <a:rPr lang="en-US" i="1" dirty="0">
                    <a:solidFill>
                      <a:srgbClr val="00B050"/>
                    </a:solidFill>
                  </a:rPr>
                  <a:t>inelastic collisions</a:t>
                </a:r>
                <a:r>
                  <a:rPr lang="en-US" dirty="0">
                    <a:solidFill>
                      <a:srgbClr val="00B050"/>
                    </a:solidFill>
                  </a:rPr>
                  <a:t>)</a:t>
                </a:r>
              </a:p>
              <a:p>
                <a:pPr lvl="1"/>
                <a:r>
                  <a:rPr lang="en-US" dirty="0"/>
                  <a:t>Collisional (Dephasing):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𝑐𝑜𝑙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   (</a:t>
                </a:r>
                <a:r>
                  <a:rPr lang="en-US" i="1" dirty="0">
                    <a:solidFill>
                      <a:schemeClr val="accent2">
                        <a:lumMod val="50000"/>
                      </a:schemeClr>
                    </a:solidFill>
                  </a:rPr>
                  <a:t>elastic collisions</a:t>
                </a:r>
                <a:r>
                  <a:rPr lang="en-US" dirty="0">
                    <a:solidFill>
                      <a:schemeClr val="accent2">
                        <a:lumMod val="50000"/>
                      </a:schemeClr>
                    </a:solidFill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06FDAC-F9E9-469B-8197-D6D0D85939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777" y="1540529"/>
                <a:ext cx="11165878" cy="1832124"/>
              </a:xfrm>
              <a:blipFill>
                <a:blip r:embed="rId2"/>
                <a:stretch>
                  <a:fillRect l="-983" t="-5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FBE290E-F788-4B22-9158-851C1285C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324" y="3428152"/>
            <a:ext cx="6116688" cy="87857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31B1F8-3A00-43A7-9F3E-15C90B9E2B40}"/>
              </a:ext>
            </a:extLst>
          </p:cNvPr>
          <p:cNvCxnSpPr/>
          <p:nvPr/>
        </p:nvCxnSpPr>
        <p:spPr>
          <a:xfrm>
            <a:off x="4418454" y="4531720"/>
            <a:ext cx="16775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33EC98-9F27-4EB6-93B0-064BD1DA51DA}"/>
              </a:ext>
            </a:extLst>
          </p:cNvPr>
          <p:cNvCxnSpPr/>
          <p:nvPr/>
        </p:nvCxnSpPr>
        <p:spPr>
          <a:xfrm>
            <a:off x="4418454" y="5426640"/>
            <a:ext cx="16775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16FA32-413B-4659-BD3D-1EB29F666BBF}"/>
              </a:ext>
            </a:extLst>
          </p:cNvPr>
          <p:cNvCxnSpPr>
            <a:cxnSpLocks/>
          </p:cNvCxnSpPr>
          <p:nvPr/>
        </p:nvCxnSpPr>
        <p:spPr>
          <a:xfrm>
            <a:off x="4518144" y="4531721"/>
            <a:ext cx="141248" cy="88918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18E25AB-1614-45D9-ADFD-7AE675F1AA45}"/>
              </a:ext>
            </a:extLst>
          </p:cNvPr>
          <p:cNvSpPr txBox="1"/>
          <p:nvPr/>
        </p:nvSpPr>
        <p:spPr>
          <a:xfrm>
            <a:off x="4916415" y="475671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+k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6B6CC-94D0-4ECE-AC9F-C344B307C91B}"/>
              </a:ext>
            </a:extLst>
          </p:cNvPr>
          <p:cNvSpPr txBox="1"/>
          <p:nvPr/>
        </p:nvSpPr>
        <p:spPr>
          <a:xfrm>
            <a:off x="4050429" y="4306731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15D8D9-137B-435F-AF2B-DB71346D426B}"/>
              </a:ext>
            </a:extLst>
          </p:cNvPr>
          <p:cNvSpPr txBox="1"/>
          <p:nvPr/>
        </p:nvSpPr>
        <p:spPr>
          <a:xfrm>
            <a:off x="4051250" y="5177095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5D287F-95E2-4C84-BCA5-F97C1FBB4A32}"/>
              </a:ext>
            </a:extLst>
          </p:cNvPr>
          <p:cNvCxnSpPr/>
          <p:nvPr/>
        </p:nvCxnSpPr>
        <p:spPr>
          <a:xfrm>
            <a:off x="4418454" y="5902173"/>
            <a:ext cx="1677546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417B75-3544-4DBF-B4F5-9E39C2B46AA1}"/>
              </a:ext>
            </a:extLst>
          </p:cNvPr>
          <p:cNvCxnSpPr/>
          <p:nvPr/>
        </p:nvCxnSpPr>
        <p:spPr>
          <a:xfrm>
            <a:off x="4418454" y="6383437"/>
            <a:ext cx="1677546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198680-35EE-4818-A5AE-7D4BBC41976D}"/>
              </a:ext>
            </a:extLst>
          </p:cNvPr>
          <p:cNvCxnSpPr>
            <a:cxnSpLocks/>
          </p:cNvCxnSpPr>
          <p:nvPr/>
        </p:nvCxnSpPr>
        <p:spPr>
          <a:xfrm>
            <a:off x="4687655" y="4545931"/>
            <a:ext cx="195159" cy="130074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70E6F14-CEE9-40E3-8FFC-978336891057}"/>
              </a:ext>
            </a:extLst>
          </p:cNvPr>
          <p:cNvCxnSpPr>
            <a:cxnSpLocks/>
          </p:cNvCxnSpPr>
          <p:nvPr/>
        </p:nvCxnSpPr>
        <p:spPr>
          <a:xfrm>
            <a:off x="4876681" y="4568363"/>
            <a:ext cx="275928" cy="180934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C051CA-B81C-4472-95E6-ECB7037C9976}"/>
              </a:ext>
            </a:extLst>
          </p:cNvPr>
          <p:cNvCxnSpPr>
            <a:cxnSpLocks/>
          </p:cNvCxnSpPr>
          <p:nvPr/>
        </p:nvCxnSpPr>
        <p:spPr>
          <a:xfrm>
            <a:off x="5747786" y="5396910"/>
            <a:ext cx="88742" cy="50009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3979FA-7058-4CA0-8767-AC9131EAAB84}"/>
              </a:ext>
            </a:extLst>
          </p:cNvPr>
          <p:cNvCxnSpPr>
            <a:cxnSpLocks/>
          </p:cNvCxnSpPr>
          <p:nvPr/>
        </p:nvCxnSpPr>
        <p:spPr>
          <a:xfrm>
            <a:off x="5898749" y="5438721"/>
            <a:ext cx="147935" cy="95679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5C9D8C4-DE89-4E0A-A172-BB445E95CFEA}"/>
              </a:ext>
            </a:extLst>
          </p:cNvPr>
          <p:cNvSpPr txBox="1"/>
          <p:nvPr/>
        </p:nvSpPr>
        <p:spPr>
          <a:xfrm>
            <a:off x="5911938" y="5529789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+k</a:t>
            </a:r>
            <a:r>
              <a:rPr lang="en-US" baseline="-25000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0727436-7A87-4D95-B894-BFB280F52E86}"/>
                  </a:ext>
                </a:extLst>
              </p:cNvPr>
              <p:cNvSpPr/>
              <p:nvPr/>
            </p:nvSpPr>
            <p:spPr>
              <a:xfrm>
                <a:off x="7375389" y="4941376"/>
                <a:ext cx="3378554" cy="674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𝛥</m:t>
                          </m:r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0727436-7A87-4D95-B894-BFB280F52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389" y="4941376"/>
                <a:ext cx="3378554" cy="674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60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DCDB67-2A36-4DD1-B2A6-6F205882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Lineshape</a:t>
            </a:r>
            <a:r>
              <a:rPr lang="en-US" dirty="0"/>
              <a:t> and Broadening Mechanisms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A8D2D0-BCCF-4846-8219-6FAF8EC54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4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Inhomogeneous Broadening: </a:t>
            </a:r>
            <a:r>
              <a:rPr lang="en-US" altLang="en-US" sz="3000" dirty="0"/>
              <a:t>Each atom or molecule (or cluster of atoms and molecules)  has  different g(</a:t>
            </a:r>
            <a:r>
              <a:rPr lang="el-GR" altLang="en-US" sz="3000" i="1" dirty="0"/>
              <a:t>ν</a:t>
            </a:r>
            <a:r>
              <a:rPr lang="en-US" altLang="en-US" sz="3000" dirty="0"/>
              <a:t>) due to its environment.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lvl="1"/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en-US" sz="5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572ECE-200C-45DE-863E-6F9B8BE2A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44" y="2945852"/>
            <a:ext cx="5707380" cy="33726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5059E9-3201-4FDD-B377-BF8FCFDEDF58}"/>
              </a:ext>
            </a:extLst>
          </p:cNvPr>
          <p:cNvSpPr/>
          <p:nvPr/>
        </p:nvSpPr>
        <p:spPr>
          <a:xfrm>
            <a:off x="7212072" y="4709503"/>
            <a:ext cx="845648" cy="275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Inhom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73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039D5C-B4E9-4C68-9CE4-E6611054B803}"/>
              </a:ext>
            </a:extLst>
          </p:cNvPr>
          <p:cNvSpPr/>
          <p:nvPr/>
        </p:nvSpPr>
        <p:spPr>
          <a:xfrm>
            <a:off x="593558" y="913810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Doppler (Gas Lasers)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Isotope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…...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Stark Splitting (Solid-State Lasers)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B61BD3-27D2-4300-8833-9BAFCD18F6BD}"/>
                  </a:ext>
                </a:extLst>
              </p:cNvPr>
              <p:cNvSpPr/>
              <p:nvPr/>
            </p:nvSpPr>
            <p:spPr>
              <a:xfrm>
                <a:off x="5016596" y="1186231"/>
                <a:ext cx="3824896" cy="945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r>
                      <a:rPr lang="en-US" sz="1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𝜈</m:t>
                    </m:r>
                    <m:r>
                      <a:rPr lang="en-US" sz="1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</m:t>
                                </m:r>
                                <m:func>
                                  <m:func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𝑙𝑛</m:t>
                                    </m:r>
                                  </m:fName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1/2</m:t>
                        </m:r>
                      </m:sup>
                    </m:sSup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𝛥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𝑒𝑥𝑝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−4</m:t>
                                </m:r>
                                <m:func>
                                  <m:func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𝑙𝑛</m:t>
                                    </m:r>
                                  </m:fName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func>
                              </m:e>
                            </m:d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𝜈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𝛥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𝐷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</a:p>
              <a:p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with  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8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𝑘𝑇</m:t>
                                </m:r>
                                <m:func>
                                  <m:func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𝑙𝑛</m:t>
                                    </m:r>
                                  </m:fName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𝑀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1/2</m:t>
                        </m:r>
                      </m:sup>
                    </m:sSup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B61BD3-27D2-4300-8833-9BAFCD18F6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596" y="1186231"/>
                <a:ext cx="3824896" cy="945387"/>
              </a:xfrm>
              <a:prstGeom prst="rect">
                <a:avLst/>
              </a:prstGeom>
              <a:blipFill>
                <a:blip r:embed="rId2"/>
                <a:stretch>
                  <a:fillRect l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552C178-E92F-46B1-BBE2-2C7EDE206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579" y="3172255"/>
            <a:ext cx="3225825" cy="249951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3CD085B-F2E8-41B9-9AC7-5B17CA6488CC}"/>
              </a:ext>
            </a:extLst>
          </p:cNvPr>
          <p:cNvSpPr/>
          <p:nvPr/>
        </p:nvSpPr>
        <p:spPr>
          <a:xfrm>
            <a:off x="7850317" y="4736883"/>
            <a:ext cx="81358" cy="861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5C18D2-3EA7-4167-877A-DD7FBF2DE032}"/>
              </a:ext>
            </a:extLst>
          </p:cNvPr>
          <p:cNvSpPr/>
          <p:nvPr/>
        </p:nvSpPr>
        <p:spPr>
          <a:xfrm>
            <a:off x="8363324" y="4072613"/>
            <a:ext cx="81358" cy="861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912EB3-C39A-440B-993C-BF02B73FEDC4}"/>
              </a:ext>
            </a:extLst>
          </p:cNvPr>
          <p:cNvSpPr/>
          <p:nvPr/>
        </p:nvSpPr>
        <p:spPr>
          <a:xfrm>
            <a:off x="9579427" y="4115704"/>
            <a:ext cx="81358" cy="861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2F3B8D-8F74-4961-A33D-76ECEE1E0E8A}"/>
              </a:ext>
            </a:extLst>
          </p:cNvPr>
          <p:cNvSpPr/>
          <p:nvPr/>
        </p:nvSpPr>
        <p:spPr>
          <a:xfrm>
            <a:off x="9855580" y="4724851"/>
            <a:ext cx="81358" cy="861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755B7E-FE21-428C-9363-9D7F37CE643F}"/>
              </a:ext>
            </a:extLst>
          </p:cNvPr>
          <p:cNvCxnSpPr>
            <a:endCxn id="9" idx="0"/>
          </p:cNvCxnSpPr>
          <p:nvPr/>
        </p:nvCxnSpPr>
        <p:spPr>
          <a:xfrm flipH="1">
            <a:off x="9620106" y="3740102"/>
            <a:ext cx="898932" cy="37560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FF74100-D2CA-455A-870C-244A9CFDA2A1}"/>
              </a:ext>
            </a:extLst>
          </p:cNvPr>
          <p:cNvSpPr txBox="1"/>
          <p:nvPr/>
        </p:nvSpPr>
        <p:spPr>
          <a:xfrm>
            <a:off x="10495083" y="3469254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Yb</a:t>
            </a:r>
            <a:r>
              <a:rPr lang="en-US" baseline="30000" dirty="0"/>
              <a:t>3+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973F25-0326-48EB-B759-48B53AD99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156" y="3172255"/>
            <a:ext cx="1011156" cy="1144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55F774-4731-4DA3-BF71-1ED7443C6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817" y="4316897"/>
            <a:ext cx="2068161" cy="226401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C2E7B8C-0CE4-49CF-89DD-0737A54DA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81" y="234039"/>
            <a:ext cx="10515600" cy="54398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Lineshape</a:t>
            </a:r>
            <a:r>
              <a:rPr lang="en-US" dirty="0"/>
              <a:t> and Broadening Mechanisms</a:t>
            </a:r>
          </a:p>
        </p:txBody>
      </p:sp>
    </p:spTree>
    <p:extLst>
      <p:ext uri="{BB962C8B-B14F-4D97-AF65-F5344CB8AC3E}">
        <p14:creationId xmlns:p14="http://schemas.microsoft.com/office/powerpoint/2010/main" val="2652607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478"/>
          <a:stretch/>
        </p:blipFill>
        <p:spPr>
          <a:xfrm>
            <a:off x="1090167" y="193358"/>
            <a:ext cx="4572339" cy="6485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565" y="636694"/>
            <a:ext cx="4669796" cy="283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1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Tracing in Optical cavities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48" y="1598479"/>
            <a:ext cx="6899199" cy="4233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41" y="3116143"/>
            <a:ext cx="5151464" cy="230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9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1663" y="1233668"/>
            <a:ext cx="5220052" cy="914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424" y="2545727"/>
            <a:ext cx="7934979" cy="237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054" y="2559231"/>
            <a:ext cx="2772586" cy="4103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841471" y="2674359"/>
            <a:ext cx="428525" cy="29524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471" y="5669448"/>
            <a:ext cx="3741321" cy="7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6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Stability:  two-mirror cavity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737" y="770823"/>
            <a:ext cx="2572158" cy="1356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4" y="1267777"/>
            <a:ext cx="8498046" cy="5359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67161" y="4844561"/>
                <a:ext cx="2705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−1)/(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161" y="4844561"/>
                <a:ext cx="2705676" cy="276999"/>
              </a:xfrm>
              <a:prstGeom prst="rect">
                <a:avLst/>
              </a:prstGeom>
              <a:blipFill>
                <a:blip r:embed="rId4"/>
                <a:stretch>
                  <a:fillRect l="-1580" t="-444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8990" y="5392093"/>
                <a:ext cx="34159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990" y="5392093"/>
                <a:ext cx="3415935" cy="307777"/>
              </a:xfrm>
              <a:prstGeom prst="rect">
                <a:avLst/>
              </a:prstGeom>
              <a:blipFill>
                <a:blip r:embed="rId5"/>
                <a:stretch>
                  <a:fillRect l="-1426" t="-4000" r="-357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V="1">
            <a:off x="4169328" y="3045204"/>
            <a:ext cx="2265028" cy="1937857"/>
          </a:xfrm>
          <a:prstGeom prst="line">
            <a:avLst/>
          </a:prstGeom>
          <a:ln w="19050"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902591" y="2885814"/>
            <a:ext cx="3313651" cy="1640047"/>
          </a:xfrm>
          <a:prstGeom prst="line">
            <a:avLst/>
          </a:prstGeom>
          <a:ln w="19050">
            <a:solidFill>
              <a:srgbClr val="00B05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49514" y="3567337"/>
                <a:ext cx="74648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/>
                  <a:t>=1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514" y="3567337"/>
                <a:ext cx="746486" cy="276999"/>
              </a:xfrm>
              <a:prstGeom prst="rect">
                <a:avLst/>
              </a:prstGeom>
              <a:blipFill>
                <a:blip r:embed="rId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V="1">
            <a:off x="3145872" y="4060272"/>
            <a:ext cx="687897" cy="35233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234731" y="3011648"/>
            <a:ext cx="738230" cy="38589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77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86451"/>
            <a:ext cx="10515600" cy="1325563"/>
          </a:xfrm>
        </p:spPr>
        <p:txBody>
          <a:bodyPr/>
          <a:lstStyle/>
          <a:p>
            <a:r>
              <a:rPr lang="en-US" dirty="0"/>
              <a:t>Other Cavities, 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30" y="1027906"/>
            <a:ext cx="6892970" cy="5446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604" t="10353" r="18518" b="49395"/>
          <a:stretch/>
        </p:blipFill>
        <p:spPr>
          <a:xfrm>
            <a:off x="551767" y="3579223"/>
            <a:ext cx="3079707" cy="242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4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63" y="0"/>
            <a:ext cx="10515600" cy="1325563"/>
          </a:xfrm>
        </p:spPr>
        <p:txBody>
          <a:bodyPr/>
          <a:lstStyle/>
          <a:p>
            <a:r>
              <a:rPr lang="en-US" dirty="0"/>
              <a:t>Astigmatism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7105"/>
            <a:ext cx="4386943" cy="3595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011" y="5427677"/>
            <a:ext cx="3173442" cy="1314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292002"/>
            <a:ext cx="109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</a:t>
            </a:r>
          </a:p>
        </p:txBody>
      </p:sp>
    </p:spTree>
    <p:extLst>
      <p:ext uri="{BB962C8B-B14F-4D97-AF65-F5344CB8AC3E}">
        <p14:creationId xmlns:p14="http://schemas.microsoft.com/office/powerpoint/2010/main" val="78591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Astigmatism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96" y="1592154"/>
            <a:ext cx="8421275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02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726</Words>
  <Application>Microsoft Office PowerPoint</Application>
  <PresentationFormat>Widescreen</PresentationFormat>
  <Paragraphs>189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Aparajita</vt:lpstr>
      <vt:lpstr>Arial</vt:lpstr>
      <vt:lpstr>Arial Narrow</vt:lpstr>
      <vt:lpstr>Calibri</vt:lpstr>
      <vt:lpstr>Calibri Light</vt:lpstr>
      <vt:lpstr>Cambria Math</vt:lpstr>
      <vt:lpstr>Segoe UI</vt:lpstr>
      <vt:lpstr>Symbol</vt:lpstr>
      <vt:lpstr>Times New Roman</vt:lpstr>
      <vt:lpstr>Office Theme</vt:lpstr>
      <vt:lpstr>Equation.DSMT4</vt:lpstr>
      <vt:lpstr>Equation</vt:lpstr>
      <vt:lpstr>Graph</vt:lpstr>
      <vt:lpstr>Midterm Review</vt:lpstr>
      <vt:lpstr>Ray Tracing – Geometric Optics</vt:lpstr>
      <vt:lpstr>PowerPoint Presentation</vt:lpstr>
      <vt:lpstr>Ray Tracing in Optical cavities </vt:lpstr>
      <vt:lpstr>Stability </vt:lpstr>
      <vt:lpstr>Stability:  two-mirror cavity</vt:lpstr>
      <vt:lpstr>Other Cavities, ….</vt:lpstr>
      <vt:lpstr>Astigmatism </vt:lpstr>
      <vt:lpstr>Astigmatism </vt:lpstr>
      <vt:lpstr>Example:  Astigmatism Compensation </vt:lpstr>
      <vt:lpstr>Phase front modulation by a thin lens</vt:lpstr>
      <vt:lpstr>Ch. 5: Gaussian Optics</vt:lpstr>
      <vt:lpstr>Ch. 5 Gaussian Beam</vt:lpstr>
      <vt:lpstr>Gaussian Beams </vt:lpstr>
      <vt:lpstr>Hermite-Gaussian Modes</vt:lpstr>
      <vt:lpstr>Hermite-Gaussian Modes</vt:lpstr>
      <vt:lpstr>ABCD Law and Gaussian Beams</vt:lpstr>
      <vt:lpstr>Gaussian Beams in Optical Cavities</vt:lpstr>
      <vt:lpstr>Gaussian Beams in Optical Cavities</vt:lpstr>
      <vt:lpstr>USING ABCD Matrices </vt:lpstr>
      <vt:lpstr>Resonant Optical Cavities (Ch. 6)</vt:lpstr>
      <vt:lpstr>PowerPoint Presentation</vt:lpstr>
      <vt:lpstr>Fabry-Perot Resonances </vt:lpstr>
      <vt:lpstr>Scanning F-P Interferometer</vt:lpstr>
      <vt:lpstr>Oblique Incidence </vt:lpstr>
      <vt:lpstr>Photon Lifetime</vt:lpstr>
      <vt:lpstr>Resonance of Hermite-Gaussian Modes</vt:lpstr>
      <vt:lpstr>Fabry-Perot with Gain/Loss </vt:lpstr>
      <vt:lpstr>Ch. 7  Light Matter Interaction</vt:lpstr>
      <vt:lpstr>PowerPoint Presentation</vt:lpstr>
      <vt:lpstr>Einstein’s Detailed Balance Approach</vt:lpstr>
      <vt:lpstr>Lineshape and Broadening Mechanisms</vt:lpstr>
      <vt:lpstr>Lineshape and Broadening Mechanisms</vt:lpstr>
      <vt:lpstr>Lineshape and Broadening Mechanisms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</dc:title>
  <dc:creator>Mansoor Sheik-Bahae</dc:creator>
  <cp:lastModifiedBy>Mansoor Sheik-Bahae</cp:lastModifiedBy>
  <cp:revision>48</cp:revision>
  <dcterms:created xsi:type="dcterms:W3CDTF">2020-10-10T19:25:48Z</dcterms:created>
  <dcterms:modified xsi:type="dcterms:W3CDTF">2022-10-24T18:56:47Z</dcterms:modified>
</cp:coreProperties>
</file>